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6" r:id="rId2"/>
    <p:sldId id="291" r:id="rId3"/>
    <p:sldId id="300" r:id="rId4"/>
    <p:sldId id="293" r:id="rId5"/>
    <p:sldId id="289" r:id="rId6"/>
    <p:sldId id="294" r:id="rId7"/>
    <p:sldId id="297" r:id="rId8"/>
    <p:sldId id="298" r:id="rId9"/>
    <p:sldId id="301" r:id="rId10"/>
    <p:sldId id="299" r:id="rId11"/>
  </p:sldIdLst>
  <p:sldSz cx="9144000" cy="6858000" type="screen4x3"/>
  <p:notesSz cx="9944100" cy="6805613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rgbClr val="0000FF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4">
          <p15:clr>
            <a:srgbClr val="A4A3A4"/>
          </p15:clr>
        </p15:guide>
        <p15:guide id="2" pos="313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6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0" autoAdjust="0"/>
  </p:normalViewPr>
  <p:slideViewPr>
    <p:cSldViewPr>
      <p:cViewPr varScale="1">
        <p:scale>
          <a:sx n="72" d="100"/>
          <a:sy n="72" d="100"/>
        </p:scale>
        <p:origin x="1296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122" y="-84"/>
      </p:cViewPr>
      <p:guideLst>
        <p:guide orient="horz" pos="2144"/>
        <p:guide pos="313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E8997101-DC0D-00F8-F759-276FC8AF5BB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7" name="Rectangle 3">
            <a:extLst>
              <a:ext uri="{FF2B5EF4-FFF2-40B4-BE49-F238E27FC236}">
                <a16:creationId xmlns:a16="http://schemas.microsoft.com/office/drawing/2014/main" id="{5383270C-CF37-F22A-26C0-C62666625C5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5625" y="0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8" name="Rectangle 4">
            <a:extLst>
              <a:ext uri="{FF2B5EF4-FFF2-40B4-BE49-F238E27FC236}">
                <a16:creationId xmlns:a16="http://schemas.microsoft.com/office/drawing/2014/main" id="{5C2D7FE7-EEE5-1F9F-884B-DFB551AE8FB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65888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989" name="Rectangle 5">
            <a:extLst>
              <a:ext uri="{FF2B5EF4-FFF2-40B4-BE49-F238E27FC236}">
                <a16:creationId xmlns:a16="http://schemas.microsoft.com/office/drawing/2014/main" id="{A235F0F9-DF43-9165-6444-AED0F24C933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5625" y="6465888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F775F498-7BD7-4DF4-A5C6-3D1FCEC2B39E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AFE9E3E6-C1C7-9B3E-DE6C-6E5647259FE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C1BFDFB9-74AD-3874-8152-724DBF9D488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5635625" y="0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19CA23E8-C270-4915-5783-5ADFB97BD94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71838" y="511175"/>
            <a:ext cx="3400425" cy="2551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4037" name="Rectangle 5">
            <a:extLst>
              <a:ext uri="{FF2B5EF4-FFF2-40B4-BE49-F238E27FC236}">
                <a16:creationId xmlns:a16="http://schemas.microsoft.com/office/drawing/2014/main" id="{3DAC6926-28A4-E2CA-98D5-0767CC0969C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5563" y="3232150"/>
            <a:ext cx="7292975" cy="3062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4038" name="Rectangle 6">
            <a:extLst>
              <a:ext uri="{FF2B5EF4-FFF2-40B4-BE49-F238E27FC236}">
                <a16:creationId xmlns:a16="http://schemas.microsoft.com/office/drawing/2014/main" id="{9CBE6796-D185-6F3C-75BD-50E6F0A4142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65888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4039" name="Rectangle 7">
            <a:extLst>
              <a:ext uri="{FF2B5EF4-FFF2-40B4-BE49-F238E27FC236}">
                <a16:creationId xmlns:a16="http://schemas.microsoft.com/office/drawing/2014/main" id="{12CD86A8-9AE3-F31A-1DC0-4019929DD4D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5625" y="6465888"/>
            <a:ext cx="4308475" cy="3397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A42DBB01-6045-4F9F-A39F-D33DF4B4C239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2843383-A4F2-7066-4216-0E26E85B77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4E5846F-36F0-7C97-1ADE-BB26B3A075B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03EFF8C-D83B-BBE3-4634-1323A892CE0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E5321D-3C9E-4C42-A24E-C52B31C72B70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4320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517DB1C-9F75-EE43-1975-B044AF4AAB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4BDA5FD-15ED-CD40-37CB-719C8415DF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B4262E9-0871-5DC0-4DDC-A5F71DF1DF0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74676-9E28-4F09-94CD-0C80C2DF2148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4916849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1700213"/>
            <a:ext cx="1960563" cy="43957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1700213"/>
            <a:ext cx="5734050" cy="43957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6211414-E0B9-2A40-393A-070E9FA9FBD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D9F385-C0E7-0C7A-F132-3F77FF2E1BD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796BC31-9CC0-9534-746C-F1CD1CB05EE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D10D18-6543-4E4D-9926-6FDBDE162A7B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769586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37D71F6-9B89-BB7E-03B0-A8682EA9A6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1F4A2A1-3564-CF1E-CEF4-D472EC635A8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ED2D77C-8573-BB2B-2725-93B95A9551E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28138-EDD1-4933-B203-C521D78A0A14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1040082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F5934A-09DA-BF2E-28EF-4C45563105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14B37EB-DD42-7CF3-DF51-A75C9102EF0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C74C1BA-B5D8-CEAD-36C4-80657C3B44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0F8B77-6BCB-47A3-877E-49E2A415E6EC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379653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997200"/>
            <a:ext cx="3846513" cy="309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4713" y="2997200"/>
            <a:ext cx="3848100" cy="3098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842B56-C215-41C4-7BA0-A9BC65CC30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28BE5AE-ED61-824F-B95C-0D555C15B4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70C36C-6F2D-22E6-EA52-8AB91D0382A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9614FE-D023-48D5-BEC1-E92127A6A41A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65115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AA5DCB0F-48D8-0219-E88D-733649D4406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2808228-0DD5-509F-7CFE-F7A2441CA02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301F956-1571-FB34-A858-0BC99B82853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A66295-FF2F-4A3E-ADA8-15E5CD728769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858810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674118F-B07D-262C-78F5-7F51DF4221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4A65DE25-0647-C627-6035-CC0367CCAB2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C0C6057-6D67-9DDE-7CFB-12399482CE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5E4D5-0904-438A-8182-503556E69595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36755542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23705D3-C13F-0AFC-4298-009DD56FBD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B41D400-A48B-ABE2-A7A8-0F23AE78534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3B3553B-2BB5-DAE9-2EAA-935C0CE0CF0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5877DF-2195-4B8A-BF91-F341CA5137D9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142003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A085CF-885A-CBF6-8074-3809233E145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CB8FFCB-8662-1D33-D3E4-59697D208AC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D77E00-B9B4-BD22-EF2C-FF777BFBFF3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5E2BB-BF06-450B-B2DC-E86A5E6A57FB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41678909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B58965E-0156-396D-3331-30754DDBDE6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B52150C-08F2-AEA5-D80D-C6A181FFC7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7C936F3-1CDB-5A72-6691-EF3ADD986D4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19EB9A-6ED0-4C4F-B6C0-162E124ABF7B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8999036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D2ACD8D-821F-C6C2-E6DF-BCAC5D09130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55650" y="1700213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5F5B07DE-7D83-C009-34F7-57D1945848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997200"/>
            <a:ext cx="7847013" cy="309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03C5A49-0CFD-8713-1A5C-D0177545C39B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DAE9663-B657-7A0F-C9BB-C592D521233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8B8BDD46-F0DC-E1EA-8364-60B2B5674FC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6490E139-7876-4DFD-87E9-12B2C7208D87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  <p:pic>
        <p:nvPicPr>
          <p:cNvPr id="3" name="Picture 2" descr="A blue and black text&#10;&#10;AI-generated content may be incorrect.">
            <a:extLst>
              <a:ext uri="{FF2B5EF4-FFF2-40B4-BE49-F238E27FC236}">
                <a16:creationId xmlns:a16="http://schemas.microsoft.com/office/drawing/2014/main" id="{98C41E95-4AA1-9CA3-C9DD-F63B7D517EE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0975" y="0"/>
            <a:ext cx="1314450" cy="5619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guydrijkoningen.nl/GSseismic.html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95A9CB8-EFED-F925-47C3-86FBD1774CE4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44462" y="980728"/>
            <a:ext cx="9144000" cy="2078031"/>
          </a:xfrm>
        </p:spPr>
        <p:txBody>
          <a:bodyPr/>
          <a:lstStyle/>
          <a:p>
            <a:pPr eaLnBrk="1" hangingPunct="1"/>
            <a:r>
              <a:rPr lang="en-US" altLang="en-US" sz="4000" b="1" dirty="0">
                <a:solidFill>
                  <a:srgbClr val="00B0F0"/>
                </a:solidFill>
              </a:rPr>
              <a:t>Seismic data and their physical </a:t>
            </a:r>
            <a:br>
              <a:rPr lang="en-US" altLang="en-US" sz="4000" b="1" dirty="0">
                <a:solidFill>
                  <a:srgbClr val="00B0F0"/>
                </a:solidFill>
              </a:rPr>
            </a:br>
            <a:r>
              <a:rPr lang="en-US" altLang="en-US" sz="4000" b="1" dirty="0">
                <a:solidFill>
                  <a:srgbClr val="00B0F0"/>
                </a:solidFill>
              </a:rPr>
              <a:t>information content</a:t>
            </a:r>
            <a:br>
              <a:rPr lang="en-US" altLang="en-US" sz="4000" b="1" dirty="0">
                <a:solidFill>
                  <a:srgbClr val="00B0F0"/>
                </a:solidFill>
              </a:rPr>
            </a:br>
            <a:br>
              <a:rPr lang="en-US" altLang="en-US" sz="4000" b="1" dirty="0">
                <a:solidFill>
                  <a:srgbClr val="00B0F0"/>
                </a:solidFill>
              </a:rPr>
            </a:br>
            <a:r>
              <a:rPr lang="en-US" altLang="en-US" sz="4000" b="1" dirty="0">
                <a:solidFill>
                  <a:srgbClr val="00B0F0"/>
                </a:solidFill>
              </a:rPr>
              <a:t>(Graduate-School course TU Delft)</a:t>
            </a:r>
          </a:p>
        </p:txBody>
      </p:sp>
      <p:sp>
        <p:nvSpPr>
          <p:cNvPr id="4099" name="Rectangle 9">
            <a:extLst>
              <a:ext uri="{FF2B5EF4-FFF2-40B4-BE49-F238E27FC236}">
                <a16:creationId xmlns:a16="http://schemas.microsoft.com/office/drawing/2014/main" id="{DAB4AD5F-BA75-D3CB-2C54-4D0C21C66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3336925"/>
            <a:ext cx="8820150" cy="3284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25000"/>
              </a:spcBef>
              <a:buFontTx/>
              <a:buNone/>
            </a:pPr>
            <a:r>
              <a:rPr lang="en-US" altLang="en-US" sz="2400" b="1" i="1" dirty="0"/>
              <a:t>Lecturers:</a:t>
            </a:r>
            <a:br>
              <a:rPr lang="en-US" altLang="en-US" sz="2400" b="1" i="1" dirty="0"/>
            </a:br>
            <a:r>
              <a:rPr lang="en-US" altLang="en-US" sz="2400" dirty="0"/>
              <a:t>	- Guy Drijkoningen</a:t>
            </a:r>
            <a:br>
              <a:rPr lang="en-US" altLang="en-US" sz="2400" dirty="0"/>
            </a:br>
            <a:r>
              <a:rPr lang="en-US" altLang="en-US" sz="2400" dirty="0"/>
              <a:t>	- Eric </a:t>
            </a:r>
            <a:r>
              <a:rPr lang="en-US" altLang="en-US" sz="2400" dirty="0" err="1"/>
              <a:t>Verschuur</a:t>
            </a:r>
            <a:br>
              <a:rPr lang="en-US" altLang="en-US" sz="2400" dirty="0"/>
            </a:br>
            <a:r>
              <a:rPr lang="en-US" altLang="en-US" sz="2400" b="1" i="1" dirty="0"/>
              <a:t>Guest lecturers:</a:t>
            </a:r>
            <a:br>
              <a:rPr lang="en-US" altLang="en-US" sz="2400" dirty="0"/>
            </a:br>
            <a:r>
              <a:rPr lang="en-US" altLang="en-US" sz="2400" dirty="0"/>
              <a:t>	- Valentina Socco (Surface waves)</a:t>
            </a:r>
            <a:br>
              <a:rPr lang="en-US" altLang="en-US" sz="2400" dirty="0"/>
            </a:br>
            <a:r>
              <a:rPr lang="en-US" altLang="en-US" sz="2400" dirty="0"/>
              <a:t>	- Jan de Bruin (AVO)</a:t>
            </a:r>
          </a:p>
        </p:txBody>
      </p:sp>
      <p:sp>
        <p:nvSpPr>
          <p:cNvPr id="4100" name="Rectangle 11">
            <a:extLst>
              <a:ext uri="{FF2B5EF4-FFF2-40B4-BE49-F238E27FC236}">
                <a16:creationId xmlns:a16="http://schemas.microsoft.com/office/drawing/2014/main" id="{8E890A01-31AE-8712-87F0-3FA2689FE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684213" y="3141663"/>
            <a:ext cx="9144001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nl-NL" altLang="en-US" sz="16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3F5B77D9-7E94-21CF-D6B2-34741604D25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47813" y="1196975"/>
            <a:ext cx="4824412" cy="1219200"/>
          </a:xfrm>
        </p:spPr>
        <p:txBody>
          <a:bodyPr/>
          <a:lstStyle/>
          <a:p>
            <a:pPr eaLnBrk="1" hangingPunct="1"/>
            <a:r>
              <a:rPr lang="nl-NL" altLang="en-US" sz="4000" b="1">
                <a:solidFill>
                  <a:srgbClr val="00B0F0"/>
                </a:solidFill>
              </a:rPr>
              <a:t>Contents (cont’d)</a:t>
            </a:r>
            <a:endParaRPr lang="en-GB" altLang="en-US" sz="4000" b="1">
              <a:solidFill>
                <a:srgbClr val="00B0F0"/>
              </a:solidFill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04ECC060-BA58-9227-3B99-63B47094B1E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4213" y="2708275"/>
            <a:ext cx="7991475" cy="3527425"/>
          </a:xfrm>
        </p:spPr>
        <p:txBody>
          <a:bodyPr/>
          <a:lstStyle/>
          <a:p>
            <a:pPr algn="l" eaLnBrk="1" hangingPunct="1">
              <a:buFontTx/>
              <a:buChar char="-"/>
            </a:pPr>
            <a:r>
              <a:rPr lang="en-US" altLang="en-US" sz="2800" dirty="0">
                <a:solidFill>
                  <a:srgbClr val="00B0F0"/>
                </a:solidFill>
              </a:rPr>
              <a:t> Field-data exercise containing:</a:t>
            </a:r>
          </a:p>
          <a:p>
            <a:pPr lvl="1" algn="l" eaLnBrk="1" hangingPunct="1">
              <a:buFontTx/>
              <a:buChar char="-"/>
            </a:pPr>
            <a:r>
              <a:rPr lang="en-US" altLang="en-US" sz="2000" dirty="0">
                <a:solidFill>
                  <a:srgbClr val="00B0F0"/>
                </a:solidFill>
              </a:rPr>
              <a:t> Velocity model from travel-time inversion</a:t>
            </a:r>
          </a:p>
          <a:p>
            <a:pPr lvl="1" algn="l" eaLnBrk="1" hangingPunct="1">
              <a:buFontTx/>
              <a:buChar char="-"/>
            </a:pPr>
            <a:r>
              <a:rPr lang="en-US" altLang="en-US" sz="2000" dirty="0">
                <a:solidFill>
                  <a:srgbClr val="00B0F0"/>
                </a:solidFill>
              </a:rPr>
              <a:t> AVO-inversion </a:t>
            </a:r>
          </a:p>
          <a:p>
            <a:pPr lvl="1" algn="l" eaLnBrk="1" hangingPunct="1">
              <a:buFontTx/>
              <a:buChar char="-"/>
            </a:pPr>
            <a:r>
              <a:rPr lang="en-US" altLang="en-US" sz="2000" dirty="0">
                <a:solidFill>
                  <a:srgbClr val="00B0F0"/>
                </a:solidFill>
              </a:rPr>
              <a:t> Time-lapse inversion (?)</a:t>
            </a:r>
          </a:p>
          <a:p>
            <a:pPr eaLnBrk="1" hangingPunct="1"/>
            <a:r>
              <a:rPr lang="en-US" altLang="en-US" sz="2800" dirty="0">
                <a:solidFill>
                  <a:srgbClr val="00B0F0"/>
                </a:solidFill>
              </a:rPr>
              <a:t>________________</a:t>
            </a:r>
            <a:endParaRPr lang="en-GB" altLang="en-US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DA3E11F-2093-DFB7-EB45-BDD23D43D88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95736" y="836712"/>
            <a:ext cx="4191000" cy="1219200"/>
          </a:xfrm>
        </p:spPr>
        <p:txBody>
          <a:bodyPr/>
          <a:lstStyle/>
          <a:p>
            <a:pPr eaLnBrk="1" hangingPunct="1"/>
            <a:r>
              <a:rPr lang="nl-NL" altLang="en-US" sz="4000" b="1" dirty="0">
                <a:solidFill>
                  <a:srgbClr val="00B0F0"/>
                </a:solidFill>
              </a:rPr>
              <a:t>Set-up</a:t>
            </a:r>
            <a:endParaRPr lang="en-GB" altLang="en-US" sz="4000" b="1" dirty="0">
              <a:solidFill>
                <a:srgbClr val="00B0F0"/>
              </a:solidFill>
            </a:endParaRP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C654147-AC76-182F-3073-E88C9E8DE4C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9388" y="2492375"/>
            <a:ext cx="8785225" cy="2305050"/>
          </a:xfrm>
        </p:spPr>
        <p:txBody>
          <a:bodyPr/>
          <a:lstStyle/>
          <a:p>
            <a:pPr algn="l" eaLnBrk="1" hangingPunct="1"/>
            <a:r>
              <a:rPr lang="en-US" altLang="en-US" sz="2800" dirty="0"/>
              <a:t>For each item:</a:t>
            </a:r>
          </a:p>
          <a:p>
            <a:pPr lvl="1" algn="l" eaLnBrk="1" hangingPunct="1">
              <a:buFontTx/>
              <a:buChar char="–"/>
            </a:pPr>
            <a:r>
              <a:rPr lang="en-US" altLang="en-US" sz="2400" dirty="0"/>
              <a:t> Lecture</a:t>
            </a:r>
          </a:p>
          <a:p>
            <a:pPr lvl="1" algn="l" eaLnBrk="1" hangingPunct="1">
              <a:buFontTx/>
              <a:buChar char="–"/>
            </a:pPr>
            <a:r>
              <a:rPr lang="en-US" altLang="en-US" sz="2400" dirty="0"/>
              <a:t> Computer demo with </a:t>
            </a:r>
            <a:r>
              <a:rPr lang="en-US" altLang="en-US" sz="2400" dirty="0" err="1"/>
              <a:t>Jupyter</a:t>
            </a:r>
            <a:r>
              <a:rPr lang="en-US" altLang="en-US" sz="2400" dirty="0"/>
              <a:t> Notebooks</a:t>
            </a:r>
          </a:p>
          <a:p>
            <a:pPr lvl="1" algn="l" eaLnBrk="1" hangingPunct="1">
              <a:buFontTx/>
              <a:buChar char="–"/>
            </a:pPr>
            <a:r>
              <a:rPr lang="en-US" altLang="en-US" sz="2400" dirty="0"/>
              <a:t> As background: key paper/book/lecture notes (pdf)</a:t>
            </a:r>
          </a:p>
          <a:p>
            <a:pPr lvl="1" algn="l" eaLnBrk="1" hangingPunct="1"/>
            <a:endParaRPr lang="en-GB" altLang="en-US" sz="1800" dirty="0"/>
          </a:p>
        </p:txBody>
      </p:sp>
      <p:sp>
        <p:nvSpPr>
          <p:cNvPr id="5124" name="Text Box 4">
            <a:extLst>
              <a:ext uri="{FF2B5EF4-FFF2-40B4-BE49-F238E27FC236}">
                <a16:creationId xmlns:a16="http://schemas.microsoft.com/office/drawing/2014/main" id="{D9D3F5DC-F6DA-CDBF-A21B-C6DC42CA0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868863"/>
            <a:ext cx="80645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800"/>
              <a:t>No end-presentation required: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/>
              <a:t>Finalizing course = finalizing all exercises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C2FC53E-F557-27FD-BD8F-059604021A4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95513" y="1268413"/>
            <a:ext cx="4191000" cy="1219200"/>
          </a:xfrm>
        </p:spPr>
        <p:txBody>
          <a:bodyPr/>
          <a:lstStyle/>
          <a:p>
            <a:pPr eaLnBrk="1" hangingPunct="1"/>
            <a:r>
              <a:rPr lang="nl-NL" altLang="en-US" sz="4000" b="1">
                <a:solidFill>
                  <a:srgbClr val="00B0F0"/>
                </a:solidFill>
              </a:rPr>
              <a:t>Set-up</a:t>
            </a:r>
            <a:endParaRPr lang="en-GB" altLang="en-US" sz="4000" b="1">
              <a:solidFill>
                <a:srgbClr val="00B0F0"/>
              </a:solidFill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0C69F1B3-23BB-54F7-9A96-C39EBFE0978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9388" y="2492374"/>
            <a:ext cx="8569325" cy="3744937"/>
          </a:xfrm>
          <a:solidFill>
            <a:srgbClr val="00B0F0"/>
          </a:solidFill>
        </p:spPr>
        <p:txBody>
          <a:bodyPr/>
          <a:lstStyle/>
          <a:p>
            <a:pPr algn="l" eaLnBrk="1" hangingPunct="1"/>
            <a:r>
              <a:rPr lang="en-US" altLang="en-US" sz="2800" dirty="0"/>
              <a:t>Material can be found on website:</a:t>
            </a:r>
          </a:p>
          <a:p>
            <a:pPr algn="l" eaLnBrk="1" hangingPunct="1"/>
            <a:r>
              <a:rPr lang="en-US" altLang="en-US" sz="2000" dirty="0">
                <a:solidFill>
                  <a:schemeClr val="accent2"/>
                </a:solidFill>
                <a:hlinkClick r:id="rId2"/>
              </a:rPr>
              <a:t>https://guydrijkoningen.nl/GSseismic.html</a:t>
            </a:r>
            <a:r>
              <a:rPr lang="en-US" altLang="en-US" sz="2000" dirty="0">
                <a:solidFill>
                  <a:schemeClr val="accent2"/>
                </a:solidFill>
              </a:rPr>
              <a:t> :</a:t>
            </a:r>
            <a:r>
              <a:rPr lang="en-US" altLang="en-US" sz="2800" dirty="0">
                <a:solidFill>
                  <a:schemeClr val="accent2"/>
                </a:solidFill>
              </a:rPr>
              <a:t> </a:t>
            </a:r>
          </a:p>
          <a:p>
            <a:pPr lvl="1" algn="l" eaLnBrk="1" hangingPunct="1">
              <a:buFontTx/>
              <a:buChar char="–"/>
            </a:pPr>
            <a:r>
              <a:rPr lang="en-US" altLang="en-US" sz="2400" dirty="0"/>
              <a:t> Presentations and background reading</a:t>
            </a:r>
          </a:p>
          <a:p>
            <a:pPr lvl="1" algn="l" eaLnBrk="1" hangingPunct="1">
              <a:buFontTx/>
              <a:buChar char="–"/>
            </a:pPr>
            <a:r>
              <a:rPr lang="en-US" altLang="en-US" sz="2400" dirty="0"/>
              <a:t> Material for exercises:</a:t>
            </a:r>
          </a:p>
          <a:p>
            <a:pPr marL="1257300" lvl="2" indent="-342900" algn="l" eaLnBrk="1" hangingPunct="1">
              <a:buFontTx/>
              <a:buChar char="•"/>
            </a:pPr>
            <a:r>
              <a:rPr lang="en-US" altLang="en-US" sz="2000" dirty="0"/>
              <a:t> Exercises (</a:t>
            </a:r>
            <a:r>
              <a:rPr lang="en-US" altLang="en-US" sz="2000" dirty="0" err="1"/>
              <a:t>Jupyter</a:t>
            </a:r>
            <a:r>
              <a:rPr lang="en-US" altLang="en-US" sz="2000" dirty="0"/>
              <a:t> Notebooks)</a:t>
            </a:r>
          </a:p>
          <a:p>
            <a:pPr marL="1257300" lvl="2" indent="-342900" algn="l" eaLnBrk="1" hangingPunct="1">
              <a:buFontTx/>
              <a:buChar char="•"/>
            </a:pPr>
            <a:r>
              <a:rPr lang="en-US" altLang="en-US" sz="2000" dirty="0"/>
              <a:t> Datasets (folder ./data)</a:t>
            </a:r>
          </a:p>
          <a:p>
            <a:pPr marL="1257300" lvl="2" indent="-342900" algn="l" eaLnBrk="1" hangingPunct="1">
              <a:buFontTx/>
              <a:buChar char="•"/>
            </a:pPr>
            <a:r>
              <a:rPr lang="en-US" altLang="en-US" sz="2000" dirty="0"/>
              <a:t> Extra python scripts (folder ./</a:t>
            </a:r>
            <a:r>
              <a:rPr lang="en-US" altLang="en-US" sz="2000" dirty="0" err="1"/>
              <a:t>src</a:t>
            </a:r>
            <a:r>
              <a:rPr lang="en-US" altLang="en-US" sz="2000" dirty="0"/>
              <a:t>)</a:t>
            </a:r>
          </a:p>
          <a:p>
            <a:pPr marL="1257300" lvl="2" indent="-342900" algn="l" eaLnBrk="1" hangingPunct="1">
              <a:buFontTx/>
              <a:buChar char="•"/>
            </a:pPr>
            <a:r>
              <a:rPr lang="en-US" altLang="en-US" sz="2000" dirty="0"/>
              <a:t>Pictures (folder ./pics)</a:t>
            </a:r>
            <a:endParaRPr lang="en-US" altLang="en-US" dirty="0"/>
          </a:p>
          <a:p>
            <a:pPr lvl="1" algn="l" eaLnBrk="1" hangingPunct="1"/>
            <a:endParaRPr lang="en-GB" alt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D35CAF07-C0C4-F4D7-249B-13CACE9856A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187450" y="1412875"/>
            <a:ext cx="6264275" cy="858838"/>
          </a:xfrm>
        </p:spPr>
        <p:txBody>
          <a:bodyPr/>
          <a:lstStyle/>
          <a:p>
            <a:pPr eaLnBrk="1" hangingPunct="1"/>
            <a:r>
              <a:rPr lang="en-US" altLang="en-US" sz="4000" b="1">
                <a:solidFill>
                  <a:srgbClr val="00B0F0"/>
                </a:solidFill>
              </a:rPr>
              <a:t>Some general remarks</a:t>
            </a: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AADA5823-48B7-7160-A199-17B20A22CC8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1520" y="2852936"/>
            <a:ext cx="8388350" cy="3024187"/>
          </a:xfrm>
        </p:spPr>
        <p:txBody>
          <a:bodyPr/>
          <a:lstStyle/>
          <a:p>
            <a:pPr marL="358775" indent="-358775" algn="l" eaLnBrk="1" hangingPunct="1">
              <a:spcBef>
                <a:spcPct val="30000"/>
              </a:spcBef>
              <a:buFontTx/>
              <a:buChar char="•"/>
            </a:pPr>
            <a:r>
              <a:rPr lang="en-US" altLang="en-US" sz="2800" dirty="0"/>
              <a:t>Extensive mathematical derivations avoided; some derivations included because needed. </a:t>
            </a:r>
          </a:p>
          <a:p>
            <a:pPr marL="358775" indent="-358775" algn="l" eaLnBrk="1" hangingPunct="1">
              <a:spcBef>
                <a:spcPts val="1200"/>
              </a:spcBef>
              <a:buFontTx/>
              <a:buChar char="•"/>
            </a:pPr>
            <a:r>
              <a:rPr lang="en-US" altLang="en-US" sz="2800" dirty="0"/>
              <a:t>Aim: to bring across concepts/ideas of physical background and its significance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>
            <a:extLst>
              <a:ext uri="{FF2B5EF4-FFF2-40B4-BE49-F238E27FC236}">
                <a16:creationId xmlns:a16="http://schemas.microsoft.com/office/drawing/2014/main" id="{EDAD8FE6-0F14-9A94-E62C-5F80ED91B1E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79388" y="3767004"/>
            <a:ext cx="8785225" cy="2730634"/>
          </a:xfrm>
        </p:spPr>
        <p:txBody>
          <a:bodyPr/>
          <a:lstStyle/>
          <a:p>
            <a:pPr algn="l" eaLnBrk="1" hangingPunct="1"/>
            <a:r>
              <a:rPr lang="en-US" altLang="en-US" sz="2800" dirty="0"/>
              <a:t>Information can be:</a:t>
            </a:r>
          </a:p>
          <a:p>
            <a:pPr algn="l" eaLnBrk="1" hangingPunct="1">
              <a:buFontTx/>
              <a:buChar char="-"/>
            </a:pPr>
            <a:r>
              <a:rPr lang="en-US" altLang="en-US" sz="2800" dirty="0"/>
              <a:t> (corrected/inverted) data: an image</a:t>
            </a:r>
          </a:p>
          <a:p>
            <a:pPr algn="l" eaLnBrk="1" hangingPunct="1">
              <a:buFontTx/>
              <a:buChar char="-"/>
            </a:pPr>
            <a:r>
              <a:rPr lang="en-US" altLang="en-US" sz="2800" dirty="0"/>
              <a:t> model: seismic velocity model (for imaging)</a:t>
            </a:r>
          </a:p>
          <a:p>
            <a:pPr algn="l" eaLnBrk="1" hangingPunct="1">
              <a:buFontTx/>
              <a:buChar char="-"/>
            </a:pPr>
            <a:r>
              <a:rPr lang="en-US" altLang="en-US" sz="2800" dirty="0"/>
              <a:t> properties: elastic parameters at a fine grid</a:t>
            </a:r>
          </a:p>
          <a:p>
            <a:pPr algn="l" eaLnBrk="1" hangingPunct="1">
              <a:buFontTx/>
              <a:buChar char="-"/>
            </a:pPr>
            <a:r>
              <a:rPr lang="en-GB" altLang="en-US" sz="2800" dirty="0"/>
              <a:t> additional information: source signature, resolution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80D6134-5AC9-3137-6EB3-CE4B695223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598" y="836712"/>
            <a:ext cx="8561015" cy="2465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en-US" altLang="en-US" sz="3600" b="1" kern="0" dirty="0">
                <a:solidFill>
                  <a:srgbClr val="00B0F0"/>
                </a:solidFill>
              </a:rPr>
              <a:t>Aim:</a:t>
            </a:r>
          </a:p>
          <a:p>
            <a:pPr eaLnBrk="1" hangingPunct="1"/>
            <a:r>
              <a:rPr lang="en-US" altLang="en-US" sz="3600" b="1" kern="0" dirty="0">
                <a:solidFill>
                  <a:srgbClr val="00B0F0"/>
                </a:solidFill>
              </a:rPr>
              <a:t>What information can be obtained from seismic data, purely from a physical perspective? </a:t>
            </a:r>
          </a:p>
          <a:p>
            <a:pPr eaLnBrk="1" hangingPunct="1"/>
            <a:endParaRPr lang="en-US" altLang="en-US" sz="1200" kern="0" dirty="0"/>
          </a:p>
          <a:p>
            <a:pPr algn="l" eaLnBrk="1" hangingPunct="1"/>
            <a:r>
              <a:rPr lang="en-US" altLang="en-US" sz="2800" kern="0" dirty="0"/>
              <a:t> </a:t>
            </a:r>
            <a:endParaRPr lang="en-GB" altLang="en-US" sz="2800" kern="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414AD411-C894-90A0-20CF-EAC48873BB7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95736" y="622300"/>
            <a:ext cx="4191000" cy="1219200"/>
          </a:xfrm>
        </p:spPr>
        <p:txBody>
          <a:bodyPr/>
          <a:lstStyle/>
          <a:p>
            <a:pPr eaLnBrk="1" hangingPunct="1"/>
            <a:r>
              <a:rPr lang="nl-NL" altLang="en-US" sz="4000" b="1" dirty="0">
                <a:solidFill>
                  <a:srgbClr val="00B0F0"/>
                </a:solidFill>
              </a:rPr>
              <a:t>Contents</a:t>
            </a:r>
            <a:endParaRPr lang="en-GB" altLang="en-US" sz="4000" b="1" dirty="0">
              <a:solidFill>
                <a:srgbClr val="00B0F0"/>
              </a:solidFill>
            </a:endParaRP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BC97700D-9FD4-F384-18D4-0ABF90EDEA4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55650" y="2492375"/>
            <a:ext cx="8137525" cy="374332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00B0F0"/>
                </a:solidFill>
              </a:rPr>
              <a:t>Introduction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00B0F0"/>
                </a:solidFill>
              </a:rPr>
              <a:t>Resolution, Bandwidth, frequency, ...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00B0F0"/>
                </a:solidFill>
              </a:rPr>
              <a:t>Wave equation and Seismic modelling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>
              <a:solidFill>
                <a:srgbClr val="00B0F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00B0F0"/>
                </a:solidFill>
              </a:rPr>
              <a:t>________________</a:t>
            </a:r>
          </a:p>
          <a:p>
            <a:pPr eaLnBrk="1" hangingPunct="1">
              <a:lnSpc>
                <a:spcPct val="90000"/>
              </a:lnSpc>
            </a:pPr>
            <a:endParaRPr lang="en-US" altLang="en-US" sz="2400" dirty="0">
              <a:solidFill>
                <a:srgbClr val="00B0F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00B0F0"/>
                </a:solidFill>
              </a:rPr>
              <a:t>Linear inversion theory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00B0F0"/>
                </a:solidFill>
              </a:rPr>
              <a:t>Non-linear inversion methods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dirty="0">
                <a:solidFill>
                  <a:srgbClr val="00B0F0"/>
                </a:solidFill>
              </a:rPr>
              <a:t>________________</a:t>
            </a:r>
            <a:endParaRPr lang="en-GB" altLang="en-US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>
            <a:extLst>
              <a:ext uri="{FF2B5EF4-FFF2-40B4-BE49-F238E27FC236}">
                <a16:creationId xmlns:a16="http://schemas.microsoft.com/office/drawing/2014/main" id="{2E33CEDB-B59A-C59C-F899-EFD34280631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979712" y="692696"/>
            <a:ext cx="4767263" cy="1219200"/>
          </a:xfrm>
        </p:spPr>
        <p:txBody>
          <a:bodyPr/>
          <a:lstStyle/>
          <a:p>
            <a:pPr eaLnBrk="1" hangingPunct="1"/>
            <a:r>
              <a:rPr lang="nl-NL" altLang="en-US" sz="4000" b="1" dirty="0">
                <a:solidFill>
                  <a:srgbClr val="00B0F0"/>
                </a:solidFill>
              </a:rPr>
              <a:t>Contents (</a:t>
            </a:r>
            <a:r>
              <a:rPr lang="nl-NL" altLang="en-US" sz="4000" b="1" dirty="0" err="1">
                <a:solidFill>
                  <a:srgbClr val="00B0F0"/>
                </a:solidFill>
              </a:rPr>
              <a:t>cont’d</a:t>
            </a:r>
            <a:r>
              <a:rPr lang="nl-NL" altLang="en-US" sz="4000" b="1" dirty="0">
                <a:solidFill>
                  <a:srgbClr val="00B0F0"/>
                </a:solidFill>
              </a:rPr>
              <a:t>)</a:t>
            </a:r>
            <a:endParaRPr lang="en-GB" altLang="en-US" sz="4000" b="1" dirty="0">
              <a:solidFill>
                <a:srgbClr val="00B0F0"/>
              </a:solidFill>
            </a:endParaRP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33AC0F3B-0540-0858-0EE4-2AF3B076F7E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4213" y="2492375"/>
            <a:ext cx="7991475" cy="4103688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Seismic Reflection Imaging</a:t>
            </a: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Velocity estimation methods</a:t>
            </a: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________________</a:t>
            </a:r>
          </a:p>
          <a:p>
            <a:pPr eaLnBrk="1" hangingPunct="1"/>
            <a:endParaRPr lang="en-US" altLang="en-US" sz="2400" dirty="0">
              <a:solidFill>
                <a:srgbClr val="00B0F0"/>
              </a:solidFill>
            </a:endParaRP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Amplitudes and AVO inversion </a:t>
            </a: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(Jan de Bruin)</a:t>
            </a: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________________</a:t>
            </a:r>
            <a:endParaRPr lang="en-GB" altLang="en-US" sz="28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44B5E6D7-7EA8-D088-80C1-66E87882B05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835696" y="692696"/>
            <a:ext cx="4767263" cy="1219200"/>
          </a:xfrm>
        </p:spPr>
        <p:txBody>
          <a:bodyPr/>
          <a:lstStyle/>
          <a:p>
            <a:pPr eaLnBrk="1" hangingPunct="1"/>
            <a:r>
              <a:rPr lang="nl-NL" altLang="en-US" sz="4000" b="1" dirty="0">
                <a:solidFill>
                  <a:srgbClr val="00B0F0"/>
                </a:solidFill>
              </a:rPr>
              <a:t>Contents (</a:t>
            </a:r>
            <a:r>
              <a:rPr lang="nl-NL" altLang="en-US" sz="4000" b="1" dirty="0" err="1">
                <a:solidFill>
                  <a:srgbClr val="00B0F0"/>
                </a:solidFill>
              </a:rPr>
              <a:t>cont’d</a:t>
            </a:r>
            <a:r>
              <a:rPr lang="nl-NL" altLang="en-US" sz="4000" b="1" dirty="0">
                <a:solidFill>
                  <a:srgbClr val="00B0F0"/>
                </a:solidFill>
              </a:rPr>
              <a:t>)</a:t>
            </a:r>
            <a:endParaRPr lang="en-GB" altLang="en-US" sz="4000" b="1" dirty="0">
              <a:solidFill>
                <a:srgbClr val="00B0F0"/>
              </a:solidFill>
            </a:endParaRP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73825156-4172-7409-3D91-DD2610961D8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4213" y="2416175"/>
            <a:ext cx="7991475" cy="4325193"/>
          </a:xfrm>
        </p:spPr>
        <p:txBody>
          <a:bodyPr/>
          <a:lstStyle/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Full Waveform Inversion</a:t>
            </a:r>
          </a:p>
          <a:p>
            <a:pPr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rgbClr val="00B0F0"/>
                </a:solidFill>
              </a:rPr>
              <a:t>________________</a:t>
            </a:r>
          </a:p>
          <a:p>
            <a:pPr eaLnBrk="1" hangingPunct="1">
              <a:spcBef>
                <a:spcPct val="0"/>
              </a:spcBef>
            </a:pPr>
            <a:endParaRPr lang="en-GB" altLang="en-US" sz="2400" dirty="0">
              <a:solidFill>
                <a:srgbClr val="00B0F0"/>
              </a:solidFill>
            </a:endParaRP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Monitoring and time-lapse analysis</a:t>
            </a: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________________</a:t>
            </a:r>
          </a:p>
          <a:p>
            <a:pPr eaLnBrk="1" hangingPunct="1"/>
            <a:endParaRPr lang="en-US" altLang="en-US" sz="2400" dirty="0">
              <a:solidFill>
                <a:srgbClr val="00B0F0"/>
              </a:solidFill>
            </a:endParaRPr>
          </a:p>
          <a:p>
            <a:pPr algn="l" eaLnBrk="1" hangingPunct="1"/>
            <a:r>
              <a:rPr lang="en-US" altLang="en-US" sz="2400" dirty="0">
                <a:solidFill>
                  <a:srgbClr val="00B0F0"/>
                </a:solidFill>
              </a:rPr>
              <a:t>  Near-surface geophysics and Surface-wave inversion </a:t>
            </a: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(Prof. Valentina Socco) </a:t>
            </a:r>
          </a:p>
          <a:p>
            <a:pPr eaLnBrk="1" hangingPunct="1"/>
            <a:r>
              <a:rPr lang="en-US" altLang="en-US" sz="2400" dirty="0">
                <a:solidFill>
                  <a:srgbClr val="00B0F0"/>
                </a:solidFill>
              </a:rPr>
              <a:t>________________</a:t>
            </a:r>
          </a:p>
          <a:p>
            <a:pPr eaLnBrk="1" hangingPunct="1"/>
            <a:endParaRPr lang="en-US" altLang="en-US" sz="24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C023E-B45A-F9C0-FE0E-B5187587FE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>
            <a:extLst>
              <a:ext uri="{FF2B5EF4-FFF2-40B4-BE49-F238E27FC236}">
                <a16:creationId xmlns:a16="http://schemas.microsoft.com/office/drawing/2014/main" id="{13BFBBA9-FFB4-8831-5DC6-194590C1238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51720" y="908720"/>
            <a:ext cx="4824412" cy="1219200"/>
          </a:xfrm>
        </p:spPr>
        <p:txBody>
          <a:bodyPr/>
          <a:lstStyle/>
          <a:p>
            <a:pPr eaLnBrk="1" hangingPunct="1"/>
            <a:r>
              <a:rPr lang="nl-NL" altLang="en-US" sz="4000" b="1" dirty="0">
                <a:solidFill>
                  <a:srgbClr val="00B0F0"/>
                </a:solidFill>
              </a:rPr>
              <a:t>Contents (</a:t>
            </a:r>
            <a:r>
              <a:rPr lang="nl-NL" altLang="en-US" sz="4000" b="1" dirty="0" err="1">
                <a:solidFill>
                  <a:srgbClr val="00B0F0"/>
                </a:solidFill>
              </a:rPr>
              <a:t>cont’d</a:t>
            </a:r>
            <a:r>
              <a:rPr lang="nl-NL" altLang="en-US" sz="4000" b="1" dirty="0">
                <a:solidFill>
                  <a:srgbClr val="00B0F0"/>
                </a:solidFill>
              </a:rPr>
              <a:t>)</a:t>
            </a:r>
            <a:endParaRPr lang="en-GB" altLang="en-US" sz="4000" b="1" dirty="0">
              <a:solidFill>
                <a:srgbClr val="00B0F0"/>
              </a:solidFill>
            </a:endParaRP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55CA80D4-AC36-83C9-ABA4-DBF61EB2376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4213" y="2708275"/>
            <a:ext cx="7991475" cy="3527425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rgbClr val="00B0F0"/>
                </a:solidFill>
              </a:rPr>
              <a:t>Field-data exercise</a:t>
            </a:r>
          </a:p>
          <a:p>
            <a:pPr eaLnBrk="1" hangingPunct="1"/>
            <a:r>
              <a:rPr lang="en-US" altLang="en-US" sz="2800" dirty="0">
                <a:solidFill>
                  <a:srgbClr val="00B0F0"/>
                </a:solidFill>
              </a:rPr>
              <a:t>________________</a:t>
            </a:r>
            <a:endParaRPr lang="en-GB" altLang="en-US" sz="28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979054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600" b="0" i="0" u="none" strike="noStrike" cap="none" normalizeH="0" baseline="0" smtClean="0">
            <a:ln>
              <a:noFill/>
            </a:ln>
            <a:solidFill>
              <a:srgbClr val="0000FF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</TotalTime>
  <Words>328</Words>
  <Application>Microsoft Office PowerPoint</Application>
  <PresentationFormat>On-screen Show (4:3)</PresentationFormat>
  <Paragraphs>67</Paragraphs>
  <Slides>10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Tahoma</vt:lpstr>
      <vt:lpstr>Times New Roman</vt:lpstr>
      <vt:lpstr>Default Design</vt:lpstr>
      <vt:lpstr>Seismic data and their physical  information content  (Graduate-School course TU Delft)</vt:lpstr>
      <vt:lpstr>Set-up</vt:lpstr>
      <vt:lpstr>Set-up</vt:lpstr>
      <vt:lpstr>Some general remarks</vt:lpstr>
      <vt:lpstr>PowerPoint Presentation</vt:lpstr>
      <vt:lpstr>Contents</vt:lpstr>
      <vt:lpstr>Contents (cont’d)</vt:lpstr>
      <vt:lpstr>Contents (cont’d)</vt:lpstr>
      <vt:lpstr>Contents (cont’d)</vt:lpstr>
      <vt:lpstr>Contents (cont’d)</vt:lpstr>
    </vt:vector>
  </TitlesOfParts>
  <Company>CMG Group Services B.V.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Guy Drijkoningen</dc:creator>
  <cp:lastModifiedBy>Guy Drijkoningen</cp:lastModifiedBy>
  <cp:revision>94</cp:revision>
  <cp:lastPrinted>2019-03-28T10:48:19Z</cp:lastPrinted>
  <dcterms:created xsi:type="dcterms:W3CDTF">2002-03-05T17:58:16Z</dcterms:created>
  <dcterms:modified xsi:type="dcterms:W3CDTF">2025-04-28T10:13:41Z</dcterms:modified>
</cp:coreProperties>
</file>