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9" r:id="rId2"/>
    <p:sldId id="337" r:id="rId3"/>
    <p:sldId id="287" r:id="rId4"/>
    <p:sldId id="319" r:id="rId5"/>
    <p:sldId id="279" r:id="rId6"/>
    <p:sldId id="338" r:id="rId7"/>
    <p:sldId id="320" r:id="rId8"/>
    <p:sldId id="299" r:id="rId9"/>
    <p:sldId id="339" r:id="rId10"/>
    <p:sldId id="310" r:id="rId11"/>
    <p:sldId id="263" r:id="rId12"/>
    <p:sldId id="272" r:id="rId13"/>
    <p:sldId id="258" r:id="rId14"/>
    <p:sldId id="672" r:id="rId15"/>
    <p:sldId id="354" r:id="rId16"/>
    <p:sldId id="353" r:id="rId17"/>
    <p:sldId id="317" r:id="rId18"/>
    <p:sldId id="302" r:id="rId19"/>
    <p:sldId id="345" r:id="rId20"/>
    <p:sldId id="311" r:id="rId21"/>
    <p:sldId id="355" r:id="rId22"/>
    <p:sldId id="323" r:id="rId23"/>
    <p:sldId id="289" r:id="rId24"/>
    <p:sldId id="315" r:id="rId25"/>
    <p:sldId id="313" r:id="rId26"/>
    <p:sldId id="326" r:id="rId27"/>
    <p:sldId id="314" r:id="rId28"/>
    <p:sldId id="346" r:id="rId29"/>
    <p:sldId id="367" r:id="rId30"/>
    <p:sldId id="352" r:id="rId31"/>
    <p:sldId id="347" r:id="rId32"/>
    <p:sldId id="336" r:id="rId33"/>
    <p:sldId id="366" r:id="rId34"/>
    <p:sldId id="365" r:id="rId35"/>
    <p:sldId id="364" r:id="rId36"/>
    <p:sldId id="358" r:id="rId37"/>
    <p:sldId id="359" r:id="rId38"/>
    <p:sldId id="360" r:id="rId39"/>
    <p:sldId id="361" r:id="rId40"/>
    <p:sldId id="362" r:id="rId41"/>
    <p:sldId id="363" r:id="rId4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78" autoAdjust="0"/>
  </p:normalViewPr>
  <p:slideViewPr>
    <p:cSldViewPr>
      <p:cViewPr varScale="1">
        <p:scale>
          <a:sx n="72" d="100"/>
          <a:sy n="72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38"/>
    </p:cViewPr>
  </p:sorterViewPr>
  <p:notesViewPr>
    <p:cSldViewPr>
      <p:cViewPr varScale="1">
        <p:scale>
          <a:sx n="55" d="100"/>
          <a:sy n="55" d="100"/>
        </p:scale>
        <p:origin x="-112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786E7BA8-A7D3-8B0F-7359-820C6886D50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99AA03BC-2E40-A5A0-A055-62345F02907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6972609D-8846-9FAA-CE0C-4E84FC3BEC1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5EA19108-DDA1-E0BA-7F2E-98629B1B3E6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02E1C6-0823-49CF-A44E-341E702A1B3C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E44255CD-B82F-3274-32DB-5537F1D5704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075385A1-351D-C9DD-8363-A1DD786C2FD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698BC32E-B2E5-1024-8B2B-678A8A734B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1A134D7E-2DD9-55BD-EE0D-8B679BB0A22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A26F5C8B-4794-BDD3-D674-F04C267996A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89E6DD8E-1558-5C6D-C006-3E71EA09E9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A27B46-21C4-4EF4-941C-86A73412560C}" type="slidenum">
              <a:rPr lang="en-GB" altLang="nl-NL"/>
              <a:pPr/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0463A4E9-0D96-81E9-8672-CA6612B86C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01ACB1D-4A50-4795-9CBF-1301B8BDE437}" type="slidenum">
              <a:rPr lang="en-GB" altLang="en-US"/>
              <a:pPr eaLnBrk="1" hangingPunct="1">
                <a:spcBef>
                  <a:spcPct val="0"/>
                </a:spcBef>
              </a:pPr>
              <a:t>9</a:t>
            </a:fld>
            <a:endParaRPr lang="en-GB" altLang="en-US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73F93364-B195-A38E-97E5-74408BBC0C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953CBEAD-A7CD-EEF9-EF56-07B623A1D7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7" name="Google Shape;1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CC60C90-4809-6FEA-57D4-3677AF089E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B9C94AF-4395-9886-7186-28F8A1B51A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CAB846F-DDB6-86A2-C972-653F76FD0B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E69215-AB42-4430-8CC9-04B52B9F3B18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37305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6057FA-72D7-8092-2C21-51A17DAC8A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E92B930-8B7F-63E6-0458-FD0BD966EB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35968CC-EFE4-AE63-C7BA-603C7EE46D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BFB1E3-D4E9-4BC0-9EE9-8C863D2D32CA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45647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735377-40E8-DC58-30E6-D7690E07B2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23296F-6724-0AE2-A0C8-D6F8405F4A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E821C1-9691-7704-B1A8-9F6983E60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1209B5-BC3A-46B6-812D-8EC0237B8039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85475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09930D-E919-C71E-4702-7A80F7AE65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22A4E5-FB81-C9D4-CE6C-6E50C8FF1D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9A4A1-E289-CD4C-02DA-A3122B281C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721E27-8A9D-480E-97C5-69D9714DB262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8612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4E4413-10A7-2DF4-26CF-8CDE99E201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470067-A5B9-7CA7-E2E0-CC9C72F5C2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B2BBEDB-B30E-71F3-222E-A3E8A77875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AB97A-AB54-4A53-935B-4D9DA147B785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5974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B68C95-517E-9CB1-C633-F0ED12E7FA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5EFE0-25D0-DF07-1F53-F008B86BD8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94755D-AB73-38C4-FA7B-A8BAF0D533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758F76-669E-4F40-B54E-453B8F745B0C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33385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2EBA01B-C112-8A11-BCCB-32F15215E1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0448CF0-97C2-518B-EEC4-88097767B1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705C483-4AA7-1872-BB99-21B3D429C5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86768C-B30C-4C31-B70A-6E25227E312F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5823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42EDD17-F652-FD5F-6793-063B78B72B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BF1130D-1B10-2110-8AA4-C55C398DED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1268811-A412-D731-9F1E-1B74346291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7EA457-0A94-4743-8526-759B927413A0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076321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51046A-E3E4-EBA6-441B-1929FDEDF8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8847062-47E8-5945-4D63-C63743F0F3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C589F9-C1A8-80F9-A73F-1148C7AB98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5EC73-9FB4-49D4-9823-B99C0D8018FA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66922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E049EC-992C-0EE8-DC68-9D1FA95881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FC117F-8F4E-DE5C-291F-20B98A7883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044ECA-4E38-7576-48B9-4ACCD7C654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5462ED-E456-4A5E-AD15-1A1A41682C5D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960871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DDE6E5-79AA-BC11-B54D-D7464C3CB0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36417D-4F56-772E-4E92-FBF019FF13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3C174A-5888-3B61-A8D2-4ADC3BD4F3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D93ED-3154-4EBB-9293-61B3D6530AC4}" type="slidenum">
              <a:rPr lang="en-GB" altLang="nl-NL"/>
              <a:pPr/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4138749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1CAC8F7-984F-6D62-C1EA-55C8554DC1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A06BC3E-8955-9C6F-25A0-B57C9F2986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675A95-7C6D-D01F-5BBE-E7B0CF71F7D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0EC620C-40C7-5370-4069-6351E73134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F827335-F667-1D0D-134D-EDC64ED9F20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069FFD-9C63-4FE8-863B-E327334EECBA}" type="slidenum">
              <a:rPr lang="en-GB" altLang="nl-NL"/>
              <a:pPr/>
              <a:t>‹#›</a:t>
            </a:fld>
            <a:endParaRPr lang="en-GB" altLang="nl-NL"/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8999E2E4-7B3B-DBB2-2708-875B05CE1B6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-3175"/>
            <a:ext cx="149066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slaexploration.com/processing-reprocessin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tl.doe.gov/research/oil-and-gas/project-summaries/completed-ep-tech/de-fc26-03nt15418-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ovie_1920X1080.gif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tl.doe.gov/research/oil-and-gas/project-summaries/completed-ep-tech/de-fc26-03nt15418-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9467815-4429-871A-5EAB-BBD82307DB6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chemeClr val="accent2"/>
                </a:solidFill>
              </a:rPr>
              <a:t>Part 1 (1</a:t>
            </a:r>
            <a:r>
              <a:rPr lang="en-GB" altLang="en-US" sz="4000" b="1" baseline="30000">
                <a:solidFill>
                  <a:schemeClr val="accent2"/>
                </a:solidFill>
              </a:rPr>
              <a:t>st</a:t>
            </a:r>
            <a:r>
              <a:rPr lang="en-GB" altLang="en-US" sz="4000" b="1">
                <a:solidFill>
                  <a:schemeClr val="accent2"/>
                </a:solidFill>
              </a:rPr>
              <a:t> afternoon)</a:t>
            </a:r>
          </a:p>
        </p:txBody>
      </p:sp>
      <p:sp>
        <p:nvSpPr>
          <p:cNvPr id="2051" name="Text Box 3">
            <a:extLst>
              <a:ext uri="{FF2B5EF4-FFF2-40B4-BE49-F238E27FC236}">
                <a16:creationId xmlns:a16="http://schemas.microsoft.com/office/drawing/2014/main" id="{A2FB6BF6-4425-FFBA-BF8D-B59A055DA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 dirty="0"/>
              <a:t> </a:t>
            </a:r>
            <a:r>
              <a:rPr lang="en-US" altLang="en-US" sz="2400" u="sng" dirty="0"/>
              <a:t>Introduction</a:t>
            </a:r>
            <a:r>
              <a:rPr lang="en-US" altLang="en-US" sz="2400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General seismic including data acquisition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dirty="0"/>
              <a:t> </a:t>
            </a:r>
            <a:r>
              <a:rPr lang="en-US" altLang="en-US" sz="2400" u="sng" dirty="0"/>
              <a:t>Resolution aspects of seismic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</a:t>
            </a:r>
            <a:r>
              <a:rPr lang="en-US" altLang="en-US" sz="2400" dirty="0">
                <a:solidFill>
                  <a:srgbClr val="0000FF"/>
                </a:solidFill>
              </a:rPr>
              <a:t>Exercise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dirty="0"/>
              <a:t> </a:t>
            </a:r>
            <a:r>
              <a:rPr lang="en-US" altLang="en-US" sz="2400" u="sng" dirty="0"/>
              <a:t>The wave equation</a:t>
            </a:r>
            <a:r>
              <a:rPr lang="en-US" altLang="en-US" sz="2400" dirty="0"/>
              <a:t> (Acoustic and Elastic)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u="sng" dirty="0"/>
              <a:t> Seismic modelling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Convolutional model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Finite-Difference modeling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</a:t>
            </a:r>
            <a:r>
              <a:rPr lang="en-US" altLang="en-US" sz="2400" dirty="0">
                <a:solidFill>
                  <a:srgbClr val="0000FF"/>
                </a:solidFill>
              </a:rPr>
              <a:t>Exercise</a:t>
            </a:r>
            <a:endParaRPr lang="en-US" altLang="en-US" sz="24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1B9830F9-9B1C-1435-B908-60B2856BC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2636838"/>
            <a:ext cx="8496300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DE16EF1A-87FA-D800-0BD1-F12D7EED5E6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General seismic</a:t>
            </a:r>
          </a:p>
        </p:txBody>
      </p:sp>
      <p:sp>
        <p:nvSpPr>
          <p:cNvPr id="11268" name="Text Box 3">
            <a:extLst>
              <a:ext uri="{FF2B5EF4-FFF2-40B4-BE49-F238E27FC236}">
                <a16:creationId xmlns:a16="http://schemas.microsoft.com/office/drawing/2014/main" id="{0C05D038-BBFB-4B87-881A-D1A99B8B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1196975"/>
            <a:ext cx="8496300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Gathering data from the field: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Data acquisition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records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Correcting/Inverting records for wave-propagation effects: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Processing</a:t>
            </a:r>
            <a:endParaRPr lang="en-US" altLang="en-US" sz="24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reflectivity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seismic-velocity model</a:t>
            </a:r>
            <a:r>
              <a:rPr lang="en-US" altLang="en-US" sz="2400"/>
              <a:t> </a:t>
            </a:r>
            <a:endParaRPr lang="en-US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Borehole information, e.g.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VSP’s </a:t>
            </a:r>
            <a:r>
              <a:rPr lang="en-US" altLang="en-US" sz="2400"/>
              <a:t>and</a:t>
            </a:r>
            <a:r>
              <a:rPr lang="en-US" altLang="en-US" sz="2400" b="1">
                <a:solidFill>
                  <a:schemeClr val="accent2"/>
                </a:solidFill>
              </a:rPr>
              <a:t> logging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depth-calibrated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model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Physical interpretation of image or time-lapse images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 </a:t>
            </a:r>
            <a:r>
              <a:rPr lang="en-US" altLang="en-US" sz="2400" b="1">
                <a:solidFill>
                  <a:srgbClr val="FF0000"/>
                </a:solidFill>
              </a:rPr>
              <a:t>subsurface structures, properties of rocks,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	fluids, flow processes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cs typeface="Times New Roman" panose="02020603050405020304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AB62285B-73C0-FEB1-4BC5-550D9E9AC98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3500"/>
            <a:ext cx="5111750" cy="1512888"/>
          </a:xfrm>
        </p:spPr>
        <p:txBody>
          <a:bodyPr/>
          <a:lstStyle/>
          <a:p>
            <a:pPr eaLnBrk="1" hangingPunct="1"/>
            <a:r>
              <a:rPr lang="en-GB" altLang="en-US" sz="3600" b="1">
                <a:solidFill>
                  <a:srgbClr val="0000FF"/>
                </a:solidFill>
              </a:rPr>
              <a:t>Analysis/Processing/</a:t>
            </a:r>
            <a:br>
              <a:rPr lang="en-GB" altLang="en-US" sz="3600" b="1">
                <a:solidFill>
                  <a:srgbClr val="0000FF"/>
                </a:solidFill>
              </a:rPr>
            </a:br>
            <a:r>
              <a:rPr lang="en-GB" altLang="en-US" sz="3600" b="1">
                <a:solidFill>
                  <a:srgbClr val="0000FF"/>
                </a:solidFill>
              </a:rPr>
              <a:t>Inversion of data</a:t>
            </a:r>
          </a:p>
        </p:txBody>
      </p:sp>
      <p:pic>
        <p:nvPicPr>
          <p:cNvPr id="12291" name="Picture 2">
            <a:extLst>
              <a:ext uri="{FF2B5EF4-FFF2-40B4-BE49-F238E27FC236}">
                <a16:creationId xmlns:a16="http://schemas.microsoft.com/office/drawing/2014/main" id="{D78EC158-E69F-3E8D-DECF-88E706C62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65275"/>
            <a:ext cx="6772275" cy="465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4">
            <a:extLst>
              <a:ext uri="{FF2B5EF4-FFF2-40B4-BE49-F238E27FC236}">
                <a16:creationId xmlns:a16="http://schemas.microsoft.com/office/drawing/2014/main" id="{E6AB3BF2-5BC0-D9E2-4A09-419903D74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6275388"/>
            <a:ext cx="5483225" cy="3397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latin typeface="Times New Roman" panose="02020603050405020304" pitchFamily="18" charset="0"/>
              </a:rPr>
              <a:t>From: </a:t>
            </a:r>
            <a:r>
              <a:rPr lang="en-GB" altLang="en-US" sz="1600">
                <a:latin typeface="Times New Roman" panose="02020603050405020304" pitchFamily="18" charset="0"/>
                <a:hlinkClick r:id="rId3"/>
              </a:rPr>
              <a:t>http://www.teslaexploration.com/processing-reprocessing</a:t>
            </a:r>
            <a:r>
              <a:rPr lang="en-GB" altLang="en-US" sz="160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2293" name="Picture 3">
            <a:extLst>
              <a:ext uri="{FF2B5EF4-FFF2-40B4-BE49-F238E27FC236}">
                <a16:creationId xmlns:a16="http://schemas.microsoft.com/office/drawing/2014/main" id="{F0808D34-42C0-920A-AEDA-71E5C7BA8E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58738"/>
            <a:ext cx="3543300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C50C5717-0E65-1327-AE48-B5629D838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98563"/>
            <a:ext cx="8305800" cy="565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Rectangle 3">
            <a:extLst>
              <a:ext uri="{FF2B5EF4-FFF2-40B4-BE49-F238E27FC236}">
                <a16:creationId xmlns:a16="http://schemas.microsoft.com/office/drawing/2014/main" id="{7A1D651F-53CA-70B8-6EE1-D198CA780B7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0000FF"/>
                </a:solidFill>
              </a:rPr>
              <a:t>Processing: seismic migration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/>
          <p:nvPr/>
        </p:nvSpPr>
        <p:spPr>
          <a:xfrm>
            <a:off x="1403648" y="1124744"/>
            <a:ext cx="6984776" cy="49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</a:pPr>
            <a:r>
              <a:rPr lang="nl-NL" sz="3200" b="1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Ultra-High </a:t>
            </a:r>
            <a:r>
              <a:rPr lang="nl-NL" sz="3200" b="1" dirty="0" err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Resolution</a:t>
            </a:r>
            <a:r>
              <a:rPr lang="nl-NL" sz="3200" b="1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marine </a:t>
            </a:r>
            <a:r>
              <a:rPr lang="nl-NL" sz="3200" b="1" dirty="0" err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seismics</a:t>
            </a:r>
            <a:endParaRPr sz="32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" name="Google Shape;110;p4"/>
          <p:cNvGrpSpPr/>
          <p:nvPr/>
        </p:nvGrpSpPr>
        <p:grpSpPr>
          <a:xfrm>
            <a:off x="171103" y="2080279"/>
            <a:ext cx="8801798" cy="2973062"/>
            <a:chOff x="899333" y="2720858"/>
            <a:chExt cx="10137984" cy="3279896"/>
          </a:xfrm>
        </p:grpSpPr>
        <p:pic>
          <p:nvPicPr>
            <p:cNvPr id="111" name="Google Shape;111;p4"/>
            <p:cNvPicPr preferRelativeResize="0"/>
            <p:nvPr/>
          </p:nvPicPr>
          <p:blipFill rotWithShape="1">
            <a:blip r:embed="rId3">
              <a:alphaModFix/>
            </a:blip>
            <a:srcRect l="731" r="52101"/>
            <a:stretch/>
          </p:blipFill>
          <p:spPr>
            <a:xfrm>
              <a:off x="899333" y="2720858"/>
              <a:ext cx="5029999" cy="32798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4"/>
            <p:cNvPicPr preferRelativeResize="0"/>
            <p:nvPr/>
          </p:nvPicPr>
          <p:blipFill rotWithShape="1">
            <a:blip r:embed="rId3">
              <a:alphaModFix/>
            </a:blip>
            <a:srcRect l="51348" r="752"/>
            <a:stretch/>
          </p:blipFill>
          <p:spPr>
            <a:xfrm>
              <a:off x="5929334" y="2720858"/>
              <a:ext cx="5107983" cy="327989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3" name="Google Shape;113;p4"/>
          <p:cNvSpPr txBox="1"/>
          <p:nvPr/>
        </p:nvSpPr>
        <p:spPr>
          <a:xfrm>
            <a:off x="171110" y="5186259"/>
            <a:ext cx="6457950" cy="8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nl-NL" sz="12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ncs-subsea</a:t>
            </a:r>
            <a:endParaRPr sz="1200" i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endParaRPr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sz="1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F346A-A6B2-D319-A867-C7FAB279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>
                <a:solidFill>
                  <a:srgbClr val="0000FF"/>
                </a:solidFill>
              </a:rPr>
              <a:t>2D exploration seismic for mining</a:t>
            </a:r>
            <a:endParaRPr lang="nl-NL" sz="3200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58D4D9-4F15-C756-A9B3-50CC249903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80B33-6A47-4419-8DBD-F23DE276D27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058AA25-91EC-C638-F36B-61BC4EBB2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71" y="1775702"/>
            <a:ext cx="5999646" cy="311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C2CD2F-43F4-3DAC-7339-E2F5648E99E4}"/>
              </a:ext>
            </a:extLst>
          </p:cNvPr>
          <p:cNvSpPr txBox="1"/>
          <p:nvPr/>
        </p:nvSpPr>
        <p:spPr>
          <a:xfrm>
            <a:off x="77932" y="1880380"/>
            <a:ext cx="15054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>
                <a:solidFill>
                  <a:srgbClr val="A11D1A"/>
                </a:solidFill>
                <a:latin typeface="Lato" panose="020F0502020204030203" pitchFamily="34" charset="0"/>
              </a:rPr>
              <a:t>EU project ERA-MIN</a:t>
            </a:r>
            <a:endParaRPr lang="nl-NL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7FAB49-2484-A78C-01DD-81B775FF6530}"/>
              </a:ext>
            </a:extLst>
          </p:cNvPr>
          <p:cNvSpPr txBox="1"/>
          <p:nvPr/>
        </p:nvSpPr>
        <p:spPr>
          <a:xfrm>
            <a:off x="890085" y="5170903"/>
            <a:ext cx="717557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350" dirty="0" err="1">
                <a:solidFill>
                  <a:srgbClr val="0070C0"/>
                </a:solidFill>
                <a:latin typeface="+mn-lt"/>
              </a:rPr>
              <a:t>Malehmiret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al., 2017.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Developing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cost-effective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seismic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mineral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exploration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methods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using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a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landstreamer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and a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drophammer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. Nature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Scientific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 </a:t>
            </a:r>
            <a:r>
              <a:rPr lang="nl-NL" sz="1350" dirty="0" err="1">
                <a:solidFill>
                  <a:srgbClr val="0070C0"/>
                </a:solidFill>
                <a:latin typeface="+mn-lt"/>
              </a:rPr>
              <a:t>Reports</a:t>
            </a:r>
            <a:r>
              <a:rPr lang="nl-NL" sz="1350" dirty="0">
                <a:solidFill>
                  <a:srgbClr val="0070C0"/>
                </a:solidFill>
                <a:latin typeface="+mn-lt"/>
              </a:rPr>
              <a:t>, 7, 10325</a:t>
            </a:r>
          </a:p>
        </p:txBody>
      </p:sp>
    </p:spTree>
    <p:extLst>
      <p:ext uri="{BB962C8B-B14F-4D97-AF65-F5344CB8AC3E}">
        <p14:creationId xmlns:p14="http://schemas.microsoft.com/office/powerpoint/2010/main" val="2946861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89B355E-C477-1E69-B815-E646778844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4800">
                <a:latin typeface="Arial" panose="020B0604020202020204" pitchFamily="34" charset="0"/>
              </a:rPr>
              <a:t>3D seismic “image”</a:t>
            </a:r>
          </a:p>
        </p:txBody>
      </p:sp>
      <p:pic>
        <p:nvPicPr>
          <p:cNvPr id="14339" name="Picture 5" descr="cube">
            <a:extLst>
              <a:ext uri="{FF2B5EF4-FFF2-40B4-BE49-F238E27FC236}">
                <a16:creationId xmlns:a16="http://schemas.microsoft.com/office/drawing/2014/main" id="{FD95D3B1-7079-BDBC-98D5-B5F85C7D98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196975"/>
            <a:ext cx="8569325" cy="5273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74E3357-15B7-D519-D89B-B65803B2B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/>
              <a:t>3D velocity model</a:t>
            </a:r>
          </a:p>
        </p:txBody>
      </p:sp>
      <p:pic>
        <p:nvPicPr>
          <p:cNvPr id="15363" name="Content Placeholder 2">
            <a:extLst>
              <a:ext uri="{FF2B5EF4-FFF2-40B4-BE49-F238E27FC236}">
                <a16:creationId xmlns:a16="http://schemas.microsoft.com/office/drawing/2014/main" id="{28FB7C2E-261C-39AA-C183-7A444BF0CB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6"/>
          <a:stretch>
            <a:fillRect/>
          </a:stretch>
        </p:blipFill>
        <p:spPr>
          <a:xfrm>
            <a:off x="539750" y="1373188"/>
            <a:ext cx="7632700" cy="5392737"/>
          </a:xfr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429813F4-32FA-E93F-A25D-133499EC1C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Example Velocity model</a:t>
            </a:r>
          </a:p>
        </p:txBody>
      </p:sp>
      <p:pic>
        <p:nvPicPr>
          <p:cNvPr id="16387" name="Picture 3" descr="elf_model_col">
            <a:extLst>
              <a:ext uri="{FF2B5EF4-FFF2-40B4-BE49-F238E27FC236}">
                <a16:creationId xmlns:a16="http://schemas.microsoft.com/office/drawing/2014/main" id="{05243E3F-4F29-FCED-9E43-53FAA4F21C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205038"/>
            <a:ext cx="7772400" cy="3830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6CB0CDC-6803-7166-6845-1CF97D38DE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Depth-seismic image</a:t>
            </a:r>
            <a:b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(reflectivity)</a:t>
            </a:r>
          </a:p>
        </p:txBody>
      </p:sp>
      <p:pic>
        <p:nvPicPr>
          <p:cNvPr id="17411" name="Picture 3" descr="elf_migr_im">
            <a:extLst>
              <a:ext uri="{FF2B5EF4-FFF2-40B4-BE49-F238E27FC236}">
                <a16:creationId xmlns:a16="http://schemas.microsoft.com/office/drawing/2014/main" id="{784B751A-4B7F-D77B-26E3-1A38749DE98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133600"/>
            <a:ext cx="8458200" cy="3963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A315377-BA2B-1F90-2229-1735AC0A1D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08963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0000FF"/>
                </a:solidFill>
              </a:rPr>
              <a:t>Related to imaging/migration</a:t>
            </a:r>
            <a:endParaRPr lang="nl-NL" altLang="en-US" sz="4000" b="1">
              <a:solidFill>
                <a:srgbClr val="0000FF"/>
              </a:solidFill>
            </a:endParaRPr>
          </a:p>
        </p:txBody>
      </p:sp>
      <p:sp>
        <p:nvSpPr>
          <p:cNvPr id="16387" name="Text Box 4">
            <a:extLst>
              <a:ext uri="{FF2B5EF4-FFF2-40B4-BE49-F238E27FC236}">
                <a16:creationId xmlns:a16="http://schemas.microsoft.com/office/drawing/2014/main" id="{E6362BFB-C54C-8E21-751C-9FE79ACE4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916113"/>
            <a:ext cx="7200900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en-US" dirty="0">
                <a:latin typeface="+mj-lt"/>
              </a:rPr>
              <a:t> Macro (coarse-scale) velocity model</a:t>
            </a:r>
          </a:p>
          <a:p>
            <a:pPr eaLnBrk="1" hangingPunct="1">
              <a:spcBef>
                <a:spcPct val="25000"/>
              </a:spcBef>
              <a:defRPr/>
            </a:pPr>
            <a:r>
              <a:rPr lang="en-US" altLang="en-US" dirty="0">
                <a:latin typeface="+mj-lt"/>
              </a:rPr>
              <a:t> Travel-time inversion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nl-NL" alt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415486F-9206-AADE-AB93-AB8FFC60F3D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Part 1 (1</a:t>
            </a:r>
            <a:r>
              <a:rPr lang="en-GB" altLang="en-US" sz="4000" b="1" baseline="30000">
                <a:solidFill>
                  <a:srgbClr val="0000FF"/>
                </a:solidFill>
              </a:rPr>
              <a:t>st</a:t>
            </a:r>
            <a:r>
              <a:rPr lang="en-GB" altLang="en-US" sz="4000" b="1">
                <a:solidFill>
                  <a:srgbClr val="0000FF"/>
                </a:solidFill>
              </a:rPr>
              <a:t> afternoon)</a:t>
            </a:r>
          </a:p>
        </p:txBody>
      </p:sp>
      <p:sp>
        <p:nvSpPr>
          <p:cNvPr id="3075" name="Text Box 3">
            <a:extLst>
              <a:ext uri="{FF2B5EF4-FFF2-40B4-BE49-F238E27FC236}">
                <a16:creationId xmlns:a16="http://schemas.microsoft.com/office/drawing/2014/main" id="{4B7A5D3C-C551-8FC8-0A71-D37D0D83E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696068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 dirty="0"/>
              <a:t> </a:t>
            </a:r>
            <a:r>
              <a:rPr lang="en-US" altLang="en-US" sz="2400" u="sng" dirty="0"/>
              <a:t>Introduction</a:t>
            </a:r>
            <a:r>
              <a:rPr lang="en-US" altLang="en-US" sz="2400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/>
              <a:t>	- General seismic including data acquisition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chemeClr val="hlink"/>
                </a:solidFill>
              </a:rPr>
              <a:t> </a:t>
            </a:r>
            <a:r>
              <a:rPr lang="en-US" altLang="en-US" sz="2400" u="sng" dirty="0">
                <a:solidFill>
                  <a:schemeClr val="hlink"/>
                </a:solidFill>
              </a:rPr>
              <a:t>Resolution aspects of seismic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</a:rPr>
              <a:t>	Exercise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chemeClr val="hlink"/>
                </a:solidFill>
              </a:rPr>
              <a:t> </a:t>
            </a:r>
            <a:r>
              <a:rPr lang="en-US" altLang="en-US" sz="2400" u="sng" dirty="0">
                <a:solidFill>
                  <a:schemeClr val="hlink"/>
                </a:solidFill>
              </a:rPr>
              <a:t>The wave equation</a:t>
            </a:r>
            <a:r>
              <a:rPr lang="en-US" altLang="en-US" sz="2400" dirty="0">
                <a:solidFill>
                  <a:schemeClr val="hlink"/>
                </a:solidFill>
              </a:rPr>
              <a:t> (Acoustic </a:t>
            </a:r>
            <a:r>
              <a:rPr lang="en-US" altLang="en-US" sz="2400">
                <a:solidFill>
                  <a:schemeClr val="hlink"/>
                </a:solidFill>
              </a:rPr>
              <a:t>and Elastic)</a:t>
            </a:r>
            <a:endParaRPr lang="en-US" altLang="en-US" sz="2400" dirty="0">
              <a:solidFill>
                <a:schemeClr val="hlink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400" u="sng" dirty="0">
                <a:solidFill>
                  <a:schemeClr val="hlink"/>
                </a:solidFill>
              </a:rPr>
              <a:t> Seismic modelling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</a:rPr>
              <a:t>	- Convolutional model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</a:rPr>
              <a:t>	- Finite-Difference modeling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</a:rPr>
              <a:t>	Exercise</a:t>
            </a:r>
            <a:endParaRPr lang="en-US" altLang="en-US" sz="2400" dirty="0">
              <a:solidFill>
                <a:schemeClr val="hlin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>
            <a:extLst>
              <a:ext uri="{FF2B5EF4-FFF2-40B4-BE49-F238E27FC236}">
                <a16:creationId xmlns:a16="http://schemas.microsoft.com/office/drawing/2014/main" id="{45DF2C41-6591-C999-10EF-ECF90A59A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933825"/>
            <a:ext cx="8351837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3BE33A85-A0CB-A200-2E46-DC8839BDB11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General seismic</a:t>
            </a:r>
          </a:p>
        </p:txBody>
      </p:sp>
      <p:sp>
        <p:nvSpPr>
          <p:cNvPr id="19460" name="Text Box 3">
            <a:extLst>
              <a:ext uri="{FF2B5EF4-FFF2-40B4-BE49-F238E27FC236}">
                <a16:creationId xmlns:a16="http://schemas.microsoft.com/office/drawing/2014/main" id="{401398DB-AC8D-EB68-EC67-EF2884C56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1352550"/>
            <a:ext cx="8496300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Gathering data from the field: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Data acquisition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records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Correcting/Inverting records for wave-propagation effects: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Processing</a:t>
            </a:r>
            <a:endParaRPr lang="en-US" altLang="en-US" sz="24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reflectivity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seismic-velocity model</a:t>
            </a:r>
            <a:r>
              <a:rPr lang="en-US" altLang="en-US" sz="2400"/>
              <a:t> </a:t>
            </a:r>
            <a:endParaRPr lang="en-US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Borehole information, e.g.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VSP’s </a:t>
            </a:r>
            <a:r>
              <a:rPr lang="en-US" altLang="en-US" sz="2400"/>
              <a:t>and</a:t>
            </a:r>
            <a:r>
              <a:rPr lang="en-US" altLang="en-US" sz="2400" b="1">
                <a:solidFill>
                  <a:schemeClr val="accent2"/>
                </a:solidFill>
              </a:rPr>
              <a:t> logging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depth-calibrated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model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Physical interpretation of image or time-lapse images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 </a:t>
            </a:r>
            <a:r>
              <a:rPr lang="en-US" altLang="en-US" sz="2400" b="1">
                <a:solidFill>
                  <a:srgbClr val="FF0000"/>
                </a:solidFill>
              </a:rPr>
              <a:t>subsurface structures, properties of rocks,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	fluids, flow processes</a:t>
            </a:r>
            <a:endParaRPr lang="en-US" altLang="en-US" sz="2400" b="1">
              <a:solidFill>
                <a:schemeClr val="accent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6D01364-FD3E-E068-6CA7-2C89328EC6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7885113" cy="1152525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Reflection data from VSP “spliced”</a:t>
            </a:r>
            <a:b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into surface-seismic data</a:t>
            </a:r>
          </a:p>
        </p:txBody>
      </p:sp>
      <p:pic>
        <p:nvPicPr>
          <p:cNvPr id="20483" name="Picture 1">
            <a:extLst>
              <a:ext uri="{FF2B5EF4-FFF2-40B4-BE49-F238E27FC236}">
                <a16:creationId xmlns:a16="http://schemas.microsoft.com/office/drawing/2014/main" id="{4ADC1DD2-6383-0395-EC9D-9BDE039E7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636713"/>
            <a:ext cx="5329237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2">
            <a:extLst>
              <a:ext uri="{FF2B5EF4-FFF2-40B4-BE49-F238E27FC236}">
                <a16:creationId xmlns:a16="http://schemas.microsoft.com/office/drawing/2014/main" id="{70838712-4A7D-F670-5C2F-7B5772215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6203950"/>
            <a:ext cx="5033962" cy="5381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  <a:latin typeface="Times New Roman" pitchFamily="18" charset="0"/>
              </a:rPr>
              <a:t>(From</a:t>
            </a:r>
            <a:r>
              <a:rPr lang="en-GB" altLang="en-US" sz="1400" dirty="0">
                <a:latin typeface="Times New Roman" pitchFamily="18" charset="0"/>
              </a:rPr>
              <a:t>: </a:t>
            </a:r>
            <a:r>
              <a:rPr lang="en-GB" altLang="en-US" sz="1400" dirty="0">
                <a:latin typeface="Times New Roman" pitchFamily="18" charset="0"/>
                <a:hlinkClick r:id="rId3"/>
              </a:rPr>
              <a:t>http://www.netl.doe.gov/research/oil-and-gas/project-summaries/completed-ep-tech/de-fc26-03nt15418-</a:t>
            </a:r>
            <a:r>
              <a:rPr lang="en-GB" altLang="en-US" sz="1400" dirty="0">
                <a:solidFill>
                  <a:srgbClr val="FF0000"/>
                </a:solidFill>
                <a:latin typeface="Times New Roman" pitchFamily="18" charset="0"/>
              </a:rPr>
              <a:t> )</a:t>
            </a:r>
          </a:p>
        </p:txBody>
      </p:sp>
      <p:pic>
        <p:nvPicPr>
          <p:cNvPr id="20485" name="Picture 3">
            <a:extLst>
              <a:ext uri="{FF2B5EF4-FFF2-40B4-BE49-F238E27FC236}">
                <a16:creationId xmlns:a16="http://schemas.microsoft.com/office/drawing/2014/main" id="{EC966F4E-26EF-A9F1-3C92-67DEA2ECB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6" r="43837" b="16969"/>
          <a:stretch>
            <a:fillRect/>
          </a:stretch>
        </p:blipFill>
        <p:spPr bwMode="auto">
          <a:xfrm>
            <a:off x="1258888" y="1252538"/>
            <a:ext cx="1812925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5DFCB00-4C56-C578-19E4-CE6E489AF8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Velocity model from VSP</a:t>
            </a:r>
          </a:p>
        </p:txBody>
      </p:sp>
      <p:pic>
        <p:nvPicPr>
          <p:cNvPr id="21507" name="Picture 4">
            <a:extLst>
              <a:ext uri="{FF2B5EF4-FFF2-40B4-BE49-F238E27FC236}">
                <a16:creationId xmlns:a16="http://schemas.microsoft.com/office/drawing/2014/main" id="{3E87197C-74FC-4BF5-5F3A-0A7793E73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1754188"/>
            <a:ext cx="6202362" cy="472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EAF56B7-A619-0492-989C-9A936332EF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848600" cy="1219200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chemeClr val="accent2"/>
                </a:solidFill>
              </a:rPr>
              <a:t>Calibrating seismic reflections with </a:t>
            </a:r>
            <a:br>
              <a:rPr lang="en-US" altLang="en-US" sz="3200" b="1">
                <a:solidFill>
                  <a:schemeClr val="accent2"/>
                </a:solidFill>
              </a:rPr>
            </a:br>
            <a:r>
              <a:rPr lang="en-US" altLang="en-US" sz="3200" b="1">
                <a:solidFill>
                  <a:schemeClr val="accent2"/>
                </a:solidFill>
              </a:rPr>
              <a:t>well information (data &amp; models)</a:t>
            </a:r>
            <a:endParaRPr lang="en-GB" altLang="en-US" sz="3200" b="1">
              <a:solidFill>
                <a:schemeClr val="accent2"/>
              </a:solidFill>
            </a:endParaRPr>
          </a:p>
        </p:txBody>
      </p:sp>
      <p:pic>
        <p:nvPicPr>
          <p:cNvPr id="22531" name="Picture 3" descr="3dseismic_B3DS2-2">
            <a:extLst>
              <a:ext uri="{FF2B5EF4-FFF2-40B4-BE49-F238E27FC236}">
                <a16:creationId xmlns:a16="http://schemas.microsoft.com/office/drawing/2014/main" id="{9D95C7F3-7D2B-20EE-18BD-7C13A28184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420813"/>
            <a:ext cx="6553200" cy="5437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id="{B8F8EA96-02DC-F5A9-6DD3-A703787FF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229225"/>
            <a:ext cx="8351837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9C35D5A5-EE00-8A1C-9CD3-62FF017C5E0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57238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General seismic</a:t>
            </a:r>
          </a:p>
        </p:txBody>
      </p:sp>
      <p:sp>
        <p:nvSpPr>
          <p:cNvPr id="23556" name="Text Box 3">
            <a:extLst>
              <a:ext uri="{FF2B5EF4-FFF2-40B4-BE49-F238E27FC236}">
                <a16:creationId xmlns:a16="http://schemas.microsoft.com/office/drawing/2014/main" id="{96F515F3-B6EA-90E4-7B83-FB17CDC59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1352550"/>
            <a:ext cx="8496300" cy="502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Gathering data from the field: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Data acquisition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records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Correcting/Inverting records for wave-propagation effects: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Processing</a:t>
            </a:r>
            <a:endParaRPr lang="en-US" altLang="en-US" sz="24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reflectivity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seismic-velocity model</a:t>
            </a:r>
            <a:r>
              <a:rPr lang="en-US" altLang="en-US" sz="2400"/>
              <a:t> </a:t>
            </a:r>
            <a:endParaRPr lang="en-US" altLang="en-US" sz="24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Borehole information, e.g.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VSP’s </a:t>
            </a:r>
            <a:r>
              <a:rPr lang="en-US" altLang="en-US" sz="2400"/>
              <a:t>and</a:t>
            </a:r>
            <a:r>
              <a:rPr lang="en-US" altLang="en-US" sz="2400" b="1">
                <a:solidFill>
                  <a:schemeClr val="accent2"/>
                </a:solidFill>
              </a:rPr>
              <a:t> logging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depth-calibrated image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model</a:t>
            </a:r>
            <a:r>
              <a:rPr lang="en-US" altLang="en-US" sz="2400"/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Physical interpretation of image or time-lapse images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 </a:t>
            </a:r>
            <a:r>
              <a:rPr lang="en-US" altLang="en-US" sz="2400" b="1">
                <a:solidFill>
                  <a:srgbClr val="FF0000"/>
                </a:solidFill>
              </a:rPr>
              <a:t>subsurface structures, properties of rocks,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	fluids, flow processes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cs typeface="Times New Roman" panose="02020603050405020304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EFDD29B-8E89-8B87-6043-29832075E1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</a:rPr>
              <a:t>Subsurface structures</a:t>
            </a:r>
          </a:p>
        </p:txBody>
      </p:sp>
      <p:pic>
        <p:nvPicPr>
          <p:cNvPr id="24579" name="Picture 3" descr="slice22_filtered-2">
            <a:extLst>
              <a:ext uri="{FF2B5EF4-FFF2-40B4-BE49-F238E27FC236}">
                <a16:creationId xmlns:a16="http://schemas.microsoft.com/office/drawing/2014/main" id="{46D249DF-C460-4742-76CA-17DDF7F4109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412875"/>
            <a:ext cx="29686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0" name="Picture 4" descr="slice22_input-2">
            <a:extLst>
              <a:ext uri="{FF2B5EF4-FFF2-40B4-BE49-F238E27FC236}">
                <a16:creationId xmlns:a16="http://schemas.microsoft.com/office/drawing/2014/main" id="{DBA469B9-46AD-8427-2EF0-41EFF5E45C7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29686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1" name="Line 5">
            <a:extLst>
              <a:ext uri="{FF2B5EF4-FFF2-40B4-BE49-F238E27FC236}">
                <a16:creationId xmlns:a16="http://schemas.microsoft.com/office/drawing/2014/main" id="{75DAB290-D068-4A50-22D0-95D4786184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59338" y="3500438"/>
            <a:ext cx="15843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4582" name="Text Box 6">
            <a:extLst>
              <a:ext uri="{FF2B5EF4-FFF2-40B4-BE49-F238E27FC236}">
                <a16:creationId xmlns:a16="http://schemas.microsoft.com/office/drawing/2014/main" id="{6497D1E1-AFC4-3516-9DB1-19B5BF15C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4797425"/>
            <a:ext cx="13509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latin typeface="Times New Roman" panose="02020603050405020304" pitchFamily="18" charset="0"/>
              </a:rPr>
              <a:t>Notice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latin typeface="Times New Roman" panose="02020603050405020304" pitchFamily="18" charset="0"/>
              </a:rPr>
              <a:t>channels!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C09E93C0-1C86-2885-DAEA-CE251DD124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277225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chemeClr val="accent2"/>
                </a:solidFill>
              </a:rPr>
              <a:t>Rock type from borehole </a:t>
            </a:r>
            <a:br>
              <a:rPr lang="en-GB" altLang="en-US" sz="4000" b="1">
                <a:solidFill>
                  <a:schemeClr val="accent2"/>
                </a:solidFill>
              </a:rPr>
            </a:br>
            <a:r>
              <a:rPr lang="en-GB" altLang="en-US" sz="4000" b="1">
                <a:solidFill>
                  <a:schemeClr val="accent2"/>
                </a:solidFill>
              </a:rPr>
              <a:t>and seismic information</a:t>
            </a:r>
          </a:p>
        </p:txBody>
      </p:sp>
      <p:pic>
        <p:nvPicPr>
          <p:cNvPr id="25603" name="Picture 3" descr="rocktype-seismic">
            <a:extLst>
              <a:ext uri="{FF2B5EF4-FFF2-40B4-BE49-F238E27FC236}">
                <a16:creationId xmlns:a16="http://schemas.microsoft.com/office/drawing/2014/main" id="{78115EF8-4B20-18D3-DF19-45B03C295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7488237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>
            <a:extLst>
              <a:ext uri="{FF2B5EF4-FFF2-40B4-BE49-F238E27FC236}">
                <a16:creationId xmlns:a16="http://schemas.microsoft.com/office/drawing/2014/main" id="{6D51ABDD-C8B5-9D32-4FCC-1B554BAB80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Fluids from seismic signals</a:t>
            </a:r>
          </a:p>
        </p:txBody>
      </p:sp>
      <p:pic>
        <p:nvPicPr>
          <p:cNvPr id="26627" name="Picture 6" descr="seismic2">
            <a:extLst>
              <a:ext uri="{FF2B5EF4-FFF2-40B4-BE49-F238E27FC236}">
                <a16:creationId xmlns:a16="http://schemas.microsoft.com/office/drawing/2014/main" id="{4282676D-C241-4F17-912D-8D4E4ED61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349500"/>
            <a:ext cx="5616575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3356BCD-A415-4DEF-D9F6-1D0C3ACE54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rgbClr val="0000FF"/>
                </a:solidFill>
              </a:rPr>
              <a:t>Related to physical interpretation</a:t>
            </a:r>
            <a:br>
              <a:rPr lang="en-US" altLang="en-US" sz="3200" b="1">
                <a:solidFill>
                  <a:srgbClr val="0000FF"/>
                </a:solidFill>
              </a:rPr>
            </a:br>
            <a:r>
              <a:rPr lang="en-US" altLang="en-US" sz="3200" b="1">
                <a:solidFill>
                  <a:srgbClr val="0000FF"/>
                </a:solidFill>
              </a:rPr>
              <a:t>of images</a:t>
            </a:r>
            <a:endParaRPr lang="nl-NL" altLang="en-US" sz="3200" b="1">
              <a:solidFill>
                <a:srgbClr val="0000FF"/>
              </a:solidFill>
            </a:endParaRPr>
          </a:p>
        </p:txBody>
      </p:sp>
      <p:sp>
        <p:nvSpPr>
          <p:cNvPr id="27651" name="Text Box 3">
            <a:extLst>
              <a:ext uri="{FF2B5EF4-FFF2-40B4-BE49-F238E27FC236}">
                <a16:creationId xmlns:a16="http://schemas.microsoft.com/office/drawing/2014/main" id="{D3E229BE-AC49-A09D-F3A8-4FF82271D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916113"/>
            <a:ext cx="7200900" cy="374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>
                <a:latin typeface="Times New Roman" panose="02020603050405020304" pitchFamily="18" charset="0"/>
              </a:rPr>
              <a:t> Reflectivity, impedances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>
                <a:latin typeface="Times New Roman" panose="02020603050405020304" pitchFamily="18" charset="0"/>
              </a:rPr>
              <a:t> Fine-scale structure</a:t>
            </a:r>
          </a:p>
          <a:p>
            <a:pPr eaLnBrk="1" hangingPunct="1">
              <a:spcBef>
                <a:spcPct val="25000"/>
              </a:spcBef>
            </a:pPr>
            <a:r>
              <a:rPr lang="en-US" altLang="en-US">
                <a:latin typeface="Times New Roman" panose="02020603050405020304" pitchFamily="18" charset="0"/>
              </a:rPr>
              <a:t> Amplitude inversion,</a:t>
            </a:r>
          </a:p>
          <a:p>
            <a:pPr lvl="1" eaLnBrk="1" hangingPunct="1">
              <a:spcBef>
                <a:spcPct val="25000"/>
              </a:spcBef>
              <a:buFontTx/>
              <a:buNone/>
            </a:pPr>
            <a:r>
              <a:rPr lang="en-US" altLang="en-US" sz="3200">
                <a:latin typeface="Times New Roman" panose="02020603050405020304" pitchFamily="18" charset="0"/>
              </a:rPr>
              <a:t>e.g., Amplitude-versus-Offset inversion</a:t>
            </a:r>
          </a:p>
          <a:p>
            <a:pPr lvl="1" eaLnBrk="1" hangingPunct="1">
              <a:spcBef>
                <a:spcPct val="25000"/>
              </a:spcBef>
              <a:buFontTx/>
              <a:buNone/>
            </a:pPr>
            <a:endParaRPr lang="en-US" altLang="en-US" sz="32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>
            <a:extLst>
              <a:ext uri="{FF2B5EF4-FFF2-40B4-BE49-F238E27FC236}">
                <a16:creationId xmlns:a16="http://schemas.microsoft.com/office/drawing/2014/main" id="{A4F096EE-FC7E-E867-5B2B-35D51BC0B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8837612" cy="48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2">
            <a:extLst>
              <a:ext uri="{FF2B5EF4-FFF2-40B4-BE49-F238E27FC236}">
                <a16:creationId xmlns:a16="http://schemas.microsoft.com/office/drawing/2014/main" id="{D54E6E96-D63A-2E5C-ADF7-322A7B2B80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819150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rgbClr val="0033CC"/>
                </a:solidFill>
              </a:rPr>
              <a:t> Time-lapse seismic:</a:t>
            </a:r>
            <a:br>
              <a:rPr lang="en-US" altLang="en-US" sz="3200" b="1">
                <a:solidFill>
                  <a:srgbClr val="0033CC"/>
                </a:solidFill>
              </a:rPr>
            </a:br>
            <a:r>
              <a:rPr lang="en-US" altLang="en-US" sz="3200" b="1">
                <a:solidFill>
                  <a:srgbClr val="0033CC"/>
                </a:solidFill>
              </a:rPr>
              <a:t>Seismic survey over same target over time</a:t>
            </a:r>
          </a:p>
        </p:txBody>
      </p:sp>
      <p:sp>
        <p:nvSpPr>
          <p:cNvPr id="31749" name="Text Box 14">
            <a:extLst>
              <a:ext uri="{FF2B5EF4-FFF2-40B4-BE49-F238E27FC236}">
                <a16:creationId xmlns:a16="http://schemas.microsoft.com/office/drawing/2014/main" id="{177E0DB6-6F83-C875-74CE-1D2A46F25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3763" y="8651875"/>
            <a:ext cx="1530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800" b="1" i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(From: TNO)</a:t>
            </a:r>
            <a:endParaRPr lang="nl-NL" altLang="en-US" sz="1800" b="1" i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1750" name="Text Box 15">
            <a:extLst>
              <a:ext uri="{FF2B5EF4-FFF2-40B4-BE49-F238E27FC236}">
                <a16:creationId xmlns:a16="http://schemas.microsoft.com/office/drawing/2014/main" id="{ABE72890-6E28-4C88-20A5-95B77C5EB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8651875"/>
            <a:ext cx="376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nl-NL" altLang="en-US" sz="1800" b="1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Courtesy</a:t>
            </a:r>
            <a:r>
              <a:rPr lang="nl-NL" altLang="en-US" sz="1800" b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 EC_CO2STORE project</a:t>
            </a:r>
          </a:p>
        </p:txBody>
      </p:sp>
      <p:sp>
        <p:nvSpPr>
          <p:cNvPr id="28678" name="Rectangle 16">
            <a:extLst>
              <a:ext uri="{FF2B5EF4-FFF2-40B4-BE49-F238E27FC236}">
                <a16:creationId xmlns:a16="http://schemas.microsoft.com/office/drawing/2014/main" id="{DADF3916-0D89-15D1-1A26-89E726E59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181725"/>
            <a:ext cx="70532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Offshore field Sleipner: CO</a:t>
            </a:r>
            <a:r>
              <a:rPr lang="en-US" altLang="en-US" sz="24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injection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53CAD-CFA1-3E22-712C-61ED283EA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9663" y="6338888"/>
            <a:ext cx="15573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1800" b="1" i="1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(From: BGS)</a:t>
            </a:r>
            <a:endParaRPr lang="nl-NL" altLang="en-US" sz="1800" b="1" i="1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329D3BB-12F6-6790-A1EE-E69FA12F8A7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chemeClr val="accent2"/>
                </a:solidFill>
              </a:rPr>
              <a:t>General seismic</a:t>
            </a:r>
          </a:p>
        </p:txBody>
      </p:sp>
      <p:sp>
        <p:nvSpPr>
          <p:cNvPr id="4099" name="Text Box 4">
            <a:extLst>
              <a:ext uri="{FF2B5EF4-FFF2-40B4-BE49-F238E27FC236}">
                <a16:creationId xmlns:a16="http://schemas.microsoft.com/office/drawing/2014/main" id="{A2CF66B2-FE7B-CF0C-E340-6F3DDCD22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268413"/>
            <a:ext cx="8418513" cy="502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Gathering data from the field: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Data acquisition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records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Correcting/Inverting records for wave-propagation effects: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Processing</a:t>
            </a:r>
            <a:endParaRPr lang="en-US" altLang="en-US" sz="24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reflectivity image </a:t>
            </a:r>
            <a:r>
              <a:rPr lang="en-US" altLang="en-US" sz="2400">
                <a:cs typeface="Times New Roman" panose="02020603050405020304" pitchFamily="18" charset="0"/>
              </a:rPr>
              <a:t>&amp;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 seismic-velocity model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Borehole information, e.g.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VSP’s </a:t>
            </a:r>
            <a:r>
              <a:rPr lang="en-US" altLang="en-US" sz="2400"/>
              <a:t>and</a:t>
            </a:r>
            <a:r>
              <a:rPr lang="en-US" altLang="en-US" sz="2400" b="1">
                <a:solidFill>
                  <a:schemeClr val="accent2"/>
                </a:solidFill>
              </a:rPr>
              <a:t> logging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depth-calibrated image </a:t>
            </a:r>
            <a:r>
              <a:rPr lang="en-US" altLang="en-US" sz="2400"/>
              <a:t>&amp; </a:t>
            </a:r>
            <a:r>
              <a:rPr lang="en-US" altLang="en-US" sz="2400" b="1">
                <a:solidFill>
                  <a:srgbClr val="FF0000"/>
                </a:solidFill>
              </a:rPr>
              <a:t>model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Physical interpretation of image or time-lapse images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Resulting in 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subsurface structures, </a:t>
            </a:r>
            <a:r>
              <a:rPr lang="en-US" altLang="en-US" sz="2400" b="1">
                <a:solidFill>
                  <a:srgbClr val="FF0000"/>
                </a:solidFill>
              </a:rPr>
              <a:t>properties of rocks,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	fluids, 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flow processes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>
            <a:extLst>
              <a:ext uri="{FF2B5EF4-FFF2-40B4-BE49-F238E27FC236}">
                <a16:creationId xmlns:a16="http://schemas.microsoft.com/office/drawing/2014/main" id="{CDE47C10-C957-EFFD-D81D-9B62B2604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Seismovie</a:t>
            </a:r>
            <a:r>
              <a:rPr lang="en-US" altLang="en-US" sz="2400" b="1" baseline="30000">
                <a:solidFill>
                  <a:srgbClr val="0033CC"/>
                </a:solidFill>
              </a:rPr>
              <a:t>TM</a:t>
            </a:r>
            <a:r>
              <a:rPr lang="en-US" altLang="en-US" sz="2400" b="1">
                <a:solidFill>
                  <a:srgbClr val="0033CC"/>
                </a:solidFill>
              </a:rPr>
              <a:t> (from CGG)</a:t>
            </a: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9B804F0A-D172-384B-2137-E8573763B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050" y="1419225"/>
            <a:ext cx="8910638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108585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/>
              <a:t>Schoonebeek oil field: steam injection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/>
              <a:t>(Steam Assisted Gravity Drainage)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en-US" sz="2000" b="1"/>
              <a:t>Direct amplitude changes on seismic shown, semi-transparent represented </a:t>
            </a: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en-US" sz="2000" b="1"/>
              <a:t> </a:t>
            </a:r>
            <a:r>
              <a:rPr lang="en-US" altLang="en-US" sz="2000" b="1">
                <a:solidFill>
                  <a:srgbClr val="FFFF00"/>
                </a:solidFill>
              </a:rPr>
              <a:t>Yellow</a:t>
            </a:r>
            <a:r>
              <a:rPr lang="en-US" altLang="en-US" sz="2000" b="1"/>
              <a:t> &gt; 3 % change; </a:t>
            </a:r>
            <a:r>
              <a:rPr lang="en-US" altLang="en-US" sz="2000" b="1">
                <a:solidFill>
                  <a:srgbClr val="FF0000"/>
                </a:solidFill>
              </a:rPr>
              <a:t>Red</a:t>
            </a:r>
            <a:r>
              <a:rPr lang="en-US" altLang="en-US" sz="2000" b="1"/>
              <a:t> &gt; 6% change</a:t>
            </a:r>
          </a:p>
        </p:txBody>
      </p:sp>
      <p:sp>
        <p:nvSpPr>
          <p:cNvPr id="29700" name="Rectangle 5">
            <a:extLst>
              <a:ext uri="{FF2B5EF4-FFF2-40B4-BE49-F238E27FC236}">
                <a16:creationId xmlns:a16="http://schemas.microsoft.com/office/drawing/2014/main" id="{47389FE4-84CF-4791-B7B7-723C52C77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2413" y="4724400"/>
            <a:ext cx="9144001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Movie: </a:t>
            </a:r>
            <a:r>
              <a:rPr lang="en-US" altLang="en-US" sz="2400" b="1">
                <a:hlinkClick r:id="rId2" action="ppaction://hlinkfile"/>
              </a:rPr>
              <a:t>Movie_1920X1080.gif</a:t>
            </a:r>
            <a:endParaRPr lang="en-US" altLang="en-US" sz="2400" b="1"/>
          </a:p>
        </p:txBody>
      </p:sp>
    </p:spTree>
  </p:cSld>
  <p:clrMapOvr>
    <a:masterClrMapping/>
  </p:clrMapOvr>
  <p:transition advTm="2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7977E4B-9158-8127-C2C2-B996EAA7BD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353425" cy="1143000"/>
          </a:xfrm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rgbClr val="0000FF"/>
                </a:solidFill>
              </a:rPr>
              <a:t>Physical interpretation</a:t>
            </a:r>
            <a:br>
              <a:rPr lang="en-US" altLang="en-US" sz="3600" b="1">
                <a:solidFill>
                  <a:srgbClr val="0000FF"/>
                </a:solidFill>
              </a:rPr>
            </a:br>
            <a:r>
              <a:rPr lang="en-US" altLang="en-US" sz="3600" b="1">
                <a:solidFill>
                  <a:srgbClr val="0000FF"/>
                </a:solidFill>
              </a:rPr>
              <a:t>of time-lapse images</a:t>
            </a:r>
            <a:endParaRPr lang="nl-NL" altLang="en-US" sz="3600" b="1">
              <a:solidFill>
                <a:srgbClr val="0000FF"/>
              </a:solidFill>
            </a:endParaRPr>
          </a:p>
        </p:txBody>
      </p:sp>
      <p:sp>
        <p:nvSpPr>
          <p:cNvPr id="31747" name="Text Box 3">
            <a:extLst>
              <a:ext uri="{FF2B5EF4-FFF2-40B4-BE49-F238E27FC236}">
                <a16:creationId xmlns:a16="http://schemas.microsoft.com/office/drawing/2014/main" id="{AB46B354-205E-0120-6E4A-988F75970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916113"/>
            <a:ext cx="8064500" cy="418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altLang="en-US">
                <a:latin typeface="Times New Roman" panose="02020603050405020304" pitchFamily="18" charset="0"/>
              </a:rPr>
              <a:t> Quality of seismic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>
                <a:latin typeface="Times New Roman" panose="02020603050405020304" pitchFamily="18" charset="0"/>
              </a:rPr>
              <a:t> Travel-time changes:</a:t>
            </a:r>
          </a:p>
          <a:p>
            <a:pPr lvl="1" eaLnBrk="1" hangingPunct="1">
              <a:spcBef>
                <a:spcPct val="0"/>
              </a:spcBef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</a:rPr>
              <a:t>Velocity changes due to stress effects (overburden?)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>
                <a:latin typeface="Times New Roman" panose="02020603050405020304" pitchFamily="18" charset="0"/>
              </a:rPr>
              <a:t> Amplitude changes:</a:t>
            </a:r>
          </a:p>
          <a:p>
            <a:pPr lvl="1" eaLnBrk="1" hangingPunct="1">
              <a:spcBef>
                <a:spcPct val="0"/>
              </a:spcBef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</a:rPr>
              <a:t> Reflectivity/impedance changes</a:t>
            </a:r>
          </a:p>
          <a:p>
            <a:pPr lvl="1" eaLnBrk="1" hangingPunct="1">
              <a:spcBef>
                <a:spcPct val="0"/>
              </a:spcBef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</a:rPr>
              <a:t> Rock-physics models for fluid substitution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>
                <a:latin typeface="Times New Roman" panose="02020603050405020304" pitchFamily="18" charset="0"/>
              </a:rPr>
              <a:t>- Fluid flow</a:t>
            </a:r>
            <a:endParaRPr lang="nl-NL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FC4587A1-017F-F0A0-67CE-036E6C89745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708275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End </a:t>
            </a:r>
            <a:br>
              <a:rPr lang="en-GB" altLang="en-US" sz="4000" b="1">
                <a:solidFill>
                  <a:srgbClr val="0000FF"/>
                </a:solidFill>
              </a:rPr>
            </a:br>
            <a:r>
              <a:rPr lang="en-GB" altLang="en-US" sz="4000" b="1">
                <a:solidFill>
                  <a:srgbClr val="0000FF"/>
                </a:solidFill>
              </a:rPr>
              <a:t>General Introduction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2D4B074-6E32-E5DF-0F86-62E89CF482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7885113" cy="1152525"/>
          </a:xfrm>
        </p:spPr>
        <p:txBody>
          <a:bodyPr/>
          <a:lstStyle/>
          <a:p>
            <a:pPr eaLnBrk="1" hangingPunct="1"/>
            <a: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VSP data “spliced”</a:t>
            </a:r>
            <a:b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into surface-seismic data</a:t>
            </a:r>
          </a:p>
        </p:txBody>
      </p:sp>
      <p:pic>
        <p:nvPicPr>
          <p:cNvPr id="33795" name="Picture 1">
            <a:extLst>
              <a:ext uri="{FF2B5EF4-FFF2-40B4-BE49-F238E27FC236}">
                <a16:creationId xmlns:a16="http://schemas.microsoft.com/office/drawing/2014/main" id="{B3B61E51-2916-D997-428D-F214316D0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412875"/>
            <a:ext cx="5329238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2">
            <a:extLst>
              <a:ext uri="{FF2B5EF4-FFF2-40B4-BE49-F238E27FC236}">
                <a16:creationId xmlns:a16="http://schemas.microsoft.com/office/drawing/2014/main" id="{8BF11EA4-C264-E4F2-CE87-F68338171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138" y="6184900"/>
            <a:ext cx="8274050" cy="3079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>
                <a:latin typeface="Times New Roman" panose="02020603050405020304" pitchFamily="18" charset="0"/>
              </a:rPr>
              <a:t>(From: </a:t>
            </a:r>
            <a:r>
              <a:rPr lang="en-GB" altLang="en-US" sz="1400">
                <a:latin typeface="Times New Roman" panose="02020603050405020304" pitchFamily="18" charset="0"/>
                <a:hlinkClick r:id="rId3"/>
              </a:rPr>
              <a:t>http://www.netl.doe.gov/research/oil-and-gas/project-summaries/completed-ep-tech/de-fc26-03nt15418-</a:t>
            </a:r>
            <a:r>
              <a:rPr lang="en-GB" altLang="en-US" sz="1400">
                <a:latin typeface="Times New Roman" panose="02020603050405020304" pitchFamily="18" charset="0"/>
              </a:rPr>
              <a:t> )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0E01D86-14C6-2966-3E7C-0B9BBDEB13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7273925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0000FF"/>
                </a:solidFill>
              </a:rPr>
              <a:t>3D image processing for highlighting structures</a:t>
            </a:r>
          </a:p>
        </p:txBody>
      </p:sp>
      <p:pic>
        <p:nvPicPr>
          <p:cNvPr id="34819" name="Picture 3" descr="cube_edoh">
            <a:extLst>
              <a:ext uri="{FF2B5EF4-FFF2-40B4-BE49-F238E27FC236}">
                <a16:creationId xmlns:a16="http://schemas.microsoft.com/office/drawing/2014/main" id="{8D807106-4183-D6BA-ABBC-F7D7646FE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410686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cube_edoh_M">
            <a:extLst>
              <a:ext uri="{FF2B5EF4-FFF2-40B4-BE49-F238E27FC236}">
                <a16:creationId xmlns:a16="http://schemas.microsoft.com/office/drawing/2014/main" id="{2AEBA719-BD17-E488-16D2-5116C8968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05000"/>
            <a:ext cx="40989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DB26CB1-CD46-F7F1-ADE7-FC7AE98C3B2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0"/>
            <a:ext cx="8064500" cy="1341438"/>
          </a:xfrm>
        </p:spPr>
        <p:txBody>
          <a:bodyPr/>
          <a:lstStyle/>
          <a:p>
            <a:pPr eaLnBrk="1" hangingPunct="1"/>
            <a:r>
              <a:rPr lang="en-GB" altLang="en-US" sz="4000">
                <a:solidFill>
                  <a:srgbClr val="0000FF"/>
                </a:solidFill>
              </a:rPr>
              <a:t>Challenge of exploration seismic</a:t>
            </a:r>
          </a:p>
        </p:txBody>
      </p:sp>
      <p:pic>
        <p:nvPicPr>
          <p:cNvPr id="35843" name="Picture 3" descr="P_raw.png">
            <a:extLst>
              <a:ext uri="{FF2B5EF4-FFF2-40B4-BE49-F238E27FC236}">
                <a16:creationId xmlns:a16="http://schemas.microsoft.com/office/drawing/2014/main" id="{9073E987-FAF5-4250-525A-C6CC40116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3494088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>
            <a:extLst>
              <a:ext uri="{FF2B5EF4-FFF2-40B4-BE49-F238E27FC236}">
                <a16:creationId xmlns:a16="http://schemas.microsoft.com/office/drawing/2014/main" id="{050DA99C-BA25-6B67-D4D7-AB66717A4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846263"/>
            <a:ext cx="4608513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5" name="AutoShape 5">
            <a:extLst>
              <a:ext uri="{FF2B5EF4-FFF2-40B4-BE49-F238E27FC236}">
                <a16:creationId xmlns:a16="http://schemas.microsoft.com/office/drawing/2014/main" id="{A8B0D4BF-DBA2-0163-74B3-F0BE795C8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2925763"/>
            <a:ext cx="1008063" cy="360362"/>
          </a:xfrm>
          <a:prstGeom prst="rightArrow">
            <a:avLst>
              <a:gd name="adj1" fmla="val 50000"/>
              <a:gd name="adj2" fmla="val 6993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35846" name="Text Box 6">
            <a:extLst>
              <a:ext uri="{FF2B5EF4-FFF2-40B4-BE49-F238E27FC236}">
                <a16:creationId xmlns:a16="http://schemas.microsoft.com/office/drawing/2014/main" id="{1653FD14-D1E7-3689-2082-28DCDE7A0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5734050"/>
            <a:ext cx="67675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cs typeface="Tahoma" panose="020B0604030504040204" pitchFamily="34" charset="0"/>
              </a:rPr>
              <a:t>From raw measurements to sections suitable for drilling decisions </a:t>
            </a: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igure_06">
            <a:extLst>
              <a:ext uri="{FF2B5EF4-FFF2-40B4-BE49-F238E27FC236}">
                <a16:creationId xmlns:a16="http://schemas.microsoft.com/office/drawing/2014/main" id="{E45D653C-80CA-DB8A-E805-DC551EF3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" r="66862" b="52487"/>
          <a:stretch>
            <a:fillRect/>
          </a:stretch>
        </p:blipFill>
        <p:spPr bwMode="auto">
          <a:xfrm>
            <a:off x="1001713" y="1176338"/>
            <a:ext cx="6370637" cy="462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4">
            <a:extLst>
              <a:ext uri="{FF2B5EF4-FFF2-40B4-BE49-F238E27FC236}">
                <a16:creationId xmlns:a16="http://schemas.microsoft.com/office/drawing/2014/main" id="{F49C1414-946B-4862-8CC8-6D2295515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36868" name="Rectangle 5">
            <a:extLst>
              <a:ext uri="{FF2B5EF4-FFF2-40B4-BE49-F238E27FC236}">
                <a16:creationId xmlns:a16="http://schemas.microsoft.com/office/drawing/2014/main" id="{74B3CBFA-685B-DD7F-62C3-642058CE6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Click="0" advTm="5000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igure_06">
            <a:extLst>
              <a:ext uri="{FF2B5EF4-FFF2-40B4-BE49-F238E27FC236}">
                <a16:creationId xmlns:a16="http://schemas.microsoft.com/office/drawing/2014/main" id="{466232E2-DD39-AEC5-2D43-C59BDAE56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2" t="4652" r="34673" b="51697"/>
          <a:stretch>
            <a:fillRect/>
          </a:stretch>
        </p:blipFill>
        <p:spPr bwMode="auto">
          <a:xfrm>
            <a:off x="1158875" y="1392238"/>
            <a:ext cx="6024563" cy="445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4">
            <a:extLst>
              <a:ext uri="{FF2B5EF4-FFF2-40B4-BE49-F238E27FC236}">
                <a16:creationId xmlns:a16="http://schemas.microsoft.com/office/drawing/2014/main" id="{6D22D36B-13E5-2475-CFD0-7FAD95F7C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37892" name="Rectangle 5">
            <a:extLst>
              <a:ext uri="{FF2B5EF4-FFF2-40B4-BE49-F238E27FC236}">
                <a16:creationId xmlns:a16="http://schemas.microsoft.com/office/drawing/2014/main" id="{CB13AEC6-F6B1-8BD6-4C16-867900A65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Tm="2000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igure_06">
            <a:extLst>
              <a:ext uri="{FF2B5EF4-FFF2-40B4-BE49-F238E27FC236}">
                <a16:creationId xmlns:a16="http://schemas.microsoft.com/office/drawing/2014/main" id="{1F241BC3-CEBD-3DF0-9C1F-AE3758362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8" t="3102" b="51697"/>
          <a:stretch>
            <a:fillRect/>
          </a:stretch>
        </p:blipFill>
        <p:spPr bwMode="auto">
          <a:xfrm>
            <a:off x="1042988" y="1196975"/>
            <a:ext cx="65246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4">
            <a:extLst>
              <a:ext uri="{FF2B5EF4-FFF2-40B4-BE49-F238E27FC236}">
                <a16:creationId xmlns:a16="http://schemas.microsoft.com/office/drawing/2014/main" id="{1590CAD3-20B9-03E7-172E-DBD21BF66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38916" name="Rectangle 5">
            <a:extLst>
              <a:ext uri="{FF2B5EF4-FFF2-40B4-BE49-F238E27FC236}">
                <a16:creationId xmlns:a16="http://schemas.microsoft.com/office/drawing/2014/main" id="{54534631-6C99-8E88-126D-2CF73F66E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Tm="2000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igure_06">
            <a:extLst>
              <a:ext uri="{FF2B5EF4-FFF2-40B4-BE49-F238E27FC236}">
                <a16:creationId xmlns:a16="http://schemas.microsoft.com/office/drawing/2014/main" id="{5F71633C-2C7C-443C-F748-24C0A63B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20" r="66667" b="10339"/>
          <a:stretch>
            <a:fillRect/>
          </a:stretch>
        </p:blipFill>
        <p:spPr bwMode="auto">
          <a:xfrm>
            <a:off x="1187450" y="1341438"/>
            <a:ext cx="629602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4">
            <a:extLst>
              <a:ext uri="{FF2B5EF4-FFF2-40B4-BE49-F238E27FC236}">
                <a16:creationId xmlns:a16="http://schemas.microsoft.com/office/drawing/2014/main" id="{FB70C79B-13EF-7304-2D0D-55C322827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39940" name="Rectangle 5">
            <a:extLst>
              <a:ext uri="{FF2B5EF4-FFF2-40B4-BE49-F238E27FC236}">
                <a16:creationId xmlns:a16="http://schemas.microsoft.com/office/drawing/2014/main" id="{46F103BB-2068-236C-1311-68D0E2D44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Tm="2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330F0E8-4167-C986-1317-3C10CE306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196975"/>
            <a:ext cx="8569325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2400">
              <a:latin typeface="Times New Roman" panose="02020603050405020304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FC6E674-2FA6-CFC5-1EE6-1F6735B5C2E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rgbClr val="0000FF"/>
                </a:solidFill>
              </a:rPr>
              <a:t>General seismic</a:t>
            </a: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615C27E8-0919-9ABC-0909-EB5AE2A28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1352550"/>
            <a:ext cx="8489950" cy="502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Gathering data from the field: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</a:rPr>
              <a:t>	Data acquisition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records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Correcting/Inverting records for wave-propagation effects: 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</a:rPr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Processing</a:t>
            </a:r>
            <a:endParaRPr lang="en-US" altLang="en-US" sz="24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>
                <a:cs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reflectivity image </a:t>
            </a:r>
            <a:r>
              <a:rPr lang="en-US" altLang="en-US" sz="2400">
                <a:cs typeface="Times New Roman" panose="02020603050405020304" pitchFamily="18" charset="0"/>
              </a:rPr>
              <a:t>&amp;</a:t>
            </a:r>
            <a:r>
              <a:rPr lang="en-US" altLang="en-US" sz="2400" b="1">
                <a:solidFill>
                  <a:srgbClr val="FF0000"/>
                </a:solidFill>
                <a:cs typeface="Times New Roman" panose="02020603050405020304" pitchFamily="18" charset="0"/>
              </a:rPr>
              <a:t> seismic-velocity model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Borehole information, e.g.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	</a:t>
            </a:r>
            <a:r>
              <a:rPr lang="en-US" altLang="en-US" sz="2400" b="1">
                <a:solidFill>
                  <a:schemeClr val="accent2"/>
                </a:solidFill>
              </a:rPr>
              <a:t>VSP’s </a:t>
            </a:r>
            <a:r>
              <a:rPr lang="en-US" altLang="en-US" sz="2400"/>
              <a:t>and</a:t>
            </a:r>
            <a:r>
              <a:rPr lang="en-US" altLang="en-US" sz="2400" b="1">
                <a:solidFill>
                  <a:schemeClr val="accent2"/>
                </a:solidFill>
              </a:rPr>
              <a:t> logging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</a:t>
            </a:r>
            <a:r>
              <a:rPr lang="en-US" altLang="en-US" sz="2400" b="1">
                <a:solidFill>
                  <a:schemeClr val="accent2"/>
                </a:solidFill>
              </a:rPr>
              <a:t> </a:t>
            </a:r>
            <a:r>
              <a:rPr lang="en-US" altLang="en-US" sz="2400" b="1">
                <a:solidFill>
                  <a:srgbClr val="FF0000"/>
                </a:solidFill>
              </a:rPr>
              <a:t>depth-calibrated images </a:t>
            </a:r>
            <a:r>
              <a:rPr lang="en-US" altLang="en-US" sz="2400"/>
              <a:t>&amp;</a:t>
            </a:r>
            <a:r>
              <a:rPr lang="en-US" altLang="en-US" sz="2400" b="1">
                <a:solidFill>
                  <a:srgbClr val="FF0000"/>
                </a:solidFill>
              </a:rPr>
              <a:t> models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Physical nterpretation of image or time-lapse images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Resulting in </a:t>
            </a:r>
            <a:r>
              <a:rPr lang="en-US" altLang="en-US" sz="2400" b="1">
                <a:solidFill>
                  <a:srgbClr val="FF0000"/>
                </a:solidFill>
              </a:rPr>
              <a:t>subsurface structures, properties of rocks,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	fluids, flow processes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cs typeface="Times New Roman" panose="02020603050405020304" pitchFamily="18" charset="0"/>
              </a:rPr>
              <a:t>	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igure_06">
            <a:extLst>
              <a:ext uri="{FF2B5EF4-FFF2-40B4-BE49-F238E27FC236}">
                <a16:creationId xmlns:a16="http://schemas.microsoft.com/office/drawing/2014/main" id="{43753347-F626-0400-4B7A-6A02089A0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3" t="47043" r="34953" b="8789"/>
          <a:stretch>
            <a:fillRect/>
          </a:stretch>
        </p:blipFill>
        <p:spPr bwMode="auto">
          <a:xfrm>
            <a:off x="900113" y="1341438"/>
            <a:ext cx="6051550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4">
            <a:extLst>
              <a:ext uri="{FF2B5EF4-FFF2-40B4-BE49-F238E27FC236}">
                <a16:creationId xmlns:a16="http://schemas.microsoft.com/office/drawing/2014/main" id="{F9C60A66-58E8-4451-F3C2-36BACD862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40964" name="Rectangle 5">
            <a:extLst>
              <a:ext uri="{FF2B5EF4-FFF2-40B4-BE49-F238E27FC236}">
                <a16:creationId xmlns:a16="http://schemas.microsoft.com/office/drawing/2014/main" id="{A3E45DD2-54AD-545D-4453-1A517447E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Tm="2000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igure_06">
            <a:extLst>
              <a:ext uri="{FF2B5EF4-FFF2-40B4-BE49-F238E27FC236}">
                <a16:creationId xmlns:a16="http://schemas.microsoft.com/office/drawing/2014/main" id="{C29B380E-7E85-49F3-D8C9-9185C5797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7" t="47302" b="7237"/>
          <a:stretch>
            <a:fillRect/>
          </a:stretch>
        </p:blipFill>
        <p:spPr bwMode="auto">
          <a:xfrm>
            <a:off x="1411288" y="1341438"/>
            <a:ext cx="6321425" cy="451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4">
            <a:extLst>
              <a:ext uri="{FF2B5EF4-FFF2-40B4-BE49-F238E27FC236}">
                <a16:creationId xmlns:a16="http://schemas.microsoft.com/office/drawing/2014/main" id="{D355955B-964F-8CB8-3CED-E912ED331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88913"/>
            <a:ext cx="75580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33CC"/>
                </a:solidFill>
              </a:rPr>
              <a:t> Time-lapse seismic:</a:t>
            </a:r>
            <a:br>
              <a:rPr lang="en-US" altLang="en-US" sz="2400" b="1">
                <a:solidFill>
                  <a:srgbClr val="0033CC"/>
                </a:solidFill>
              </a:rPr>
            </a:br>
            <a:r>
              <a:rPr lang="en-US" altLang="en-US" sz="2400" b="1">
                <a:solidFill>
                  <a:srgbClr val="0033CC"/>
                </a:solidFill>
              </a:rPr>
              <a:t>doing seismic over time (“movie”) </a:t>
            </a:r>
          </a:p>
        </p:txBody>
      </p:sp>
      <p:sp>
        <p:nvSpPr>
          <p:cNvPr id="41988" name="Rectangle 5">
            <a:extLst>
              <a:ext uri="{FF2B5EF4-FFF2-40B4-BE49-F238E27FC236}">
                <a16:creationId xmlns:a16="http://schemas.microsoft.com/office/drawing/2014/main" id="{078E1FDE-AA76-6D97-05D8-4590C8FC2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5488"/>
            <a:ext cx="91440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/>
              <a:t>Offshore field Sleipner: CO</a:t>
            </a:r>
            <a:r>
              <a:rPr lang="en-US" altLang="en-US" sz="2400" b="1" baseline="-25000"/>
              <a:t>2</a:t>
            </a:r>
            <a:r>
              <a:rPr lang="en-US" altLang="en-US" sz="2400" b="1"/>
              <a:t> injection  </a:t>
            </a:r>
            <a:r>
              <a:rPr lang="en-US" altLang="en-US" sz="1600" b="1"/>
              <a:t>(source: TNO)</a:t>
            </a:r>
            <a:br>
              <a:rPr lang="en-US" altLang="en-US" sz="1600" b="1"/>
            </a:br>
            <a:endParaRPr lang="en-US" altLang="en-US" sz="1600" b="1"/>
          </a:p>
        </p:txBody>
      </p:sp>
    </p:spTree>
  </p:cSld>
  <p:clrMapOvr>
    <a:masterClrMapping/>
  </p:clrMapOvr>
  <p:transition advTm="2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age16">
            <a:extLst>
              <a:ext uri="{FF2B5EF4-FFF2-40B4-BE49-F238E27FC236}">
                <a16:creationId xmlns:a16="http://schemas.microsoft.com/office/drawing/2014/main" id="{9E39EEF4-A0D4-67E5-C233-E99187802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9959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4">
            <a:extLst>
              <a:ext uri="{FF2B5EF4-FFF2-40B4-BE49-F238E27FC236}">
                <a16:creationId xmlns:a16="http://schemas.microsoft.com/office/drawing/2014/main" id="{477A1E30-7913-E87D-1B2D-C6881D746D3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-228600"/>
            <a:ext cx="4419600" cy="1219200"/>
          </a:xfrm>
        </p:spPr>
        <p:txBody>
          <a:bodyPr/>
          <a:lstStyle/>
          <a:p>
            <a:pPr eaLnBrk="1" hangingPunct="1"/>
            <a:r>
              <a:rPr lang="en-GB" altLang="en-US" sz="4000" b="1">
                <a:solidFill>
                  <a:schemeClr val="accent2"/>
                </a:solidFill>
              </a:rPr>
              <a:t>Dynamite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vibrators_desert2">
            <a:extLst>
              <a:ext uri="{FF2B5EF4-FFF2-40B4-BE49-F238E27FC236}">
                <a16:creationId xmlns:a16="http://schemas.microsoft.com/office/drawing/2014/main" id="{9B612B0E-392D-0135-E3BB-5371565F5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600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>
            <a:extLst>
              <a:ext uri="{FF2B5EF4-FFF2-40B4-BE49-F238E27FC236}">
                <a16:creationId xmlns:a16="http://schemas.microsoft.com/office/drawing/2014/main" id="{CC745638-75ED-3241-D626-DC3217AAB9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619875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</a:rPr>
              <a:t>VibroSeis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ramform1">
            <a:extLst>
              <a:ext uri="{FF2B5EF4-FFF2-40B4-BE49-F238E27FC236}">
                <a16:creationId xmlns:a16="http://schemas.microsoft.com/office/drawing/2014/main" id="{B61B9A1B-33E4-3FAF-8710-0F622B6EC2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16025" y="0"/>
            <a:ext cx="1029017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2">
            <a:extLst>
              <a:ext uri="{FF2B5EF4-FFF2-40B4-BE49-F238E27FC236}">
                <a16:creationId xmlns:a16="http://schemas.microsoft.com/office/drawing/2014/main" id="{ECB6BC75-F79E-EF05-F820-20F79F1586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900113" y="223838"/>
            <a:ext cx="7092951" cy="1143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FFFF00"/>
                </a:solidFill>
              </a:rPr>
              <a:t>Seismic at sea (airguns)</a:t>
            </a:r>
          </a:p>
        </p:txBody>
      </p:sp>
      <p:pic>
        <p:nvPicPr>
          <p:cNvPr id="8196" name="Picture 6" descr="Image1">
            <a:extLst>
              <a:ext uri="{FF2B5EF4-FFF2-40B4-BE49-F238E27FC236}">
                <a16:creationId xmlns:a16="http://schemas.microsoft.com/office/drawing/2014/main" id="{3023B925-94C6-149E-83B0-D7D036F2E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2" t="25742" r="28334" b="-2856"/>
          <a:stretch>
            <a:fillRect/>
          </a:stretch>
        </p:blipFill>
        <p:spPr bwMode="auto">
          <a:xfrm>
            <a:off x="6300788" y="0"/>
            <a:ext cx="2843212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109B54B-55F5-CA74-E8B4-1EC7B6BFAA8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5288" y="188913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0000FF"/>
                </a:solidFill>
              </a:rPr>
              <a:t>Examples</a:t>
            </a:r>
            <a:r>
              <a:rPr lang="nl-NL" altLang="en-US" sz="4000" b="1">
                <a:solidFill>
                  <a:srgbClr val="0000FF"/>
                </a:solidFill>
              </a:rPr>
              <a:t> of records</a:t>
            </a:r>
            <a:endParaRPr lang="en-GB" altLang="en-US" sz="4000" b="1">
              <a:solidFill>
                <a:srgbClr val="0000FF"/>
              </a:solidFill>
            </a:endParaRPr>
          </a:p>
        </p:txBody>
      </p:sp>
      <p:pic>
        <p:nvPicPr>
          <p:cNvPr id="9219" name="Picture 4" descr="shot_land">
            <a:extLst>
              <a:ext uri="{FF2B5EF4-FFF2-40B4-BE49-F238E27FC236}">
                <a16:creationId xmlns:a16="http://schemas.microsoft.com/office/drawing/2014/main" id="{184D592F-9C2A-5D45-63D2-9A197A1AC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57338"/>
            <a:ext cx="3216275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 descr="shot_marine">
            <a:extLst>
              <a:ext uri="{FF2B5EF4-FFF2-40B4-BE49-F238E27FC236}">
                <a16:creationId xmlns:a16="http://schemas.microsoft.com/office/drawing/2014/main" id="{7E37F9ED-52E6-1391-58E5-F61EA308B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1557338"/>
            <a:ext cx="3216275" cy="495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6">
            <a:extLst>
              <a:ext uri="{FF2B5EF4-FFF2-40B4-BE49-F238E27FC236}">
                <a16:creationId xmlns:a16="http://schemas.microsoft.com/office/drawing/2014/main" id="{94EFFDF4-60FC-72C3-E5DE-66C663158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5876925"/>
            <a:ext cx="2873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2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land: Vibroseis</a:t>
            </a:r>
            <a:endParaRPr lang="en-GB" altLang="en-US" sz="24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Text Box 7">
            <a:extLst>
              <a:ext uri="{FF2B5EF4-FFF2-40B4-BE49-F238E27FC236}">
                <a16:creationId xmlns:a16="http://schemas.microsoft.com/office/drawing/2014/main" id="{C74A4E0C-316D-E80C-BD41-BE51D9401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5876925"/>
            <a:ext cx="238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en-US" sz="2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sea: airguns</a:t>
            </a:r>
            <a:endParaRPr lang="en-GB" altLang="en-US" sz="24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D51EBD5-448E-6ED7-ED64-8999921C80C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839200" cy="1524000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</a:rPr>
              <a:t>Source signals</a:t>
            </a:r>
          </a:p>
        </p:txBody>
      </p:sp>
      <p:grpSp>
        <p:nvGrpSpPr>
          <p:cNvPr id="10243" name="Group 11">
            <a:extLst>
              <a:ext uri="{FF2B5EF4-FFF2-40B4-BE49-F238E27FC236}">
                <a16:creationId xmlns:a16="http://schemas.microsoft.com/office/drawing/2014/main" id="{367FEF8E-54AB-D96D-12B3-D72B3D5F2F37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1268413"/>
            <a:ext cx="8516937" cy="4260850"/>
            <a:chOff x="113" y="1071"/>
            <a:chExt cx="5365" cy="2684"/>
          </a:xfrm>
        </p:grpSpPr>
        <p:pic>
          <p:nvPicPr>
            <p:cNvPr id="10245" name="Picture 3" descr="src_airwavelet-2">
              <a:extLst>
                <a:ext uri="{FF2B5EF4-FFF2-40B4-BE49-F238E27FC236}">
                  <a16:creationId xmlns:a16="http://schemas.microsoft.com/office/drawing/2014/main" id="{165F704D-D089-DE4B-DB7E-416AA1FB5B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3" r="57533"/>
            <a:stretch>
              <a:fillRect/>
            </a:stretch>
          </p:blipFill>
          <p:spPr bwMode="auto">
            <a:xfrm>
              <a:off x="4241" y="1071"/>
              <a:ext cx="953" cy="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5" descr="src_dynwav-2">
              <a:extLst>
                <a:ext uri="{FF2B5EF4-FFF2-40B4-BE49-F238E27FC236}">
                  <a16:creationId xmlns:a16="http://schemas.microsoft.com/office/drawing/2014/main" id="{19EDB48C-789D-C25E-9204-010C457648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144" b="1642"/>
            <a:stretch>
              <a:fillRect/>
            </a:stretch>
          </p:blipFill>
          <p:spPr bwMode="auto">
            <a:xfrm>
              <a:off x="113" y="1752"/>
              <a:ext cx="1253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7" descr="src_vibupsweep-2">
              <a:extLst>
                <a:ext uri="{FF2B5EF4-FFF2-40B4-BE49-F238E27FC236}">
                  <a16:creationId xmlns:a16="http://schemas.microsoft.com/office/drawing/2014/main" id="{8F26B90E-5D5B-4AC3-05BC-1618CD6BA3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58" t="49287"/>
            <a:stretch>
              <a:fillRect/>
            </a:stretch>
          </p:blipFill>
          <p:spPr bwMode="auto">
            <a:xfrm>
              <a:off x="1927" y="1480"/>
              <a:ext cx="1814" cy="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Text Box 8">
              <a:extLst>
                <a:ext uri="{FF2B5EF4-FFF2-40B4-BE49-F238E27FC236}">
                  <a16:creationId xmlns:a16="http://schemas.microsoft.com/office/drawing/2014/main" id="{85A54E95-F4BB-B828-6804-2D9D8A03CC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" y="3294"/>
              <a:ext cx="1464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Dynamite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Times New Roman" panose="02020603050405020304" pitchFamily="18" charset="0"/>
                </a:rPr>
                <a:t>(based on real data)</a:t>
              </a:r>
              <a:endParaRPr lang="nl-NL" altLang="en-US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10249" name="Text Box 9">
              <a:extLst>
                <a:ext uri="{FF2B5EF4-FFF2-40B4-BE49-F238E27FC236}">
                  <a16:creationId xmlns:a16="http://schemas.microsoft.com/office/drawing/2014/main" id="{BDE52E76-046B-124C-BC34-0CEB9B4F87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3294"/>
              <a:ext cx="1134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VibroSeis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Times New Roman" panose="02020603050405020304" pitchFamily="18" charset="0"/>
                </a:rPr>
                <a:t>(modelled)</a:t>
              </a:r>
              <a:endParaRPr lang="nl-NL" altLang="en-US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10250" name="Text Box 10">
              <a:extLst>
                <a:ext uri="{FF2B5EF4-FFF2-40B4-BE49-F238E27FC236}">
                  <a16:creationId xmlns:a16="http://schemas.microsoft.com/office/drawing/2014/main" id="{7BDF9441-8E3A-226F-F3B8-7D8F1906F3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3294"/>
              <a:ext cx="1464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Airgun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Times New Roman" panose="02020603050405020304" pitchFamily="18" charset="0"/>
                </a:rPr>
                <a:t>(based on real data)</a:t>
              </a:r>
              <a:endParaRPr lang="nl-NL" altLang="en-US" sz="1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0244" name="Text Box 12">
            <a:extLst>
              <a:ext uri="{FF2B5EF4-FFF2-40B4-BE49-F238E27FC236}">
                <a16:creationId xmlns:a16="http://schemas.microsoft.com/office/drawing/2014/main" id="{7A67BD92-95F5-45E1-45D5-EBC7102A8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6092825"/>
            <a:ext cx="6515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(some more details later in “Resolution aspects”)</a:t>
            </a:r>
            <a:endParaRPr lang="nl-NL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1009</Words>
  <Application>Microsoft Office PowerPoint</Application>
  <PresentationFormat>On-screen Show (4:3)</PresentationFormat>
  <Paragraphs>171</Paragraphs>
  <Slides>41</Slides>
  <Notes>2</Notes>
  <HiddenSlides>11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Lato</vt:lpstr>
      <vt:lpstr>Tahoma</vt:lpstr>
      <vt:lpstr>Times New Roman</vt:lpstr>
      <vt:lpstr>Default Design</vt:lpstr>
      <vt:lpstr>Part 1 (1st afternoon)</vt:lpstr>
      <vt:lpstr>Part 1 (1st afternoon)</vt:lpstr>
      <vt:lpstr>General seismic</vt:lpstr>
      <vt:lpstr>General seismic</vt:lpstr>
      <vt:lpstr>Dynamite</vt:lpstr>
      <vt:lpstr>VibroSeis</vt:lpstr>
      <vt:lpstr>Seismic at sea (airguns)</vt:lpstr>
      <vt:lpstr>Examples of records</vt:lpstr>
      <vt:lpstr>Source signals</vt:lpstr>
      <vt:lpstr>General seismic</vt:lpstr>
      <vt:lpstr>Analysis/Processing/ Inversion of data</vt:lpstr>
      <vt:lpstr>Processing: seismic migration</vt:lpstr>
      <vt:lpstr>PowerPoint Presentation</vt:lpstr>
      <vt:lpstr>2D exploration seismic for mining</vt:lpstr>
      <vt:lpstr>3D seismic “image”</vt:lpstr>
      <vt:lpstr>3D velocity model</vt:lpstr>
      <vt:lpstr>Example Velocity model</vt:lpstr>
      <vt:lpstr>Depth-seismic image (reflectivity)</vt:lpstr>
      <vt:lpstr>Related to imaging/migration</vt:lpstr>
      <vt:lpstr>General seismic</vt:lpstr>
      <vt:lpstr>Reflection data from VSP “spliced” into surface-seismic data</vt:lpstr>
      <vt:lpstr>Velocity model from VSP</vt:lpstr>
      <vt:lpstr>Calibrating seismic reflections with  well information (data &amp; models)</vt:lpstr>
      <vt:lpstr>General seismic</vt:lpstr>
      <vt:lpstr>Subsurface structures</vt:lpstr>
      <vt:lpstr>Rock type from borehole  and seismic information</vt:lpstr>
      <vt:lpstr>Fluids from seismic signals</vt:lpstr>
      <vt:lpstr>Related to physical interpretation of images</vt:lpstr>
      <vt:lpstr> Time-lapse seismic: Seismic survey over same target over time</vt:lpstr>
      <vt:lpstr>PowerPoint Presentation</vt:lpstr>
      <vt:lpstr>Physical interpretation of time-lapse images</vt:lpstr>
      <vt:lpstr>End  General Introduction</vt:lpstr>
      <vt:lpstr>VSP data “spliced” into surface-seismic data</vt:lpstr>
      <vt:lpstr>3D image processing for highlighting structures</vt:lpstr>
      <vt:lpstr>Challenge of exploration seismic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CMG Group Services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JBeishuizen</dc:creator>
  <cp:lastModifiedBy>Guy Drijkoningen</cp:lastModifiedBy>
  <cp:revision>97</cp:revision>
  <dcterms:created xsi:type="dcterms:W3CDTF">2002-03-05T17:58:16Z</dcterms:created>
  <dcterms:modified xsi:type="dcterms:W3CDTF">2025-04-29T09:24:27Z</dcterms:modified>
</cp:coreProperties>
</file>