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29" r:id="rId2"/>
    <p:sldId id="348" r:id="rId3"/>
    <p:sldId id="349" r:id="rId4"/>
    <p:sldId id="350" r:id="rId5"/>
    <p:sldId id="351" r:id="rId6"/>
    <p:sldId id="352" r:id="rId7"/>
    <p:sldId id="353" r:id="rId8"/>
    <p:sldId id="354" r:id="rId9"/>
    <p:sldId id="357" r:id="rId10"/>
    <p:sldId id="355" r:id="rId11"/>
    <p:sldId id="356" r:id="rId12"/>
    <p:sldId id="358" r:id="rId13"/>
    <p:sldId id="359" r:id="rId14"/>
    <p:sldId id="360" r:id="rId15"/>
    <p:sldId id="336" r:id="rId16"/>
    <p:sldId id="333" r:id="rId17"/>
    <p:sldId id="334" r:id="rId18"/>
    <p:sldId id="335" r:id="rId19"/>
    <p:sldId id="361" r:id="rId20"/>
    <p:sldId id="337" r:id="rId21"/>
    <p:sldId id="338" r:id="rId22"/>
    <p:sldId id="339" r:id="rId23"/>
    <p:sldId id="362" r:id="rId24"/>
    <p:sldId id="340" r:id="rId25"/>
    <p:sldId id="341" r:id="rId26"/>
    <p:sldId id="342" r:id="rId27"/>
    <p:sldId id="343" r:id="rId28"/>
    <p:sldId id="344" r:id="rId29"/>
    <p:sldId id="345" r:id="rId30"/>
    <p:sldId id="346" r:id="rId31"/>
    <p:sldId id="347" r:id="rId32"/>
    <p:sldId id="363" r:id="rId33"/>
    <p:sldId id="364" r:id="rId34"/>
    <p:sldId id="365" r:id="rId35"/>
    <p:sldId id="296" r:id="rId36"/>
    <p:sldId id="272" r:id="rId37"/>
    <p:sldId id="273" r:id="rId38"/>
    <p:sldId id="299" r:id="rId39"/>
    <p:sldId id="281" r:id="rId40"/>
    <p:sldId id="283" r:id="rId41"/>
    <p:sldId id="284" r:id="rId42"/>
    <p:sldId id="289" r:id="rId43"/>
    <p:sldId id="310" r:id="rId44"/>
    <p:sldId id="291" r:id="rId4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anose="020B0604030504040204" pitchFamily="34" charset="0"/>
        <a:ea typeface="+mn-ea"/>
        <a:cs typeface="Tahoma" panose="020B060403050404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anose="020B0604030504040204" pitchFamily="34" charset="0"/>
        <a:ea typeface="+mn-ea"/>
        <a:cs typeface="Tahoma" panose="020B060403050404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anose="020B0604030504040204" pitchFamily="34" charset="0"/>
        <a:ea typeface="+mn-ea"/>
        <a:cs typeface="Tahoma" panose="020B060403050404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anose="020B0604030504040204" pitchFamily="34" charset="0"/>
        <a:ea typeface="+mn-ea"/>
        <a:cs typeface="Tahoma" panose="020B060403050404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anose="020B0604030504040204" pitchFamily="34" charset="0"/>
        <a:ea typeface="+mn-ea"/>
        <a:cs typeface="Tahoma" panose="020B0604030504040204" pitchFamily="34" charset="0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anose="020B0604030504040204" pitchFamily="34" charset="0"/>
        <a:ea typeface="+mn-ea"/>
        <a:cs typeface="Tahoma" panose="020B0604030504040204" pitchFamily="34" charset="0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anose="020B0604030504040204" pitchFamily="34" charset="0"/>
        <a:ea typeface="+mn-ea"/>
        <a:cs typeface="Tahoma" panose="020B0604030504040204" pitchFamily="34" charset="0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anose="020B0604030504040204" pitchFamily="34" charset="0"/>
        <a:ea typeface="+mn-ea"/>
        <a:cs typeface="Tahoma" panose="020B0604030504040204" pitchFamily="34" charset="0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anose="020B0604030504040204" pitchFamily="34" charset="0"/>
        <a:ea typeface="+mn-ea"/>
        <a:cs typeface="Tahoma" panose="020B060403050404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6" autoAdjust="0"/>
    <p:restoredTop sz="94678" autoAdjust="0"/>
  </p:normalViewPr>
  <p:slideViewPr>
    <p:cSldViewPr snapToGrid="0">
      <p:cViewPr varScale="1">
        <p:scale>
          <a:sx n="72" d="100"/>
          <a:sy n="72" d="100"/>
        </p:scale>
        <p:origin x="12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112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27.xml"/><Relationship Id="rId13" Type="http://schemas.openxmlformats.org/officeDocument/2006/relationships/slide" Target="slides/slide35.xml"/><Relationship Id="rId3" Type="http://schemas.openxmlformats.org/officeDocument/2006/relationships/slide" Target="slides/slide22.xml"/><Relationship Id="rId7" Type="http://schemas.openxmlformats.org/officeDocument/2006/relationships/slide" Target="slides/slide26.xml"/><Relationship Id="rId12" Type="http://schemas.openxmlformats.org/officeDocument/2006/relationships/slide" Target="slides/slide32.xml"/><Relationship Id="rId2" Type="http://schemas.openxmlformats.org/officeDocument/2006/relationships/slide" Target="slides/slide21.xml"/><Relationship Id="rId1" Type="http://schemas.openxmlformats.org/officeDocument/2006/relationships/slide" Target="slides/slide19.xml"/><Relationship Id="rId6" Type="http://schemas.openxmlformats.org/officeDocument/2006/relationships/slide" Target="slides/slide25.xml"/><Relationship Id="rId11" Type="http://schemas.openxmlformats.org/officeDocument/2006/relationships/slide" Target="slides/slide31.xml"/><Relationship Id="rId5" Type="http://schemas.openxmlformats.org/officeDocument/2006/relationships/slide" Target="slides/slide24.xml"/><Relationship Id="rId10" Type="http://schemas.openxmlformats.org/officeDocument/2006/relationships/slide" Target="slides/slide30.xml"/><Relationship Id="rId4" Type="http://schemas.openxmlformats.org/officeDocument/2006/relationships/slide" Target="slides/slide23.xml"/><Relationship Id="rId9" Type="http://schemas.openxmlformats.org/officeDocument/2006/relationships/slide" Target="slides/slide28.xml"/><Relationship Id="rId14" Type="http://schemas.openxmlformats.org/officeDocument/2006/relationships/slide" Target="slides/slide3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C1C21F3B-24AE-85F3-9583-938ABA8669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GB" altLang="nl-NL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D8DBEB66-6E3E-3D31-9CEE-01013826EA7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GB" altLang="nl-NL"/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D6196542-8974-FFDD-4A20-D8984D30724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GB" altLang="nl-NL"/>
          </a:p>
        </p:txBody>
      </p:sp>
      <p:sp>
        <p:nvSpPr>
          <p:cNvPr id="41989" name="Rectangle 5">
            <a:extLst>
              <a:ext uri="{FF2B5EF4-FFF2-40B4-BE49-F238E27FC236}">
                <a16:creationId xmlns:a16="http://schemas.microsoft.com/office/drawing/2014/main" id="{4DCF0AC8-C058-1C4F-7F9E-C5DC1C9E1FA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80E60E4-BDFD-4469-A3DF-803F876AF40F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D50896FD-2DFB-FDA3-0607-22C4FD075DC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GB" altLang="nl-NL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EFF2F4BD-5C65-38E3-018C-EAC11293807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GB" altLang="nl-NL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A64FABF7-6F19-99A3-EC05-78A406CA96D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4037" name="Rectangle 5">
            <a:extLst>
              <a:ext uri="{FF2B5EF4-FFF2-40B4-BE49-F238E27FC236}">
                <a16:creationId xmlns:a16="http://schemas.microsoft.com/office/drawing/2014/main" id="{1D12BFE1-6E9B-5EF5-83B0-9B256C25BFB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l-NL" noProof="0"/>
              <a:t>Click to edit Master text styles</a:t>
            </a:r>
          </a:p>
          <a:p>
            <a:pPr lvl="1"/>
            <a:r>
              <a:rPr lang="en-GB" altLang="nl-NL" noProof="0"/>
              <a:t>Second level</a:t>
            </a:r>
          </a:p>
          <a:p>
            <a:pPr lvl="2"/>
            <a:r>
              <a:rPr lang="en-GB" altLang="nl-NL" noProof="0"/>
              <a:t>Third level</a:t>
            </a:r>
          </a:p>
          <a:p>
            <a:pPr lvl="3"/>
            <a:r>
              <a:rPr lang="en-GB" altLang="nl-NL" noProof="0"/>
              <a:t>Fourth level</a:t>
            </a:r>
          </a:p>
          <a:p>
            <a:pPr lvl="4"/>
            <a:r>
              <a:rPr lang="en-GB" altLang="nl-NL" noProof="0"/>
              <a:t>Fifth level</a:t>
            </a:r>
          </a:p>
        </p:txBody>
      </p:sp>
      <p:sp>
        <p:nvSpPr>
          <p:cNvPr id="44038" name="Rectangle 6">
            <a:extLst>
              <a:ext uri="{FF2B5EF4-FFF2-40B4-BE49-F238E27FC236}">
                <a16:creationId xmlns:a16="http://schemas.microsoft.com/office/drawing/2014/main" id="{AB739F79-58D4-6598-0386-32402C2B931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GB" altLang="nl-NL"/>
          </a:p>
        </p:txBody>
      </p:sp>
      <p:sp>
        <p:nvSpPr>
          <p:cNvPr id="44039" name="Rectangle 7">
            <a:extLst>
              <a:ext uri="{FF2B5EF4-FFF2-40B4-BE49-F238E27FC236}">
                <a16:creationId xmlns:a16="http://schemas.microsoft.com/office/drawing/2014/main" id="{F7C8E7F1-32EA-76CC-67F7-9C566D1852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25A8A6B-BF26-491F-B287-1400CD0C74A6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B06DED-BAA4-42D3-B0FB-172D57550F84}" type="slidenum">
              <a:rPr lang="en-GB"/>
              <a:pPr/>
              <a:t>25</a:t>
            </a:fld>
            <a:endParaRPr lang="en-GB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8923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93637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18300" y="254000"/>
            <a:ext cx="2120900" cy="6261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6210300" cy="6261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2414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8310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5225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1257300"/>
            <a:ext cx="416560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600" y="1257300"/>
            <a:ext cx="416560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6891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8107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497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5751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7101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3561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8345586-1352-5474-4EAF-67EBC382F1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54000"/>
            <a:ext cx="77216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l-NL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173FEB9-933F-6A72-F482-860699751B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1257300"/>
            <a:ext cx="84836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l-NL"/>
              <a:t>Click to edit Master text styles</a:t>
            </a:r>
          </a:p>
          <a:p>
            <a:pPr lvl="1"/>
            <a:r>
              <a:rPr lang="en-GB" altLang="nl-NL"/>
              <a:t>Second level</a:t>
            </a:r>
          </a:p>
          <a:p>
            <a:pPr lvl="2"/>
            <a:r>
              <a:rPr lang="en-GB" altLang="nl-NL"/>
              <a:t>Third level</a:t>
            </a:r>
          </a:p>
          <a:p>
            <a:pPr lvl="3"/>
            <a:r>
              <a:rPr lang="en-GB" altLang="nl-NL"/>
              <a:t>Fourth level</a:t>
            </a:r>
          </a:p>
          <a:p>
            <a:pPr lvl="4"/>
            <a:r>
              <a:rPr lang="en-GB" altLang="nl-NL"/>
              <a:t>Fifth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B7F4E5-11ED-6CA8-27F2-5788A6885CB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920" y="0"/>
            <a:ext cx="1314450" cy="5619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0000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Tahom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Tahom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Tahom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Tahom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Tahom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Tahom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Tahom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Tahom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27.wmf"/><Relationship Id="rId3" Type="http://schemas.openxmlformats.org/officeDocument/2006/relationships/image" Target="../media/image15.wmf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27.bin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26.wmf"/><Relationship Id="rId5" Type="http://schemas.openxmlformats.org/officeDocument/2006/relationships/image" Target="../media/image23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25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33.wmf"/><Relationship Id="rId18" Type="http://schemas.openxmlformats.org/officeDocument/2006/relationships/oleObject" Target="../embeddings/oleObject36.bin"/><Relationship Id="rId3" Type="http://schemas.openxmlformats.org/officeDocument/2006/relationships/image" Target="../media/image28.wmf"/><Relationship Id="rId21" Type="http://schemas.openxmlformats.org/officeDocument/2006/relationships/image" Target="../media/image37.wmf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35.wmf"/><Relationship Id="rId2" Type="http://schemas.openxmlformats.org/officeDocument/2006/relationships/oleObject" Target="../embeddings/oleObject28.bin"/><Relationship Id="rId16" Type="http://schemas.openxmlformats.org/officeDocument/2006/relationships/oleObject" Target="../embeddings/oleObject35.bin"/><Relationship Id="rId20" Type="http://schemas.openxmlformats.org/officeDocument/2006/relationships/oleObject" Target="../embeddings/oleObject37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5" Type="http://schemas.openxmlformats.org/officeDocument/2006/relationships/image" Target="../media/image34.wmf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36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3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41.wmf"/><Relationship Id="rId18" Type="http://schemas.openxmlformats.org/officeDocument/2006/relationships/oleObject" Target="../embeddings/oleObject44.bin"/><Relationship Id="rId3" Type="http://schemas.openxmlformats.org/officeDocument/2006/relationships/image" Target="../media/image28.wmf"/><Relationship Id="rId21" Type="http://schemas.openxmlformats.org/officeDocument/2006/relationships/image" Target="../media/image44.wmf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37.wmf"/><Relationship Id="rId2" Type="http://schemas.openxmlformats.org/officeDocument/2006/relationships/oleObject" Target="../embeddings/oleObject28.bin"/><Relationship Id="rId16" Type="http://schemas.openxmlformats.org/officeDocument/2006/relationships/oleObject" Target="../embeddings/oleObject43.bin"/><Relationship Id="rId20" Type="http://schemas.openxmlformats.org/officeDocument/2006/relationships/oleObject" Target="../embeddings/oleObject45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0.wmf"/><Relationship Id="rId5" Type="http://schemas.openxmlformats.org/officeDocument/2006/relationships/image" Target="../media/image29.wmf"/><Relationship Id="rId15" Type="http://schemas.openxmlformats.org/officeDocument/2006/relationships/image" Target="../media/image42.wmf"/><Relationship Id="rId23" Type="http://schemas.openxmlformats.org/officeDocument/2006/relationships/image" Target="../media/image45.wmf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43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39.wmf"/><Relationship Id="rId14" Type="http://schemas.openxmlformats.org/officeDocument/2006/relationships/oleObject" Target="../embeddings/oleObject42.bin"/><Relationship Id="rId22" Type="http://schemas.openxmlformats.org/officeDocument/2006/relationships/oleObject" Target="../embeddings/oleObject46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37.wmf"/><Relationship Id="rId18" Type="http://schemas.openxmlformats.org/officeDocument/2006/relationships/oleObject" Target="../embeddings/oleObject47.bin"/><Relationship Id="rId3" Type="http://schemas.openxmlformats.org/officeDocument/2006/relationships/image" Target="../media/image28.wmf"/><Relationship Id="rId21" Type="http://schemas.openxmlformats.org/officeDocument/2006/relationships/image" Target="../media/image47.wmf"/><Relationship Id="rId7" Type="http://schemas.openxmlformats.org/officeDocument/2006/relationships/image" Target="../media/image40.wmf"/><Relationship Id="rId12" Type="http://schemas.openxmlformats.org/officeDocument/2006/relationships/oleObject" Target="../embeddings/oleObject43.bin"/><Relationship Id="rId17" Type="http://schemas.openxmlformats.org/officeDocument/2006/relationships/image" Target="../media/image45.wmf"/><Relationship Id="rId2" Type="http://schemas.openxmlformats.org/officeDocument/2006/relationships/oleObject" Target="../embeddings/oleObject28.bin"/><Relationship Id="rId16" Type="http://schemas.openxmlformats.org/officeDocument/2006/relationships/oleObject" Target="../embeddings/oleObject46.bin"/><Relationship Id="rId20" Type="http://schemas.openxmlformats.org/officeDocument/2006/relationships/oleObject" Target="../embeddings/oleObject48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42.wmf"/><Relationship Id="rId5" Type="http://schemas.openxmlformats.org/officeDocument/2006/relationships/image" Target="../media/image29.wmf"/><Relationship Id="rId15" Type="http://schemas.openxmlformats.org/officeDocument/2006/relationships/image" Target="../media/image44.wmf"/><Relationship Id="rId10" Type="http://schemas.openxmlformats.org/officeDocument/2006/relationships/oleObject" Target="../embeddings/oleObject42.bin"/><Relationship Id="rId19" Type="http://schemas.openxmlformats.org/officeDocument/2006/relationships/image" Target="../media/image46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45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37.wmf"/><Relationship Id="rId3" Type="http://schemas.openxmlformats.org/officeDocument/2006/relationships/image" Target="../media/image28.wmf"/><Relationship Id="rId7" Type="http://schemas.openxmlformats.org/officeDocument/2006/relationships/image" Target="../media/image40.wmf"/><Relationship Id="rId12" Type="http://schemas.openxmlformats.org/officeDocument/2006/relationships/oleObject" Target="../embeddings/oleObject43.bin"/><Relationship Id="rId17" Type="http://schemas.openxmlformats.org/officeDocument/2006/relationships/image" Target="../media/image49.wmf"/><Relationship Id="rId2" Type="http://schemas.openxmlformats.org/officeDocument/2006/relationships/oleObject" Target="../embeddings/oleObject28.bin"/><Relationship Id="rId16" Type="http://schemas.openxmlformats.org/officeDocument/2006/relationships/oleObject" Target="../embeddings/oleObject50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42.wmf"/><Relationship Id="rId5" Type="http://schemas.openxmlformats.org/officeDocument/2006/relationships/image" Target="../media/image29.wmf"/><Relationship Id="rId15" Type="http://schemas.openxmlformats.org/officeDocument/2006/relationships/image" Target="../media/image48.wmf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49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oleObject" Target="../embeddings/oleObject51.bin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oleObject" Target="../embeddings/oleObject52.bin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oleObject" Target="../embeddings/oleObject53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oleObject" Target="../embeddings/oleObject54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wmf"/><Relationship Id="rId4" Type="http://schemas.openxmlformats.org/officeDocument/2006/relationships/oleObject" Target="../embeddings/oleObject55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7" Type="http://schemas.openxmlformats.org/officeDocument/2006/relationships/image" Target="../media/image59.wmf"/><Relationship Id="rId2" Type="http://schemas.openxmlformats.org/officeDocument/2006/relationships/oleObject" Target="../embeddings/oleObject5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7.bin"/><Relationship Id="rId5" Type="http://schemas.openxmlformats.org/officeDocument/2006/relationships/image" Target="../media/image58.wmf"/><Relationship Id="rId4" Type="http://schemas.openxmlformats.org/officeDocument/2006/relationships/oleObject" Target="../embeddings/oleObject56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7" Type="http://schemas.openxmlformats.org/officeDocument/2006/relationships/image" Target="../media/image62.wmf"/><Relationship Id="rId2" Type="http://schemas.openxmlformats.org/officeDocument/2006/relationships/oleObject" Target="../embeddings/oleObject58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0.bin"/><Relationship Id="rId5" Type="http://schemas.openxmlformats.org/officeDocument/2006/relationships/image" Target="../media/image61.wmf"/><Relationship Id="rId4" Type="http://schemas.openxmlformats.org/officeDocument/2006/relationships/oleObject" Target="../embeddings/oleObject59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14.gif"/><Relationship Id="rId7" Type="http://schemas.openxmlformats.org/officeDocument/2006/relationships/image" Target="../media/image6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2.bin"/><Relationship Id="rId5" Type="http://schemas.openxmlformats.org/officeDocument/2006/relationships/image" Target="../media/image63.wmf"/><Relationship Id="rId4" Type="http://schemas.openxmlformats.org/officeDocument/2006/relationships/oleObject" Target="../embeddings/oleObject6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oleObject" Target="../embeddings/oleObject63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1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oleObject" Target="../embeddings/oleObject64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14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oleObject" Target="../embeddings/oleObject65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wmf"/><Relationship Id="rId4" Type="http://schemas.openxmlformats.org/officeDocument/2006/relationships/oleObject" Target="../embeddings/oleObject66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71.wmf"/><Relationship Id="rId7" Type="http://schemas.openxmlformats.org/officeDocument/2006/relationships/image" Target="../media/image73.wmf"/><Relationship Id="rId2" Type="http://schemas.openxmlformats.org/officeDocument/2006/relationships/oleObject" Target="../embeddings/oleObject6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9.bin"/><Relationship Id="rId5" Type="http://schemas.openxmlformats.org/officeDocument/2006/relationships/image" Target="../media/image72.wmf"/><Relationship Id="rId4" Type="http://schemas.openxmlformats.org/officeDocument/2006/relationships/oleObject" Target="../embeddings/oleObject68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oleObject" Target="../embeddings/oleObject70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52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oleObject" Target="../embeddings/oleObject7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52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oleObject" Target="../embeddings/oleObject7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52.gi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oleObject" Target="../embeddings/oleObject73.bin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oleObject" Target="../embeddings/oleObject74.bin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oleObject" Target="../embeddings/oleObject75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wmf"/><Relationship Id="rId4" Type="http://schemas.openxmlformats.org/officeDocument/2006/relationships/oleObject" Target="../embeddings/oleObject76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4.bin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7" Type="http://schemas.openxmlformats.org/officeDocument/2006/relationships/image" Target="../media/image37.wmf"/><Relationship Id="rId2" Type="http://schemas.openxmlformats.org/officeDocument/2006/relationships/oleObject" Target="../embeddings/oleObject77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37.bin"/><Relationship Id="rId5" Type="http://schemas.openxmlformats.org/officeDocument/2006/relationships/image" Target="../media/image83.wmf"/><Relationship Id="rId4" Type="http://schemas.openxmlformats.org/officeDocument/2006/relationships/oleObject" Target="../embeddings/oleObject78.bin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7" Type="http://schemas.openxmlformats.org/officeDocument/2006/relationships/image" Target="../media/image37.wmf"/><Relationship Id="rId2" Type="http://schemas.openxmlformats.org/officeDocument/2006/relationships/oleObject" Target="../embeddings/oleObject79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37.bin"/><Relationship Id="rId5" Type="http://schemas.openxmlformats.org/officeDocument/2006/relationships/image" Target="../media/image86.wmf"/><Relationship Id="rId4" Type="http://schemas.openxmlformats.org/officeDocument/2006/relationships/oleObject" Target="../embeddings/oleObject80.bin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0.wmf"/><Relationship Id="rId3" Type="http://schemas.openxmlformats.org/officeDocument/2006/relationships/image" Target="../media/image6.wmf"/><Relationship Id="rId7" Type="http://schemas.openxmlformats.org/officeDocument/2006/relationships/image" Target="../media/image7.wmf"/><Relationship Id="rId12" Type="http://schemas.openxmlformats.org/officeDocument/2006/relationships/oleObject" Target="../embeddings/oleObject10.bin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9.wmf"/><Relationship Id="rId5" Type="http://schemas.openxmlformats.org/officeDocument/2006/relationships/image" Target="../media/image3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3.w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15.wmf"/><Relationship Id="rId7" Type="http://schemas.openxmlformats.org/officeDocument/2006/relationships/image" Target="../media/image17.wmf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19.wmf"/><Relationship Id="rId7" Type="http://schemas.openxmlformats.org/officeDocument/2006/relationships/image" Target="../media/image21.wmf"/><Relationship Id="rId2" Type="http://schemas.openxmlformats.org/officeDocument/2006/relationships/oleObject" Target="../embeddings/oleObject18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EBF4B87E-9CAE-8C97-B6B6-CA86003FEE4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nl-NL"/>
              <a:t>Part 1 (1</a:t>
            </a:r>
            <a:r>
              <a:rPr lang="en-GB" altLang="nl-NL" baseline="30000"/>
              <a:t>st</a:t>
            </a:r>
            <a:r>
              <a:rPr lang="en-GB" altLang="nl-NL"/>
              <a:t> afternoon)</a:t>
            </a:r>
          </a:p>
        </p:txBody>
      </p:sp>
      <p:sp>
        <p:nvSpPr>
          <p:cNvPr id="4099" name="Text Box 3">
            <a:extLst>
              <a:ext uri="{FF2B5EF4-FFF2-40B4-BE49-F238E27FC236}">
                <a16:creationId xmlns:a16="http://schemas.microsoft.com/office/drawing/2014/main" id="{291BCA93-F5BE-14BA-3C1D-014E055FDE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052513"/>
            <a:ext cx="6960688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nl-NL" sz="2400" dirty="0">
                <a:solidFill>
                  <a:schemeClr val="hlink"/>
                </a:solidFill>
              </a:rPr>
              <a:t> </a:t>
            </a:r>
            <a:r>
              <a:rPr lang="en-US" altLang="nl-NL" sz="2400" u="sng" dirty="0">
                <a:solidFill>
                  <a:schemeClr val="hlink"/>
                </a:solidFill>
              </a:rPr>
              <a:t>Introduction</a:t>
            </a:r>
            <a:r>
              <a:rPr lang="en-US" altLang="nl-NL" sz="2400" dirty="0">
                <a:solidFill>
                  <a:schemeClr val="hlink"/>
                </a:solidFill>
              </a:rPr>
              <a:t>: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- General seismic including data acquisition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- Travel-time information and related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- Amplitude information and related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nl-NL" sz="2400" dirty="0">
                <a:solidFill>
                  <a:schemeClr val="hlink"/>
                </a:solidFill>
              </a:rPr>
              <a:t> </a:t>
            </a:r>
            <a:r>
              <a:rPr lang="en-US" altLang="nl-NL" sz="2400" u="sng" dirty="0">
                <a:solidFill>
                  <a:schemeClr val="hlink"/>
                </a:solidFill>
              </a:rPr>
              <a:t>Resolution aspects of seismic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Exercise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nl-NL" sz="2400" dirty="0">
                <a:solidFill>
                  <a:schemeClr val="hlink"/>
                </a:solidFill>
              </a:rPr>
              <a:t> </a:t>
            </a:r>
            <a:r>
              <a:rPr lang="en-US" altLang="nl-NL" sz="2400" u="sng" dirty="0"/>
              <a:t>The wave equation</a:t>
            </a:r>
            <a:r>
              <a:rPr lang="en-US" altLang="nl-NL" sz="2400" dirty="0"/>
              <a:t> (acoustic and elastic)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nl-NL" sz="2400" u="sng" dirty="0">
                <a:solidFill>
                  <a:schemeClr val="hlink"/>
                </a:solidFill>
              </a:rPr>
              <a:t> Seismic modeling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- Convolutional model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- Finite-Difference modeling</a:t>
            </a:r>
          </a:p>
          <a:p>
            <a:pPr eaLnBrk="1" hangingPunct="1"/>
            <a:r>
              <a:rPr lang="en-US" altLang="nl-NL" sz="2400" dirty="0">
                <a:solidFill>
                  <a:schemeClr val="hlink"/>
                </a:solidFill>
              </a:rPr>
              <a:t>	Exercise</a:t>
            </a:r>
            <a:endParaRPr lang="en-US" altLang="nl-NL" sz="2400" dirty="0">
              <a:solidFill>
                <a:schemeClr val="hlink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20C5D1C2-4714-404A-6928-6EA103A46A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 sz="4000"/>
              <a:t>Impedance</a:t>
            </a:r>
          </a:p>
        </p:txBody>
      </p:sp>
      <p:sp>
        <p:nvSpPr>
          <p:cNvPr id="131075" name="Rectangle 3">
            <a:extLst>
              <a:ext uri="{FF2B5EF4-FFF2-40B4-BE49-F238E27FC236}">
                <a16:creationId xmlns:a16="http://schemas.microsoft.com/office/drawing/2014/main" id="{EFFFC226-FC4A-4E0A-5D80-56CC021BFC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nl-NL"/>
              <a:t>Plane wave in z:</a:t>
            </a:r>
          </a:p>
          <a:p>
            <a:pPr eaLnBrk="1" hangingPunct="1"/>
            <a:endParaRPr lang="en-US" altLang="nl-NL"/>
          </a:p>
          <a:p>
            <a:pPr eaLnBrk="1" hangingPunct="1"/>
            <a:r>
              <a:rPr lang="en-US" altLang="nl-NL"/>
              <a:t>Newton’s law:  </a:t>
            </a:r>
          </a:p>
          <a:p>
            <a:pPr eaLnBrk="1" hangingPunct="1"/>
            <a:endParaRPr lang="en-US" altLang="nl-NL"/>
          </a:p>
          <a:p>
            <a:pPr eaLnBrk="1" hangingPunct="1"/>
            <a:r>
              <a:rPr lang="en-US" altLang="nl-NL"/>
              <a:t>We know that for plane wave:</a:t>
            </a:r>
          </a:p>
          <a:p>
            <a:pPr eaLnBrk="1" hangingPunct="1"/>
            <a:endParaRPr lang="en-US" altLang="nl-NL"/>
          </a:p>
          <a:p>
            <a:pPr eaLnBrk="1" hangingPunct="1"/>
            <a:r>
              <a:rPr lang="en-US" altLang="nl-NL"/>
              <a:t>Thus:  </a:t>
            </a:r>
          </a:p>
        </p:txBody>
      </p:sp>
      <p:graphicFrame>
        <p:nvGraphicFramePr>
          <p:cNvPr id="131076" name="Object 4">
            <a:extLst>
              <a:ext uri="{FF2B5EF4-FFF2-40B4-BE49-F238E27FC236}">
                <a16:creationId xmlns:a16="http://schemas.microsoft.com/office/drawing/2014/main" id="{EF706967-895C-AB57-1C70-ABA217A84F3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56038" y="1085850"/>
          <a:ext cx="3424237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45616" imgH="393529" progId="Equation.DSMT4">
                  <p:embed/>
                </p:oleObj>
              </mc:Choice>
              <mc:Fallback>
                <p:oleObj name="Equation" r:id="rId2" imgW="1345616" imgH="393529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6038" y="1085850"/>
                        <a:ext cx="3424237" cy="1001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077" name="Object 5">
            <a:extLst>
              <a:ext uri="{FF2B5EF4-FFF2-40B4-BE49-F238E27FC236}">
                <a16:creationId xmlns:a16="http://schemas.microsoft.com/office/drawing/2014/main" id="{1843EC06-BBF8-58C4-8AD8-013309DD5E5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03588" y="2279650"/>
          <a:ext cx="2906712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43000" imgH="393700" progId="Equation.DSMT4">
                  <p:embed/>
                </p:oleObj>
              </mc:Choice>
              <mc:Fallback>
                <p:oleObj name="Equation" r:id="rId4" imgW="1143000" imgH="393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3588" y="2279650"/>
                        <a:ext cx="2906712" cy="1001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078" name="Object 6">
            <a:extLst>
              <a:ext uri="{FF2B5EF4-FFF2-40B4-BE49-F238E27FC236}">
                <a16:creationId xmlns:a16="http://schemas.microsoft.com/office/drawing/2014/main" id="{2432795D-723B-F630-5828-C4A2CE8581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48400" y="3422650"/>
          <a:ext cx="1970088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4364" imgH="393529" progId="Equation.DSMT4">
                  <p:embed/>
                </p:oleObj>
              </mc:Choice>
              <mc:Fallback>
                <p:oleObj name="Equation" r:id="rId6" imgW="774364" imgH="393529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3422650"/>
                        <a:ext cx="1970088" cy="1001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079" name="Object 7">
            <a:extLst>
              <a:ext uri="{FF2B5EF4-FFF2-40B4-BE49-F238E27FC236}">
                <a16:creationId xmlns:a16="http://schemas.microsoft.com/office/drawing/2014/main" id="{3D0AB374-3621-CBC8-6F5F-43856F7D275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66913" y="4591050"/>
          <a:ext cx="2100262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25500" imgH="393700" progId="Equation.DSMT4">
                  <p:embed/>
                </p:oleObj>
              </mc:Choice>
              <mc:Fallback>
                <p:oleObj name="Equation" r:id="rId8" imgW="825500" imgH="3937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6913" y="4591050"/>
                        <a:ext cx="2100262" cy="1001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080" name="Line 8">
            <a:extLst>
              <a:ext uri="{FF2B5EF4-FFF2-40B4-BE49-F238E27FC236}">
                <a16:creationId xmlns:a16="http://schemas.microsoft.com/office/drawing/2014/main" id="{F9DBFDA4-1ABB-A1C1-E40B-1F1E7E1B8BF4}"/>
              </a:ext>
            </a:extLst>
          </p:cNvPr>
          <p:cNvSpPr>
            <a:spLocks noChangeShapeType="1"/>
          </p:cNvSpPr>
          <p:nvPr/>
        </p:nvSpPr>
        <p:spPr bwMode="auto">
          <a:xfrm>
            <a:off x="4318000" y="5130800"/>
            <a:ext cx="977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31081" name="Text Box 9">
            <a:extLst>
              <a:ext uri="{FF2B5EF4-FFF2-40B4-BE49-F238E27FC236}">
                <a16:creationId xmlns:a16="http://schemas.microsoft.com/office/drawing/2014/main" id="{82B1FAAB-DB1B-5CA1-3EF1-0742D55E43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2425" y="4667250"/>
            <a:ext cx="11874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000"/>
              <a:t>integrate</a:t>
            </a:r>
          </a:p>
        </p:txBody>
      </p:sp>
      <p:graphicFrame>
        <p:nvGraphicFramePr>
          <p:cNvPr id="131082" name="Object 10">
            <a:extLst>
              <a:ext uri="{FF2B5EF4-FFF2-40B4-BE49-F238E27FC236}">
                <a16:creationId xmlns:a16="http://schemas.microsoft.com/office/drawing/2014/main" id="{25D454F2-59AE-6FAC-33BE-0244227AB9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95938" y="4787900"/>
          <a:ext cx="1519237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96900" imgH="228600" progId="Equation.DSMT4">
                  <p:embed/>
                </p:oleObj>
              </mc:Choice>
              <mc:Fallback>
                <p:oleObj name="Equation" r:id="rId10" imgW="596900" imgH="2286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5938" y="4787900"/>
                        <a:ext cx="1519237" cy="582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083" name="Text Box 11">
            <a:extLst>
              <a:ext uri="{FF2B5EF4-FFF2-40B4-BE49-F238E27FC236}">
                <a16:creationId xmlns:a16="http://schemas.microsoft.com/office/drawing/2014/main" id="{1BCA6D26-195F-0376-1B6D-FC98821A9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525" y="5772150"/>
            <a:ext cx="21701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Impedance: </a:t>
            </a:r>
          </a:p>
        </p:txBody>
      </p:sp>
      <p:graphicFrame>
        <p:nvGraphicFramePr>
          <p:cNvPr id="131084" name="Object 12">
            <a:extLst>
              <a:ext uri="{FF2B5EF4-FFF2-40B4-BE49-F238E27FC236}">
                <a16:creationId xmlns:a16="http://schemas.microsoft.com/office/drawing/2014/main" id="{43192E91-884D-31F9-C3F7-0C800311272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17875" y="5570538"/>
          <a:ext cx="2036763" cy="110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99753" imgH="431613" progId="Equation.DSMT4">
                  <p:embed/>
                </p:oleObj>
              </mc:Choice>
              <mc:Fallback>
                <p:oleObj name="Equation" r:id="rId12" imgW="799753" imgH="431613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7875" y="5570538"/>
                        <a:ext cx="2036763" cy="1100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 uiExpand="1" build="p"/>
      <p:bldP spid="131081" grpId="0"/>
      <p:bldP spid="1310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>
            <a:extLst>
              <a:ext uri="{FF2B5EF4-FFF2-40B4-BE49-F238E27FC236}">
                <a16:creationId xmlns:a16="http://schemas.microsoft.com/office/drawing/2014/main" id="{D60D2FBD-C227-A0EC-CB45-EA9C054773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 sz="4000"/>
              <a:t>Boundary conditions</a:t>
            </a:r>
          </a:p>
        </p:txBody>
      </p:sp>
      <p:sp>
        <p:nvSpPr>
          <p:cNvPr id="14339" name="Line 5">
            <a:extLst>
              <a:ext uri="{FF2B5EF4-FFF2-40B4-BE49-F238E27FC236}">
                <a16:creationId xmlns:a16="http://schemas.microsoft.com/office/drawing/2014/main" id="{1B59AFC8-BBA8-08C4-2208-5EDB19115577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3600" y="2095500"/>
            <a:ext cx="52705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14340" name="Object 6">
            <a:extLst>
              <a:ext uri="{FF2B5EF4-FFF2-40B4-BE49-F238E27FC236}">
                <a16:creationId xmlns:a16="http://schemas.microsoft.com/office/drawing/2014/main" id="{655DA7D3-8B75-75FE-22A1-43492794FF1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44675" y="1333500"/>
          <a:ext cx="9699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1000" imgH="228600" progId="Equation.DSMT4">
                  <p:embed/>
                </p:oleObj>
              </mc:Choice>
              <mc:Fallback>
                <p:oleObj name="Equation" r:id="rId2" imgW="381000" imgH="228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4675" y="1333500"/>
                        <a:ext cx="969963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1" name="Object 7">
            <a:extLst>
              <a:ext uri="{FF2B5EF4-FFF2-40B4-BE49-F238E27FC236}">
                <a16:creationId xmlns:a16="http://schemas.microsoft.com/office/drawing/2014/main" id="{6E4435B1-121E-8C9B-2DC9-B45C9E561BA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00225" y="2159000"/>
          <a:ext cx="10350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06224" imgH="228501" progId="Equation.DSMT4">
                  <p:embed/>
                </p:oleObj>
              </mc:Choice>
              <mc:Fallback>
                <p:oleObj name="Equation" r:id="rId4" imgW="406224" imgH="228501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0225" y="2159000"/>
                        <a:ext cx="1035050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2" name="Line 8">
            <a:extLst>
              <a:ext uri="{FF2B5EF4-FFF2-40B4-BE49-F238E27FC236}">
                <a16:creationId xmlns:a16="http://schemas.microsoft.com/office/drawing/2014/main" id="{13C0FC03-DEE9-696F-6036-41EC73050483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950" y="1511300"/>
            <a:ext cx="181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4343" name="Line 9">
            <a:extLst>
              <a:ext uri="{FF2B5EF4-FFF2-40B4-BE49-F238E27FC236}">
                <a16:creationId xmlns:a16="http://schemas.microsoft.com/office/drawing/2014/main" id="{8877A77D-DA07-BEE4-96CB-562A57EB9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950" y="1752600"/>
            <a:ext cx="181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4344" name="Line 10">
            <a:extLst>
              <a:ext uri="{FF2B5EF4-FFF2-40B4-BE49-F238E27FC236}">
                <a16:creationId xmlns:a16="http://schemas.microsoft.com/office/drawing/2014/main" id="{9DA4B2D9-7E4E-C055-6CAA-D104D347E4CC}"/>
              </a:ext>
            </a:extLst>
          </p:cNvPr>
          <p:cNvSpPr>
            <a:spLocks noChangeShapeType="1"/>
          </p:cNvSpPr>
          <p:nvPr/>
        </p:nvSpPr>
        <p:spPr bwMode="auto">
          <a:xfrm>
            <a:off x="4279900" y="1206500"/>
            <a:ext cx="0" cy="825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4345" name="Line 11">
            <a:extLst>
              <a:ext uri="{FF2B5EF4-FFF2-40B4-BE49-F238E27FC236}">
                <a16:creationId xmlns:a16="http://schemas.microsoft.com/office/drawing/2014/main" id="{7F02A4D4-B492-1BFC-272E-A682A6B60339}"/>
              </a:ext>
            </a:extLst>
          </p:cNvPr>
          <p:cNvSpPr>
            <a:spLocks noChangeShapeType="1"/>
          </p:cNvSpPr>
          <p:nvPr/>
        </p:nvSpPr>
        <p:spPr bwMode="auto">
          <a:xfrm>
            <a:off x="4279900" y="2171700"/>
            <a:ext cx="0" cy="825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4346" name="Line 12">
            <a:extLst>
              <a:ext uri="{FF2B5EF4-FFF2-40B4-BE49-F238E27FC236}">
                <a16:creationId xmlns:a16="http://schemas.microsoft.com/office/drawing/2014/main" id="{36AD27FB-4E69-6F1B-0AB7-05590BCAC2AF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4900" y="1181100"/>
            <a:ext cx="0" cy="825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32109" name="Text Box 13">
            <a:extLst>
              <a:ext uri="{FF2B5EF4-FFF2-40B4-BE49-F238E27FC236}">
                <a16:creationId xmlns:a16="http://schemas.microsoft.com/office/drawing/2014/main" id="{85E95694-9D8D-A162-DDC0-03B0EACB0B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825" y="5500688"/>
            <a:ext cx="77692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Boundary conditions: pressure and </a:t>
            </a:r>
            <a:br>
              <a:rPr lang="en-US" altLang="nl-NL"/>
            </a:br>
            <a:r>
              <a:rPr lang="en-US" altLang="nl-NL"/>
              <a:t>normal velocity component continue at interface</a:t>
            </a:r>
          </a:p>
        </p:txBody>
      </p:sp>
      <p:graphicFrame>
        <p:nvGraphicFramePr>
          <p:cNvPr id="132111" name="Object 15">
            <a:extLst>
              <a:ext uri="{FF2B5EF4-FFF2-40B4-BE49-F238E27FC236}">
                <a16:creationId xmlns:a16="http://schemas.microsoft.com/office/drawing/2014/main" id="{1E477B74-AE56-F890-BD1B-D57CCBEF5F3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3850" y="3840163"/>
          <a:ext cx="452755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78000" imgH="241300" progId="Equation.DSMT4">
                  <p:embed/>
                </p:oleObj>
              </mc:Choice>
              <mc:Fallback>
                <p:oleObj name="Equation" r:id="rId6" imgW="1778000" imgH="2413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840163"/>
                        <a:ext cx="452755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2112" name="Object 16">
            <a:extLst>
              <a:ext uri="{FF2B5EF4-FFF2-40B4-BE49-F238E27FC236}">
                <a16:creationId xmlns:a16="http://schemas.microsoft.com/office/drawing/2014/main" id="{40A3911B-B1CC-7142-102B-C4DE53F9B0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35613" y="3856038"/>
          <a:ext cx="3105150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19200" imgH="228600" progId="Equation.DSMT4">
                  <p:embed/>
                </p:oleObj>
              </mc:Choice>
              <mc:Fallback>
                <p:oleObj name="Equation" r:id="rId8" imgW="1219200" imgH="22860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5613" y="3856038"/>
                        <a:ext cx="3105150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2113" name="Object 17">
            <a:extLst>
              <a:ext uri="{FF2B5EF4-FFF2-40B4-BE49-F238E27FC236}">
                <a16:creationId xmlns:a16="http://schemas.microsoft.com/office/drawing/2014/main" id="{C19BE641-EAEA-AD83-0867-23433F7507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3850" y="4516438"/>
          <a:ext cx="48514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5000" imgH="241300" progId="Equation.DSMT4">
                  <p:embed/>
                </p:oleObj>
              </mc:Choice>
              <mc:Fallback>
                <p:oleObj name="Equation" r:id="rId10" imgW="1905000" imgH="24130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4516438"/>
                        <a:ext cx="485140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2114" name="Text Box 18">
            <a:extLst>
              <a:ext uri="{FF2B5EF4-FFF2-40B4-BE49-F238E27FC236}">
                <a16:creationId xmlns:a16="http://schemas.microsoft.com/office/drawing/2014/main" id="{FD58EA77-1F0B-459A-EC1F-28FFF36DC4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270250"/>
            <a:ext cx="22653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in medium 1:</a:t>
            </a:r>
          </a:p>
        </p:txBody>
      </p:sp>
      <p:graphicFrame>
        <p:nvGraphicFramePr>
          <p:cNvPr id="132115" name="Object 19">
            <a:extLst>
              <a:ext uri="{FF2B5EF4-FFF2-40B4-BE49-F238E27FC236}">
                <a16:creationId xmlns:a16="http://schemas.microsoft.com/office/drawing/2014/main" id="{DA3BC7B2-9AF2-E314-138C-A172E26153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35613" y="4518025"/>
          <a:ext cx="3300412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95400" imgH="241300" progId="Equation.DSMT4">
                  <p:embed/>
                </p:oleObj>
              </mc:Choice>
              <mc:Fallback>
                <p:oleObj name="Equation" r:id="rId12" imgW="1295400" imgH="24130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5613" y="4518025"/>
                        <a:ext cx="3300412" cy="614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2116" name="Text Box 20">
            <a:extLst>
              <a:ext uri="{FF2B5EF4-FFF2-40B4-BE49-F238E27FC236}">
                <a16:creationId xmlns:a16="http://schemas.microsoft.com/office/drawing/2014/main" id="{70D8855B-DC6F-B528-6B97-F10892BC4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5613" y="3270250"/>
            <a:ext cx="22653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in medium 2:</a:t>
            </a:r>
          </a:p>
        </p:txBody>
      </p:sp>
      <p:graphicFrame>
        <p:nvGraphicFramePr>
          <p:cNvPr id="14354" name="Object 22">
            <a:extLst>
              <a:ext uri="{FF2B5EF4-FFF2-40B4-BE49-F238E27FC236}">
                <a16:creationId xmlns:a16="http://schemas.microsoft.com/office/drawing/2014/main" id="{2FEAA6B6-7450-1609-0130-A938869D121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71875" y="820738"/>
          <a:ext cx="646113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3890" imgH="228501" progId="Equation.DSMT4">
                  <p:embed/>
                </p:oleObj>
              </mc:Choice>
              <mc:Fallback>
                <p:oleObj name="Equation" r:id="rId14" imgW="253890" imgH="228501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75" y="820738"/>
                        <a:ext cx="646113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5" name="Object 23">
            <a:extLst>
              <a:ext uri="{FF2B5EF4-FFF2-40B4-BE49-F238E27FC236}">
                <a16:creationId xmlns:a16="http://schemas.microsoft.com/office/drawing/2014/main" id="{E68F7AC4-72EC-9EBD-5F4F-17B1C39856E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65700" y="893763"/>
          <a:ext cx="677863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66469" imgH="241091" progId="Equation.DSMT4">
                  <p:embed/>
                </p:oleObj>
              </mc:Choice>
              <mc:Fallback>
                <p:oleObj name="Equation" r:id="rId16" imgW="266469" imgH="241091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5700" y="893763"/>
                        <a:ext cx="677863" cy="614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6" name="Object 24">
            <a:extLst>
              <a:ext uri="{FF2B5EF4-FFF2-40B4-BE49-F238E27FC236}">
                <a16:creationId xmlns:a16="http://schemas.microsoft.com/office/drawing/2014/main" id="{FFAE168C-64EB-C66A-C2AC-DE05EA484A0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51338" y="2459038"/>
          <a:ext cx="839787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30200" imgH="228600" progId="Equation.DSMT4">
                  <p:embed/>
                </p:oleObj>
              </mc:Choice>
              <mc:Fallback>
                <p:oleObj name="Equation" r:id="rId18" imgW="330200" imgH="22860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1338" y="2459038"/>
                        <a:ext cx="839787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7" name="Line 25">
            <a:extLst>
              <a:ext uri="{FF2B5EF4-FFF2-40B4-BE49-F238E27FC236}">
                <a16:creationId xmlns:a16="http://schemas.microsoft.com/office/drawing/2014/main" id="{26873493-111D-60A3-DA49-396149E7E728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950" y="2298700"/>
            <a:ext cx="181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4358" name="Line 26">
            <a:extLst>
              <a:ext uri="{FF2B5EF4-FFF2-40B4-BE49-F238E27FC236}">
                <a16:creationId xmlns:a16="http://schemas.microsoft.com/office/drawing/2014/main" id="{F10ADF80-25F0-850D-9430-CBACBE7A6E7F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950" y="2616200"/>
            <a:ext cx="181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14359" name="Object 27">
            <a:extLst>
              <a:ext uri="{FF2B5EF4-FFF2-40B4-BE49-F238E27FC236}">
                <a16:creationId xmlns:a16="http://schemas.microsoft.com/office/drawing/2014/main" id="{816E7213-7514-C7A4-A5EC-C885C7A11D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1725" y="1825625"/>
          <a:ext cx="873125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42603" imgH="177646" progId="Equation.DSMT4">
                  <p:embed/>
                </p:oleObj>
              </mc:Choice>
              <mc:Fallback>
                <p:oleObj name="Equation" r:id="rId20" imgW="342603" imgH="177646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1825625"/>
                        <a:ext cx="873125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9" grpId="0"/>
      <p:bldP spid="132114" grpId="0"/>
      <p:bldP spid="1321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0B94FA3E-D1EA-D63B-2102-7ADB7BBDDC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 sz="4000"/>
              <a:t>Boundary conditions</a:t>
            </a:r>
          </a:p>
        </p:txBody>
      </p:sp>
      <p:sp>
        <p:nvSpPr>
          <p:cNvPr id="15363" name="Line 3">
            <a:extLst>
              <a:ext uri="{FF2B5EF4-FFF2-40B4-BE49-F238E27FC236}">
                <a16:creationId xmlns:a16="http://schemas.microsoft.com/office/drawing/2014/main" id="{E1EB8F2E-66CD-1E99-ACE4-6A5EC2ADB0D7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3600" y="2095500"/>
            <a:ext cx="52705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15364" name="Object 4">
            <a:extLst>
              <a:ext uri="{FF2B5EF4-FFF2-40B4-BE49-F238E27FC236}">
                <a16:creationId xmlns:a16="http://schemas.microsoft.com/office/drawing/2014/main" id="{7796AE84-3D30-2462-C4CF-59F27D924D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44675" y="1333500"/>
          <a:ext cx="9699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1000" imgH="228600" progId="Equation.DSMT4">
                  <p:embed/>
                </p:oleObj>
              </mc:Choice>
              <mc:Fallback>
                <p:oleObj name="Equation" r:id="rId2" imgW="381000" imgH="228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4675" y="1333500"/>
                        <a:ext cx="969963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5" name="Object 5">
            <a:extLst>
              <a:ext uri="{FF2B5EF4-FFF2-40B4-BE49-F238E27FC236}">
                <a16:creationId xmlns:a16="http://schemas.microsoft.com/office/drawing/2014/main" id="{AC70BA17-B729-9179-EB79-1EF3D1B399E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00225" y="2159000"/>
          <a:ext cx="10350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06224" imgH="228501" progId="Equation.DSMT4">
                  <p:embed/>
                </p:oleObj>
              </mc:Choice>
              <mc:Fallback>
                <p:oleObj name="Equation" r:id="rId4" imgW="406224" imgH="22850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0225" y="2159000"/>
                        <a:ext cx="1035050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Line 6">
            <a:extLst>
              <a:ext uri="{FF2B5EF4-FFF2-40B4-BE49-F238E27FC236}">
                <a16:creationId xmlns:a16="http://schemas.microsoft.com/office/drawing/2014/main" id="{32576321-A8DE-0892-D3C2-4DAFA6340664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950" y="1511300"/>
            <a:ext cx="181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5367" name="Line 7">
            <a:extLst>
              <a:ext uri="{FF2B5EF4-FFF2-40B4-BE49-F238E27FC236}">
                <a16:creationId xmlns:a16="http://schemas.microsoft.com/office/drawing/2014/main" id="{E0CD320A-6C85-616B-0B6A-DE37E680B44D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950" y="1752600"/>
            <a:ext cx="181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5368" name="Line 8">
            <a:extLst>
              <a:ext uri="{FF2B5EF4-FFF2-40B4-BE49-F238E27FC236}">
                <a16:creationId xmlns:a16="http://schemas.microsoft.com/office/drawing/2014/main" id="{AC28FE50-8ED1-0A89-ABEA-289F3C8E63A8}"/>
              </a:ext>
            </a:extLst>
          </p:cNvPr>
          <p:cNvSpPr>
            <a:spLocks noChangeShapeType="1"/>
          </p:cNvSpPr>
          <p:nvPr/>
        </p:nvSpPr>
        <p:spPr bwMode="auto">
          <a:xfrm>
            <a:off x="4279900" y="1206500"/>
            <a:ext cx="0" cy="825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5369" name="Line 9">
            <a:extLst>
              <a:ext uri="{FF2B5EF4-FFF2-40B4-BE49-F238E27FC236}">
                <a16:creationId xmlns:a16="http://schemas.microsoft.com/office/drawing/2014/main" id="{985C61BF-B573-CB87-C196-2CAD4D5416E3}"/>
              </a:ext>
            </a:extLst>
          </p:cNvPr>
          <p:cNvSpPr>
            <a:spLocks noChangeShapeType="1"/>
          </p:cNvSpPr>
          <p:nvPr/>
        </p:nvSpPr>
        <p:spPr bwMode="auto">
          <a:xfrm>
            <a:off x="4279900" y="2171700"/>
            <a:ext cx="0" cy="825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5370" name="Line 10">
            <a:extLst>
              <a:ext uri="{FF2B5EF4-FFF2-40B4-BE49-F238E27FC236}">
                <a16:creationId xmlns:a16="http://schemas.microsoft.com/office/drawing/2014/main" id="{B376E526-D31A-650C-2EC5-0F5938A07BDF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4900" y="1181100"/>
            <a:ext cx="0" cy="825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135180" name="Object 12">
            <a:extLst>
              <a:ext uri="{FF2B5EF4-FFF2-40B4-BE49-F238E27FC236}">
                <a16:creationId xmlns:a16="http://schemas.microsoft.com/office/drawing/2014/main" id="{0EB796A6-5037-88D7-F382-EA9CEF3085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59100" y="3294063"/>
          <a:ext cx="494665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43100" imgH="241300" progId="Equation.DSMT4">
                  <p:embed/>
                </p:oleObj>
              </mc:Choice>
              <mc:Fallback>
                <p:oleObj name="Equation" r:id="rId6" imgW="1943100" imgH="2413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3294063"/>
                        <a:ext cx="494665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182" name="Object 14">
            <a:extLst>
              <a:ext uri="{FF2B5EF4-FFF2-40B4-BE49-F238E27FC236}">
                <a16:creationId xmlns:a16="http://schemas.microsoft.com/office/drawing/2014/main" id="{586FA60A-2166-5CDE-559E-B46A022A99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62275" y="3729038"/>
          <a:ext cx="5240338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57400" imgH="241300" progId="Equation.DSMT4">
                  <p:embed/>
                </p:oleObj>
              </mc:Choice>
              <mc:Fallback>
                <p:oleObj name="Equation" r:id="rId8" imgW="2057400" imgH="2413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2275" y="3729038"/>
                        <a:ext cx="5240338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3" name="Object 18">
            <a:extLst>
              <a:ext uri="{FF2B5EF4-FFF2-40B4-BE49-F238E27FC236}">
                <a16:creationId xmlns:a16="http://schemas.microsoft.com/office/drawing/2014/main" id="{DFAA2CF9-110F-C987-F679-EFF055F8F1A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71875" y="820738"/>
          <a:ext cx="646113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90" imgH="228501" progId="Equation.DSMT4">
                  <p:embed/>
                </p:oleObj>
              </mc:Choice>
              <mc:Fallback>
                <p:oleObj name="Equation" r:id="rId10" imgW="253890" imgH="228501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75" y="820738"/>
                        <a:ext cx="646113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4" name="Object 19">
            <a:extLst>
              <a:ext uri="{FF2B5EF4-FFF2-40B4-BE49-F238E27FC236}">
                <a16:creationId xmlns:a16="http://schemas.microsoft.com/office/drawing/2014/main" id="{6865BC52-EBEC-FFF9-7B02-F549D79B94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65700" y="893763"/>
          <a:ext cx="677863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6469" imgH="241091" progId="Equation.DSMT4">
                  <p:embed/>
                </p:oleObj>
              </mc:Choice>
              <mc:Fallback>
                <p:oleObj name="Equation" r:id="rId12" imgW="266469" imgH="241091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5700" y="893763"/>
                        <a:ext cx="677863" cy="614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5" name="Object 20">
            <a:extLst>
              <a:ext uri="{FF2B5EF4-FFF2-40B4-BE49-F238E27FC236}">
                <a16:creationId xmlns:a16="http://schemas.microsoft.com/office/drawing/2014/main" id="{47E2FE5F-B503-AD62-BA51-B1D6152A78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51338" y="2459038"/>
          <a:ext cx="839787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30200" imgH="228600" progId="Equation.DSMT4">
                  <p:embed/>
                </p:oleObj>
              </mc:Choice>
              <mc:Fallback>
                <p:oleObj name="Equation" r:id="rId14" imgW="330200" imgH="22860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1338" y="2459038"/>
                        <a:ext cx="839787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6" name="Line 21">
            <a:extLst>
              <a:ext uri="{FF2B5EF4-FFF2-40B4-BE49-F238E27FC236}">
                <a16:creationId xmlns:a16="http://schemas.microsoft.com/office/drawing/2014/main" id="{0C2C71AD-232C-7DF5-7B5D-2E50F620F3F2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950" y="2298700"/>
            <a:ext cx="181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5377" name="Line 22">
            <a:extLst>
              <a:ext uri="{FF2B5EF4-FFF2-40B4-BE49-F238E27FC236}">
                <a16:creationId xmlns:a16="http://schemas.microsoft.com/office/drawing/2014/main" id="{99D3C06E-C18D-7F20-24D2-FB52F21CD3BA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950" y="2616200"/>
            <a:ext cx="181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15378" name="Object 23">
            <a:extLst>
              <a:ext uri="{FF2B5EF4-FFF2-40B4-BE49-F238E27FC236}">
                <a16:creationId xmlns:a16="http://schemas.microsoft.com/office/drawing/2014/main" id="{B210B897-83D6-5419-5837-6BCC5D1512F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1725" y="1825625"/>
          <a:ext cx="873125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42603" imgH="177646" progId="Equation.DSMT4">
                  <p:embed/>
                </p:oleObj>
              </mc:Choice>
              <mc:Fallback>
                <p:oleObj name="Equation" r:id="rId16" imgW="342603" imgH="177646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1825625"/>
                        <a:ext cx="873125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192" name="Text Box 24">
            <a:extLst>
              <a:ext uri="{FF2B5EF4-FFF2-40B4-BE49-F238E27FC236}">
                <a16:creationId xmlns:a16="http://schemas.microsoft.com/office/drawing/2014/main" id="{C72D74AB-A793-5D05-1091-8B6559FC56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4578350"/>
            <a:ext cx="1428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Define: </a:t>
            </a:r>
          </a:p>
        </p:txBody>
      </p:sp>
      <p:graphicFrame>
        <p:nvGraphicFramePr>
          <p:cNvPr id="135193" name="Object 25">
            <a:extLst>
              <a:ext uri="{FF2B5EF4-FFF2-40B4-BE49-F238E27FC236}">
                <a16:creationId xmlns:a16="http://schemas.microsoft.com/office/drawing/2014/main" id="{3763A365-1846-1C8C-8B9A-41E0A45E3A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36738" y="4538663"/>
          <a:ext cx="5237162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57400" imgH="241300" progId="Equation.DSMT4">
                  <p:embed/>
                </p:oleObj>
              </mc:Choice>
              <mc:Fallback>
                <p:oleObj name="Equation" r:id="rId18" imgW="2057400" imgH="24130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6738" y="4538663"/>
                        <a:ext cx="5237162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194" name="Object 26">
            <a:extLst>
              <a:ext uri="{FF2B5EF4-FFF2-40B4-BE49-F238E27FC236}">
                <a16:creationId xmlns:a16="http://schemas.microsoft.com/office/drawing/2014/main" id="{29AF6E1A-4145-E5EF-9EC9-75E210A7D5B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44675" y="5405438"/>
          <a:ext cx="5043488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81200" imgH="228600" progId="Equation.DSMT4">
                  <p:embed/>
                </p:oleObj>
              </mc:Choice>
              <mc:Fallback>
                <p:oleObj name="Equation" r:id="rId20" imgW="1981200" imgH="22860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4675" y="5405438"/>
                        <a:ext cx="5043488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195" name="Object 27">
            <a:extLst>
              <a:ext uri="{FF2B5EF4-FFF2-40B4-BE49-F238E27FC236}">
                <a16:creationId xmlns:a16="http://schemas.microsoft.com/office/drawing/2014/main" id="{CD03EF9B-F38F-F19F-311A-1C4498E4B0E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65300" y="6015038"/>
          <a:ext cx="685482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692400" imgH="228600" progId="Equation.DSMT4">
                  <p:embed/>
                </p:oleObj>
              </mc:Choice>
              <mc:Fallback>
                <p:oleObj name="Equation" r:id="rId22" imgW="2692400" imgH="228600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5300" y="6015038"/>
                        <a:ext cx="6854825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196" name="Text Box 28">
            <a:extLst>
              <a:ext uri="{FF2B5EF4-FFF2-40B4-BE49-F238E27FC236}">
                <a16:creationId xmlns:a16="http://schemas.microsoft.com/office/drawing/2014/main" id="{716F86EE-7DC5-2110-1E65-3259939D40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725" y="3308350"/>
            <a:ext cx="255587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P continuous:</a:t>
            </a:r>
          </a:p>
          <a:p>
            <a:pPr eaLnBrk="1" hangingPunct="1"/>
            <a:r>
              <a:rPr lang="en-US" altLang="nl-NL"/>
              <a:t>V</a:t>
            </a:r>
            <a:r>
              <a:rPr lang="en-US" altLang="nl-NL" baseline="-25000"/>
              <a:t>z</a:t>
            </a:r>
            <a:r>
              <a:rPr lang="en-US" altLang="nl-NL"/>
              <a:t> continuous: </a:t>
            </a:r>
          </a:p>
        </p:txBody>
      </p:sp>
      <p:sp>
        <p:nvSpPr>
          <p:cNvPr id="135197" name="Text Box 29">
            <a:extLst>
              <a:ext uri="{FF2B5EF4-FFF2-40B4-BE49-F238E27FC236}">
                <a16:creationId xmlns:a16="http://schemas.microsoft.com/office/drawing/2014/main" id="{B4F16ACA-A9EF-241D-D074-B3656A0D3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825" y="5429250"/>
            <a:ext cx="12128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Then: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92" grpId="0"/>
      <p:bldP spid="135196" grpId="0"/>
      <p:bldP spid="1351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ABC08944-38CC-B085-7CD9-D3CD6FCBC0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 sz="4000"/>
              <a:t>Boundary conditions</a:t>
            </a:r>
          </a:p>
        </p:txBody>
      </p:sp>
      <p:sp>
        <p:nvSpPr>
          <p:cNvPr id="16387" name="Line 3">
            <a:extLst>
              <a:ext uri="{FF2B5EF4-FFF2-40B4-BE49-F238E27FC236}">
                <a16:creationId xmlns:a16="http://schemas.microsoft.com/office/drawing/2014/main" id="{531E6545-1D39-040E-B1FB-80BDE1CD3247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3600" y="2095500"/>
            <a:ext cx="52705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16388" name="Object 4">
            <a:extLst>
              <a:ext uri="{FF2B5EF4-FFF2-40B4-BE49-F238E27FC236}">
                <a16:creationId xmlns:a16="http://schemas.microsoft.com/office/drawing/2014/main" id="{6FD409A8-A9A0-E543-0396-ED97C849FDF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44675" y="1333500"/>
          <a:ext cx="9699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1000" imgH="228600" progId="Equation.DSMT4">
                  <p:embed/>
                </p:oleObj>
              </mc:Choice>
              <mc:Fallback>
                <p:oleObj name="Equation" r:id="rId2" imgW="381000" imgH="228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4675" y="1333500"/>
                        <a:ext cx="969963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Object 5">
            <a:extLst>
              <a:ext uri="{FF2B5EF4-FFF2-40B4-BE49-F238E27FC236}">
                <a16:creationId xmlns:a16="http://schemas.microsoft.com/office/drawing/2014/main" id="{712132F8-E6DB-BBD1-9AE4-DBB56AA4715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00225" y="2159000"/>
          <a:ext cx="10350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06224" imgH="228501" progId="Equation.DSMT4">
                  <p:embed/>
                </p:oleObj>
              </mc:Choice>
              <mc:Fallback>
                <p:oleObj name="Equation" r:id="rId4" imgW="406224" imgH="22850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0225" y="2159000"/>
                        <a:ext cx="1035050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0" name="Line 6">
            <a:extLst>
              <a:ext uri="{FF2B5EF4-FFF2-40B4-BE49-F238E27FC236}">
                <a16:creationId xmlns:a16="http://schemas.microsoft.com/office/drawing/2014/main" id="{40EEC4E5-0C8A-F1E6-5B50-1F298DC13E17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950" y="1511300"/>
            <a:ext cx="181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1" name="Line 7">
            <a:extLst>
              <a:ext uri="{FF2B5EF4-FFF2-40B4-BE49-F238E27FC236}">
                <a16:creationId xmlns:a16="http://schemas.microsoft.com/office/drawing/2014/main" id="{E155A78E-F4B5-D36C-323D-02754DFAACF8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950" y="1752600"/>
            <a:ext cx="181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2" name="Line 8">
            <a:extLst>
              <a:ext uri="{FF2B5EF4-FFF2-40B4-BE49-F238E27FC236}">
                <a16:creationId xmlns:a16="http://schemas.microsoft.com/office/drawing/2014/main" id="{1AB61239-8050-7767-5B0D-C3AAC8E8A8F3}"/>
              </a:ext>
            </a:extLst>
          </p:cNvPr>
          <p:cNvSpPr>
            <a:spLocks noChangeShapeType="1"/>
          </p:cNvSpPr>
          <p:nvPr/>
        </p:nvSpPr>
        <p:spPr bwMode="auto">
          <a:xfrm>
            <a:off x="4279900" y="1206500"/>
            <a:ext cx="0" cy="825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3" name="Line 9">
            <a:extLst>
              <a:ext uri="{FF2B5EF4-FFF2-40B4-BE49-F238E27FC236}">
                <a16:creationId xmlns:a16="http://schemas.microsoft.com/office/drawing/2014/main" id="{55C58872-3C81-C83C-2182-1276EF40A415}"/>
              </a:ext>
            </a:extLst>
          </p:cNvPr>
          <p:cNvSpPr>
            <a:spLocks noChangeShapeType="1"/>
          </p:cNvSpPr>
          <p:nvPr/>
        </p:nvSpPr>
        <p:spPr bwMode="auto">
          <a:xfrm>
            <a:off x="4279900" y="2171700"/>
            <a:ext cx="0" cy="825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4" name="Line 10">
            <a:extLst>
              <a:ext uri="{FF2B5EF4-FFF2-40B4-BE49-F238E27FC236}">
                <a16:creationId xmlns:a16="http://schemas.microsoft.com/office/drawing/2014/main" id="{C0EC5451-EFBC-E376-BAF7-4CA380D2CAD6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4900" y="1181100"/>
            <a:ext cx="0" cy="825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16395" name="Object 13">
            <a:extLst>
              <a:ext uri="{FF2B5EF4-FFF2-40B4-BE49-F238E27FC236}">
                <a16:creationId xmlns:a16="http://schemas.microsoft.com/office/drawing/2014/main" id="{DF3FF2C1-9F0E-9195-266D-A42B9836519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71875" y="820738"/>
          <a:ext cx="646113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90" imgH="228501" progId="Equation.DSMT4">
                  <p:embed/>
                </p:oleObj>
              </mc:Choice>
              <mc:Fallback>
                <p:oleObj name="Equation" r:id="rId6" imgW="253890" imgH="228501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75" y="820738"/>
                        <a:ext cx="646113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6" name="Object 14">
            <a:extLst>
              <a:ext uri="{FF2B5EF4-FFF2-40B4-BE49-F238E27FC236}">
                <a16:creationId xmlns:a16="http://schemas.microsoft.com/office/drawing/2014/main" id="{A08954EE-FCDA-16F3-ED89-9A91F016F43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65700" y="893763"/>
          <a:ext cx="677863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6469" imgH="241091" progId="Equation.DSMT4">
                  <p:embed/>
                </p:oleObj>
              </mc:Choice>
              <mc:Fallback>
                <p:oleObj name="Equation" r:id="rId8" imgW="266469" imgH="241091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5700" y="893763"/>
                        <a:ext cx="677863" cy="614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7" name="Object 15">
            <a:extLst>
              <a:ext uri="{FF2B5EF4-FFF2-40B4-BE49-F238E27FC236}">
                <a16:creationId xmlns:a16="http://schemas.microsoft.com/office/drawing/2014/main" id="{95FC2671-DB50-F890-317A-1FCC43A489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51338" y="2459038"/>
          <a:ext cx="839787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30200" imgH="228600" progId="Equation.DSMT4">
                  <p:embed/>
                </p:oleObj>
              </mc:Choice>
              <mc:Fallback>
                <p:oleObj name="Equation" r:id="rId10" imgW="330200" imgH="2286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1338" y="2459038"/>
                        <a:ext cx="839787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8" name="Line 16">
            <a:extLst>
              <a:ext uri="{FF2B5EF4-FFF2-40B4-BE49-F238E27FC236}">
                <a16:creationId xmlns:a16="http://schemas.microsoft.com/office/drawing/2014/main" id="{1E85580F-8DCB-A13A-D23D-0A749D7AA131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950" y="2298700"/>
            <a:ext cx="181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6399" name="Line 17">
            <a:extLst>
              <a:ext uri="{FF2B5EF4-FFF2-40B4-BE49-F238E27FC236}">
                <a16:creationId xmlns:a16="http://schemas.microsoft.com/office/drawing/2014/main" id="{4776C57A-EDD2-4021-DFB0-0CF28B19A39E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950" y="2616200"/>
            <a:ext cx="181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16400" name="Object 18">
            <a:extLst>
              <a:ext uri="{FF2B5EF4-FFF2-40B4-BE49-F238E27FC236}">
                <a16:creationId xmlns:a16="http://schemas.microsoft.com/office/drawing/2014/main" id="{979A2FBA-FFB5-367A-FCC5-95945FF866D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1725" y="1825625"/>
          <a:ext cx="873125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42603" imgH="177646" progId="Equation.DSMT4">
                  <p:embed/>
                </p:oleObj>
              </mc:Choice>
              <mc:Fallback>
                <p:oleObj name="Equation" r:id="rId12" imgW="342603" imgH="177646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1825625"/>
                        <a:ext cx="873125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6213" name="Object 21">
            <a:extLst>
              <a:ext uri="{FF2B5EF4-FFF2-40B4-BE49-F238E27FC236}">
                <a16:creationId xmlns:a16="http://schemas.microsoft.com/office/drawing/2014/main" id="{5E0348E7-2F89-EB35-EF5B-368253BDA7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90875" y="3144838"/>
          <a:ext cx="4370388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81200" imgH="228600" progId="Equation.DSMT4">
                  <p:embed/>
                </p:oleObj>
              </mc:Choice>
              <mc:Fallback>
                <p:oleObj name="Equation" r:id="rId14" imgW="1981200" imgH="22860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0875" y="3144838"/>
                        <a:ext cx="4370388" cy="50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6214" name="Object 22">
            <a:extLst>
              <a:ext uri="{FF2B5EF4-FFF2-40B4-BE49-F238E27FC236}">
                <a16:creationId xmlns:a16="http://schemas.microsoft.com/office/drawing/2014/main" id="{3BDDBEF4-C3B8-2A42-D585-2CE9A2B25D5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65475" y="3665538"/>
          <a:ext cx="5940425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692400" imgH="228600" progId="Equation.DSMT4">
                  <p:embed/>
                </p:oleObj>
              </mc:Choice>
              <mc:Fallback>
                <p:oleObj name="Equation" r:id="rId16" imgW="2692400" imgH="22860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5475" y="3665538"/>
                        <a:ext cx="5940425" cy="50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216" name="Text Box 24">
            <a:extLst>
              <a:ext uri="{FF2B5EF4-FFF2-40B4-BE49-F238E27FC236}">
                <a16:creationId xmlns:a16="http://schemas.microsoft.com/office/drawing/2014/main" id="{59162D9F-4033-97FB-A46F-7AD5A51961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500" y="4578350"/>
            <a:ext cx="37322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Must be valid for all </a:t>
            </a:r>
            <a:r>
              <a:rPr lang="en-US" altLang="nl-NL" sz="3200" i="1">
                <a:latin typeface="Times New Roman" panose="02020603050405020304" pitchFamily="18" charset="0"/>
              </a:rPr>
              <a:t>t</a:t>
            </a:r>
            <a:r>
              <a:rPr lang="en-US" altLang="nl-NL"/>
              <a:t> :</a:t>
            </a:r>
          </a:p>
        </p:txBody>
      </p:sp>
      <p:graphicFrame>
        <p:nvGraphicFramePr>
          <p:cNvPr id="136217" name="Object 25">
            <a:extLst>
              <a:ext uri="{FF2B5EF4-FFF2-40B4-BE49-F238E27FC236}">
                <a16:creationId xmlns:a16="http://schemas.microsoft.com/office/drawing/2014/main" id="{4AB2F477-7016-2EBE-1C8E-4522F03B5F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71950" y="4319588"/>
          <a:ext cx="3233738" cy="1233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269449" imgH="482391" progId="Equation.DSMT4">
                  <p:embed/>
                </p:oleObj>
              </mc:Choice>
              <mc:Fallback>
                <p:oleObj name="Equation" r:id="rId18" imgW="1269449" imgH="482391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1950" y="4319588"/>
                        <a:ext cx="3233738" cy="1233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218" name="Text Box 26">
            <a:extLst>
              <a:ext uri="{FF2B5EF4-FFF2-40B4-BE49-F238E27FC236}">
                <a16:creationId xmlns:a16="http://schemas.microsoft.com/office/drawing/2014/main" id="{561A0935-AB45-5EED-DF25-96D201CE3F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500" y="5784850"/>
            <a:ext cx="15732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Solution:</a:t>
            </a:r>
          </a:p>
        </p:txBody>
      </p:sp>
      <p:graphicFrame>
        <p:nvGraphicFramePr>
          <p:cNvPr id="136219" name="Object 27">
            <a:extLst>
              <a:ext uri="{FF2B5EF4-FFF2-40B4-BE49-F238E27FC236}">
                <a16:creationId xmlns:a16="http://schemas.microsoft.com/office/drawing/2014/main" id="{C23D86FC-7490-A818-7F82-E704E6F6D7B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11363" y="5565775"/>
          <a:ext cx="514032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19300" imgH="431800" progId="Equation.DSMT4">
                  <p:embed/>
                </p:oleObj>
              </mc:Choice>
              <mc:Fallback>
                <p:oleObj name="Equation" r:id="rId20" imgW="2019300" imgH="431800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1363" y="5565775"/>
                        <a:ext cx="5140325" cy="1103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220" name="Text Box 28">
            <a:extLst>
              <a:ext uri="{FF2B5EF4-FFF2-40B4-BE49-F238E27FC236}">
                <a16:creationId xmlns:a16="http://schemas.microsoft.com/office/drawing/2014/main" id="{61F0FBD1-AD81-6C1D-2107-7144E00D28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500" y="3409950"/>
            <a:ext cx="24368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Bound. Cond.:</a:t>
            </a:r>
          </a:p>
        </p:txBody>
      </p:sp>
      <p:sp>
        <p:nvSpPr>
          <p:cNvPr id="136221" name="AutoShape 29">
            <a:extLst>
              <a:ext uri="{FF2B5EF4-FFF2-40B4-BE49-F238E27FC236}">
                <a16:creationId xmlns:a16="http://schemas.microsoft.com/office/drawing/2014/main" id="{07D83BEC-CB4E-310C-7C71-10120ADDABB2}"/>
              </a:ext>
            </a:extLst>
          </p:cNvPr>
          <p:cNvSpPr>
            <a:spLocks/>
          </p:cNvSpPr>
          <p:nvPr/>
        </p:nvSpPr>
        <p:spPr bwMode="auto">
          <a:xfrm>
            <a:off x="2870200" y="3276600"/>
            <a:ext cx="241300" cy="838200"/>
          </a:xfrm>
          <a:prstGeom prst="leftBrace">
            <a:avLst>
              <a:gd name="adj1" fmla="val 2894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endParaRPr lang="nl-NL" altLang="nl-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16" grpId="0"/>
      <p:bldP spid="136218" grpId="0"/>
      <p:bldP spid="1362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854853D-9731-3940-BD32-031C20A79A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 sz="4000"/>
              <a:t>Reflectivity – angle-dependent</a:t>
            </a:r>
          </a:p>
        </p:txBody>
      </p:sp>
      <p:sp>
        <p:nvSpPr>
          <p:cNvPr id="17411" name="Line 3">
            <a:extLst>
              <a:ext uri="{FF2B5EF4-FFF2-40B4-BE49-F238E27FC236}">
                <a16:creationId xmlns:a16="http://schemas.microsoft.com/office/drawing/2014/main" id="{2315FB5A-4A8B-3E68-8CE8-B3FA6D361103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3600" y="2095500"/>
            <a:ext cx="52705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17412" name="Object 4">
            <a:extLst>
              <a:ext uri="{FF2B5EF4-FFF2-40B4-BE49-F238E27FC236}">
                <a16:creationId xmlns:a16="http://schemas.microsoft.com/office/drawing/2014/main" id="{B97B74FB-1BB0-6619-0FEF-71F7F4D34D2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44675" y="1333500"/>
          <a:ext cx="9699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1000" imgH="228600" progId="Equation.DSMT4">
                  <p:embed/>
                </p:oleObj>
              </mc:Choice>
              <mc:Fallback>
                <p:oleObj name="Equation" r:id="rId2" imgW="381000" imgH="228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4675" y="1333500"/>
                        <a:ext cx="969963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3" name="Object 5">
            <a:extLst>
              <a:ext uri="{FF2B5EF4-FFF2-40B4-BE49-F238E27FC236}">
                <a16:creationId xmlns:a16="http://schemas.microsoft.com/office/drawing/2014/main" id="{8166EF2A-8984-60AE-80F4-D1294874EC4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00225" y="2159000"/>
          <a:ext cx="10350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06224" imgH="228501" progId="Equation.DSMT4">
                  <p:embed/>
                </p:oleObj>
              </mc:Choice>
              <mc:Fallback>
                <p:oleObj name="Equation" r:id="rId4" imgW="406224" imgH="22850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0225" y="2159000"/>
                        <a:ext cx="1035050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4" name="Line 8">
            <a:extLst>
              <a:ext uri="{FF2B5EF4-FFF2-40B4-BE49-F238E27FC236}">
                <a16:creationId xmlns:a16="http://schemas.microsoft.com/office/drawing/2014/main" id="{F68D83BA-0445-16CC-C8FD-8A8F8E8DAAF9}"/>
              </a:ext>
            </a:extLst>
          </p:cNvPr>
          <p:cNvSpPr>
            <a:spLocks noChangeShapeType="1"/>
          </p:cNvSpPr>
          <p:nvPr/>
        </p:nvSpPr>
        <p:spPr bwMode="auto">
          <a:xfrm>
            <a:off x="3390900" y="1092200"/>
            <a:ext cx="825500" cy="977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7415" name="Line 9">
            <a:extLst>
              <a:ext uri="{FF2B5EF4-FFF2-40B4-BE49-F238E27FC236}">
                <a16:creationId xmlns:a16="http://schemas.microsoft.com/office/drawing/2014/main" id="{8BB6EB1D-C678-54F6-F358-2D924FA39275}"/>
              </a:ext>
            </a:extLst>
          </p:cNvPr>
          <p:cNvSpPr>
            <a:spLocks noChangeShapeType="1"/>
          </p:cNvSpPr>
          <p:nvPr/>
        </p:nvSpPr>
        <p:spPr bwMode="auto">
          <a:xfrm>
            <a:off x="4241800" y="2108200"/>
            <a:ext cx="381000" cy="9017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7416" name="Line 10">
            <a:extLst>
              <a:ext uri="{FF2B5EF4-FFF2-40B4-BE49-F238E27FC236}">
                <a16:creationId xmlns:a16="http://schemas.microsoft.com/office/drawing/2014/main" id="{127FBC89-B7B1-7674-0EED-C79C320E253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41800" y="1016000"/>
            <a:ext cx="825500" cy="10541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17417" name="Object 11">
            <a:extLst>
              <a:ext uri="{FF2B5EF4-FFF2-40B4-BE49-F238E27FC236}">
                <a16:creationId xmlns:a16="http://schemas.microsoft.com/office/drawing/2014/main" id="{2CD19C2D-9145-2FFF-2179-CC73469AE4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24175" y="858838"/>
          <a:ext cx="646113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90" imgH="228501" progId="Equation.DSMT4">
                  <p:embed/>
                </p:oleObj>
              </mc:Choice>
              <mc:Fallback>
                <p:oleObj name="Equation" r:id="rId6" imgW="253890" imgH="228501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4175" y="858838"/>
                        <a:ext cx="646113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8" name="Object 12">
            <a:extLst>
              <a:ext uri="{FF2B5EF4-FFF2-40B4-BE49-F238E27FC236}">
                <a16:creationId xmlns:a16="http://schemas.microsoft.com/office/drawing/2014/main" id="{4CD98C6D-9B80-70AB-C8A0-698398B2A6F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32400" y="893763"/>
          <a:ext cx="677863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6469" imgH="241091" progId="Equation.DSMT4">
                  <p:embed/>
                </p:oleObj>
              </mc:Choice>
              <mc:Fallback>
                <p:oleObj name="Equation" r:id="rId8" imgW="266469" imgH="241091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2400" y="893763"/>
                        <a:ext cx="677863" cy="614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9" name="Object 13">
            <a:extLst>
              <a:ext uri="{FF2B5EF4-FFF2-40B4-BE49-F238E27FC236}">
                <a16:creationId xmlns:a16="http://schemas.microsoft.com/office/drawing/2014/main" id="{3C53A2A0-8757-E065-CB48-891E5B13F0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87938" y="2484438"/>
          <a:ext cx="839787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30200" imgH="228600" progId="Equation.DSMT4">
                  <p:embed/>
                </p:oleObj>
              </mc:Choice>
              <mc:Fallback>
                <p:oleObj name="Equation" r:id="rId10" imgW="330200" imgH="2286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7938" y="2484438"/>
                        <a:ext cx="839787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20" name="Object 16">
            <a:extLst>
              <a:ext uri="{FF2B5EF4-FFF2-40B4-BE49-F238E27FC236}">
                <a16:creationId xmlns:a16="http://schemas.microsoft.com/office/drawing/2014/main" id="{3D96E68E-31FE-1C0A-354D-019C1888392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1725" y="1825625"/>
          <a:ext cx="873125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42603" imgH="177646" progId="Equation.DSMT4">
                  <p:embed/>
                </p:oleObj>
              </mc:Choice>
              <mc:Fallback>
                <p:oleObj name="Equation" r:id="rId12" imgW="342603" imgH="177646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1825625"/>
                        <a:ext cx="873125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238" name="Object 22">
            <a:extLst>
              <a:ext uri="{FF2B5EF4-FFF2-40B4-BE49-F238E27FC236}">
                <a16:creationId xmlns:a16="http://schemas.microsoft.com/office/drawing/2014/main" id="{4F03328B-7947-ABEA-969D-30C0A2DCFB8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2150" y="4214813"/>
          <a:ext cx="5505450" cy="2411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387600" imgH="1041400" progId="Equation.DSMT4">
                  <p:embed/>
                </p:oleObj>
              </mc:Choice>
              <mc:Fallback>
                <p:oleObj name="Equation" r:id="rId14" imgW="2387600" imgH="104140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" y="4214813"/>
                        <a:ext cx="5505450" cy="2411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2" name="Line 25">
            <a:extLst>
              <a:ext uri="{FF2B5EF4-FFF2-40B4-BE49-F238E27FC236}">
                <a16:creationId xmlns:a16="http://schemas.microsoft.com/office/drawing/2014/main" id="{CEA45B91-4373-B585-38F8-43930CD7E25E}"/>
              </a:ext>
            </a:extLst>
          </p:cNvPr>
          <p:cNvSpPr>
            <a:spLocks noChangeShapeType="1"/>
          </p:cNvSpPr>
          <p:nvPr/>
        </p:nvSpPr>
        <p:spPr bwMode="auto">
          <a:xfrm>
            <a:off x="4229100" y="1079500"/>
            <a:ext cx="0" cy="1866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7423" name="Text Box 26">
            <a:extLst>
              <a:ext uri="{FF2B5EF4-FFF2-40B4-BE49-F238E27FC236}">
                <a16:creationId xmlns:a16="http://schemas.microsoft.com/office/drawing/2014/main" id="{0E6F4401-B9D1-A199-0051-53A5BE5FF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1355725"/>
            <a:ext cx="376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>
                <a:latin typeface="Symbol" panose="05050102010706020507" pitchFamily="18" charset="2"/>
              </a:rPr>
              <a:t>a</a:t>
            </a:r>
          </a:p>
        </p:txBody>
      </p:sp>
      <p:sp>
        <p:nvSpPr>
          <p:cNvPr id="17424" name="Text Box 27">
            <a:extLst>
              <a:ext uri="{FF2B5EF4-FFF2-40B4-BE49-F238E27FC236}">
                <a16:creationId xmlns:a16="http://schemas.microsoft.com/office/drawing/2014/main" id="{454C4E51-6725-16BF-1E94-3CFD0AE793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7825" y="2498725"/>
            <a:ext cx="3508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>
                <a:latin typeface="Symbol" panose="05050102010706020507" pitchFamily="18" charset="2"/>
              </a:rPr>
              <a:t>b</a:t>
            </a:r>
          </a:p>
        </p:txBody>
      </p:sp>
      <p:sp>
        <p:nvSpPr>
          <p:cNvPr id="137244" name="Text Box 28">
            <a:extLst>
              <a:ext uri="{FF2B5EF4-FFF2-40B4-BE49-F238E27FC236}">
                <a16:creationId xmlns:a16="http://schemas.microsoft.com/office/drawing/2014/main" id="{DD4157D2-BF00-A9FD-A75B-D39BA24656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525" y="3652838"/>
            <a:ext cx="5718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/>
              <a:t>Angle-dependent reflection/transmission:</a:t>
            </a:r>
          </a:p>
        </p:txBody>
      </p:sp>
      <p:graphicFrame>
        <p:nvGraphicFramePr>
          <p:cNvPr id="137245" name="Object 29">
            <a:extLst>
              <a:ext uri="{FF2B5EF4-FFF2-40B4-BE49-F238E27FC236}">
                <a16:creationId xmlns:a16="http://schemas.microsoft.com/office/drawing/2014/main" id="{CD96D364-1426-57BA-6753-9AF142E2736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59563" y="2974975"/>
          <a:ext cx="1976437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50531" imgH="431613" progId="Equation.DSMT4">
                  <p:embed/>
                </p:oleObj>
              </mc:Choice>
              <mc:Fallback>
                <p:oleObj name="Equation" r:id="rId16" imgW="850531" imgH="431613" progId="Equation.DSMT4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3" y="2974975"/>
                        <a:ext cx="1976437" cy="100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7246" name="Text Box 30">
            <a:extLst>
              <a:ext uri="{FF2B5EF4-FFF2-40B4-BE49-F238E27FC236}">
                <a16:creationId xmlns:a16="http://schemas.microsoft.com/office/drawing/2014/main" id="{1A4C44B1-2AD4-89FD-67BB-3BB4B728B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8925" y="2522538"/>
            <a:ext cx="1685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400"/>
              <a:t>Snell’s law:</a:t>
            </a:r>
          </a:p>
        </p:txBody>
      </p:sp>
      <p:sp>
        <p:nvSpPr>
          <p:cNvPr id="137247" name="Text Box 31">
            <a:extLst>
              <a:ext uri="{FF2B5EF4-FFF2-40B4-BE49-F238E27FC236}">
                <a16:creationId xmlns:a16="http://schemas.microsoft.com/office/drawing/2014/main" id="{12A6BD5B-7664-15D6-AD3D-12E603D419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3213" y="4959350"/>
            <a:ext cx="22113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algn="ctr" eaLnBrk="1" hangingPunct="1"/>
            <a:r>
              <a:rPr lang="en-US" altLang="nl-NL" sz="2400"/>
              <a:t>Note: assume </a:t>
            </a:r>
            <a:br>
              <a:rPr lang="en-US" altLang="nl-NL" sz="2400"/>
            </a:br>
            <a:r>
              <a:rPr lang="en-US" altLang="nl-NL" sz="2400"/>
              <a:t>plane waves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44" grpId="0"/>
      <p:bldP spid="137246" grpId="0"/>
      <p:bldP spid="1372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C33D5F23-9451-4496-0222-7592A20CEF1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2708275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nl-NL" sz="4000"/>
              <a:t>End </a:t>
            </a:r>
            <a:br>
              <a:rPr lang="en-GB" altLang="nl-NL" sz="4000"/>
            </a:br>
            <a:r>
              <a:rPr lang="en-GB" altLang="nl-NL" sz="4000"/>
              <a:t>Wave equation (acoustic)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A6C26534-7FB8-4784-8B36-0790C4135BD3}" type="slidenum">
              <a:rPr lang="en-GB" smtClean="0"/>
              <a:pPr/>
              <a:t>16</a:t>
            </a:fld>
            <a:endParaRPr lang="en-GB"/>
          </a:p>
        </p:txBody>
      </p:sp>
      <p:graphicFrame>
        <p:nvGraphicFramePr>
          <p:cNvPr id="5133" name="Object 13"/>
          <p:cNvGraphicFramePr>
            <a:graphicFrameLocks noChangeAspect="1"/>
          </p:cNvGraphicFramePr>
          <p:nvPr/>
        </p:nvGraphicFramePr>
        <p:xfrm>
          <a:off x="531813" y="3865330"/>
          <a:ext cx="8262937" cy="263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305240" imgH="1371600" progId="Equation.DSMT4">
                  <p:embed/>
                </p:oleObj>
              </mc:Choice>
              <mc:Fallback>
                <p:oleObj name="Equation" r:id="rId2" imgW="4305240" imgH="1371600" progId="Equation.DSMT4">
                  <p:embed/>
                  <p:pic>
                    <p:nvPicPr>
                      <p:cNvPr id="5133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813" y="3865330"/>
                        <a:ext cx="8262937" cy="263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919" y="893240"/>
            <a:ext cx="8953081" cy="1273175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latin typeface="Arial Unicode MS" pitchFamily="34" charset="-128"/>
              </a:rPr>
              <a:t>Presence of </a:t>
            </a:r>
            <a:r>
              <a:rPr lang="en-US" sz="2400" b="1" i="1" dirty="0">
                <a:solidFill>
                  <a:schemeClr val="accent2"/>
                </a:solidFill>
                <a:latin typeface="Arial Unicode MS" pitchFamily="34" charset="-128"/>
              </a:rPr>
              <a:t>stress</a:t>
            </a:r>
            <a:r>
              <a:rPr lang="en-US" sz="2400" b="1" dirty="0">
                <a:solidFill>
                  <a:schemeClr val="accent2"/>
                </a:solidFill>
                <a:latin typeface="Arial Unicode MS" pitchFamily="34" charset="-128"/>
              </a:rPr>
              <a:t>  </a:t>
            </a:r>
            <a:r>
              <a:rPr lang="en-US" sz="2400" b="1" dirty="0">
                <a:latin typeface="Arial Unicode MS" pitchFamily="34" charset="-128"/>
              </a:rPr>
              <a:t>field causes </a:t>
            </a:r>
            <a:r>
              <a:rPr lang="en-US" sz="2400" b="1" i="1" dirty="0">
                <a:solidFill>
                  <a:schemeClr val="accent2"/>
                </a:solidFill>
                <a:latin typeface="Arial Unicode MS" pitchFamily="34" charset="-128"/>
              </a:rPr>
              <a:t>displacement</a:t>
            </a:r>
            <a:r>
              <a:rPr lang="en-US" sz="2400" b="1" dirty="0">
                <a:latin typeface="Arial Unicode MS" pitchFamily="34" charset="-128"/>
              </a:rPr>
              <a:t>  field </a:t>
            </a:r>
            <a:r>
              <a:rPr lang="en-US" sz="2400" b="1" i="1" u="sng" dirty="0">
                <a:latin typeface="Arial Unicode MS" pitchFamily="34" charset="-128"/>
              </a:rPr>
              <a:t>u</a:t>
            </a:r>
            <a:r>
              <a:rPr lang="en-US" sz="2400" b="1" i="1" dirty="0">
                <a:latin typeface="Arial Unicode MS" pitchFamily="34" charset="-128"/>
              </a:rPr>
              <a:t>(</a:t>
            </a:r>
            <a:r>
              <a:rPr lang="en-US" sz="2400" b="1" i="1" u="sng" dirty="0">
                <a:latin typeface="Arial Unicode MS" pitchFamily="34" charset="-128"/>
              </a:rPr>
              <a:t>x</a:t>
            </a:r>
            <a:r>
              <a:rPr lang="en-US" sz="2400" b="1" i="1" dirty="0">
                <a:latin typeface="Arial Unicode MS" pitchFamily="34" charset="-128"/>
              </a:rPr>
              <a:t>)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400" b="1" dirty="0">
                <a:latin typeface="Arial Unicode MS" pitchFamily="34" charset="-128"/>
              </a:rPr>
              <a:t>For elasticity only displacement </a:t>
            </a:r>
            <a:r>
              <a:rPr lang="en-US" sz="2400" b="1" i="1" dirty="0">
                <a:solidFill>
                  <a:schemeClr val="accent2"/>
                </a:solidFill>
                <a:latin typeface="Arial Unicode MS" pitchFamily="34" charset="-128"/>
              </a:rPr>
              <a:t>differences</a:t>
            </a:r>
            <a:r>
              <a:rPr lang="en-US" sz="2400" b="1" dirty="0">
                <a:solidFill>
                  <a:schemeClr val="accent2"/>
                </a:solidFill>
                <a:latin typeface="Arial Unicode MS" pitchFamily="34" charset="-128"/>
              </a:rPr>
              <a:t>  </a:t>
            </a:r>
            <a:r>
              <a:rPr lang="en-US" sz="2400" b="1" dirty="0">
                <a:latin typeface="Arial Unicode MS" pitchFamily="34" charset="-128"/>
              </a:rPr>
              <a:t>between adjacent points are of interest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39700"/>
            <a:ext cx="7772400" cy="549275"/>
          </a:xfrm>
        </p:spPr>
        <p:txBody>
          <a:bodyPr/>
          <a:lstStyle/>
          <a:p>
            <a:r>
              <a:rPr lang="en-US" sz="3200" b="1" dirty="0">
                <a:latin typeface="Tahoma" pitchFamily="34" charset="0"/>
              </a:rPr>
              <a:t>Strain</a:t>
            </a:r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V="1">
            <a:off x="874714" y="2828130"/>
            <a:ext cx="916384" cy="62468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>
            <a:off x="874713" y="3452813"/>
            <a:ext cx="866775" cy="1465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>
            <a:off x="1849438" y="2787650"/>
            <a:ext cx="1608137" cy="13319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V="1">
            <a:off x="2732088" y="4119563"/>
            <a:ext cx="741362" cy="138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979329" y="2790824"/>
            <a:ext cx="452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i="1" dirty="0">
                <a:latin typeface="Arial Unicode MS" pitchFamily="34" charset="-128"/>
              </a:rPr>
              <a:t>d</a:t>
            </a:r>
            <a:r>
              <a:rPr lang="en-US" sz="2000" b="1" i="1" u="sng" dirty="0">
                <a:latin typeface="Arial Unicode MS" pitchFamily="34" charset="-128"/>
              </a:rPr>
              <a:t>x</a:t>
            </a:r>
            <a:endParaRPr lang="en-US" sz="2000" b="1" i="1" dirty="0">
              <a:latin typeface="Arial Unicode MS" pitchFamily="34" charset="-128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531813" y="3995738"/>
            <a:ext cx="6207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i="1" u="sng">
                <a:latin typeface="Arial Unicode MS" pitchFamily="34" charset="-128"/>
              </a:rPr>
              <a:t>u</a:t>
            </a:r>
            <a:r>
              <a:rPr lang="en-US" sz="2000" b="1" i="1">
                <a:latin typeface="Arial Unicode MS" pitchFamily="34" charset="-128"/>
              </a:rPr>
              <a:t>(</a:t>
            </a:r>
            <a:r>
              <a:rPr lang="en-US" sz="2000" b="1" i="1" u="sng">
                <a:latin typeface="Arial Unicode MS" pitchFamily="34" charset="-128"/>
              </a:rPr>
              <a:t>x</a:t>
            </a:r>
            <a:r>
              <a:rPr lang="en-US" sz="2000" b="1" i="1">
                <a:latin typeface="Arial Unicode MS" pitchFamily="34" charset="-128"/>
              </a:rPr>
              <a:t>)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2376488" y="2803525"/>
            <a:ext cx="2419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b="1" i="1" u="sng" dirty="0">
                <a:latin typeface="Arial Unicode MS" pitchFamily="34" charset="-128"/>
              </a:rPr>
              <a:t>u</a:t>
            </a:r>
            <a:r>
              <a:rPr lang="en-US" sz="2000" b="1" i="1" dirty="0">
                <a:latin typeface="Arial Unicode MS" pitchFamily="34" charset="-128"/>
              </a:rPr>
              <a:t>(</a:t>
            </a:r>
            <a:r>
              <a:rPr lang="en-US" sz="2000" b="1" i="1" u="sng" dirty="0" err="1">
                <a:latin typeface="Arial Unicode MS" pitchFamily="34" charset="-128"/>
              </a:rPr>
              <a:t>x</a:t>
            </a:r>
            <a:r>
              <a:rPr lang="en-US" sz="2000" b="1" i="1" dirty="0" err="1">
                <a:latin typeface="Arial Unicode MS" pitchFamily="34" charset="-128"/>
              </a:rPr>
              <a:t>+d</a:t>
            </a:r>
            <a:r>
              <a:rPr lang="en-US" sz="2000" b="1" i="1" u="sng" dirty="0" err="1">
                <a:latin typeface="Arial Unicode MS" pitchFamily="34" charset="-128"/>
              </a:rPr>
              <a:t>x</a:t>
            </a:r>
            <a:r>
              <a:rPr lang="en-US" sz="2000" b="1" i="1" dirty="0">
                <a:latin typeface="Arial Unicode MS" pitchFamily="34" charset="-128"/>
              </a:rPr>
              <a:t>) = </a:t>
            </a:r>
            <a:r>
              <a:rPr lang="en-US" sz="2000" b="1" i="1" u="sng" dirty="0">
                <a:latin typeface="Arial Unicode MS" pitchFamily="34" charset="-128"/>
              </a:rPr>
              <a:t>u</a:t>
            </a:r>
            <a:r>
              <a:rPr lang="en-US" sz="2000" b="1" i="1" dirty="0">
                <a:latin typeface="Arial Unicode MS" pitchFamily="34" charset="-128"/>
              </a:rPr>
              <a:t>(</a:t>
            </a:r>
            <a:r>
              <a:rPr lang="en-US" sz="2000" b="1" i="1" u="sng" dirty="0">
                <a:latin typeface="Arial Unicode MS" pitchFamily="34" charset="-128"/>
              </a:rPr>
              <a:t>x</a:t>
            </a:r>
            <a:r>
              <a:rPr lang="en-US" sz="2000" b="1" i="1" dirty="0">
                <a:latin typeface="Arial Unicode MS" pitchFamily="34" charset="-128"/>
              </a:rPr>
              <a:t>) + d</a:t>
            </a:r>
            <a:r>
              <a:rPr lang="en-US" sz="2000" b="1" i="1" u="sng" dirty="0">
                <a:latin typeface="Arial Unicode MS" pitchFamily="34" charset="-128"/>
              </a:rPr>
              <a:t>u</a:t>
            </a:r>
            <a:endParaRPr lang="en-US" sz="2000" b="1" i="1" dirty="0">
              <a:latin typeface="Arial Unicode MS" pitchFamily="34" charset="-128"/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2806700" y="4141788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i="1">
                <a:latin typeface="Arial Unicode MS" pitchFamily="34" charset="-128"/>
              </a:rPr>
              <a:t>d</a:t>
            </a:r>
            <a:r>
              <a:rPr lang="en-US" sz="2000" b="1" i="1" u="sng">
                <a:latin typeface="Arial Unicode MS" pitchFamily="34" charset="-128"/>
              </a:rPr>
              <a:t>u</a:t>
            </a:r>
            <a:endParaRPr lang="en-US" sz="2000" b="1" i="1">
              <a:latin typeface="Arial Unicode MS" pitchFamily="34" charset="-128"/>
            </a:endParaRPr>
          </a:p>
        </p:txBody>
      </p:sp>
      <p:sp>
        <p:nvSpPr>
          <p:cNvPr id="5145" name="Line 25"/>
          <p:cNvSpPr>
            <a:spLocks noChangeShapeType="1"/>
          </p:cNvSpPr>
          <p:nvPr/>
        </p:nvSpPr>
        <p:spPr bwMode="auto">
          <a:xfrm>
            <a:off x="1852613" y="2805113"/>
            <a:ext cx="866775" cy="14652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146" name="Text Box 26"/>
          <p:cNvSpPr txBox="1">
            <a:spLocks noChangeArrowheads="1"/>
          </p:cNvSpPr>
          <p:nvPr/>
        </p:nvSpPr>
        <p:spPr bwMode="auto">
          <a:xfrm>
            <a:off x="1624013" y="3297238"/>
            <a:ext cx="6207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i="1" u="sng">
                <a:latin typeface="Arial Unicode MS" pitchFamily="34" charset="-128"/>
              </a:rPr>
              <a:t>u</a:t>
            </a:r>
            <a:r>
              <a:rPr lang="en-US" sz="2000" b="1" i="1">
                <a:latin typeface="Arial Unicode MS" pitchFamily="34" charset="-128"/>
              </a:rPr>
              <a:t>(</a:t>
            </a:r>
            <a:r>
              <a:rPr lang="en-US" sz="2000" b="1" i="1" u="sng">
                <a:latin typeface="Arial Unicode MS" pitchFamily="34" charset="-128"/>
              </a:rPr>
              <a:t>x</a:t>
            </a:r>
            <a:r>
              <a:rPr lang="en-US" sz="2000" b="1" i="1">
                <a:latin typeface="Arial Unicode MS" pitchFamily="34" charset="-128"/>
              </a:rPr>
              <a:t>)</a:t>
            </a:r>
          </a:p>
        </p:txBody>
      </p:sp>
      <p:sp>
        <p:nvSpPr>
          <p:cNvPr id="2" name="Oval 1"/>
          <p:cNvSpPr/>
          <p:nvPr/>
        </p:nvSpPr>
        <p:spPr>
          <a:xfrm>
            <a:off x="813197" y="3410744"/>
            <a:ext cx="123031" cy="8493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29263" y="3197126"/>
            <a:ext cx="3129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i="1" u="sng" dirty="0">
                <a:latin typeface="Arial Unicode MS" pitchFamily="34" charset="-128"/>
              </a:rPr>
              <a:t>x</a:t>
            </a:r>
            <a:endParaRPr lang="en-US" sz="2000" b="1" i="1" dirty="0">
              <a:latin typeface="Arial Unicode MS" pitchFamily="34" charset="-128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1791098" y="2761059"/>
            <a:ext cx="123031" cy="8493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1536532" y="2403415"/>
            <a:ext cx="73449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i="1" u="sng" dirty="0" err="1">
                <a:latin typeface="Arial Unicode MS" pitchFamily="34" charset="-128"/>
              </a:rPr>
              <a:t>x</a:t>
            </a:r>
            <a:r>
              <a:rPr lang="en-US" sz="2000" b="1" i="1" dirty="0" err="1">
                <a:latin typeface="Arial Unicode MS" pitchFamily="34" charset="-128"/>
              </a:rPr>
              <a:t>+d</a:t>
            </a:r>
            <a:r>
              <a:rPr lang="en-US" sz="2000" b="1" i="1" u="sng" dirty="0" err="1">
                <a:latin typeface="Arial Unicode MS" pitchFamily="34" charset="-128"/>
              </a:rPr>
              <a:t>x</a:t>
            </a:r>
            <a:endParaRPr lang="en-US" sz="2000" b="1" i="1" dirty="0">
              <a:latin typeface="Arial Unicode MS" pitchFamily="34" charset="-128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5435600" y="2778236"/>
            <a:ext cx="3505200" cy="737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US" sz="1800" b="1" i="1" u="sng" kern="0" dirty="0">
                <a:solidFill>
                  <a:schemeClr val="bg1">
                    <a:lumMod val="50000"/>
                  </a:schemeClr>
                </a:solidFill>
                <a:latin typeface="Arial Unicode MS" pitchFamily="34" charset="-128"/>
              </a:rPr>
              <a:t>( u</a:t>
            </a:r>
            <a:r>
              <a:rPr lang="en-US" sz="1800" b="1" i="1" kern="0" dirty="0">
                <a:solidFill>
                  <a:schemeClr val="bg1">
                    <a:lumMod val="50000"/>
                  </a:schemeClr>
                </a:solidFill>
                <a:latin typeface="Arial Unicode MS" pitchFamily="34" charset="-128"/>
              </a:rPr>
              <a:t>(</a:t>
            </a:r>
            <a:r>
              <a:rPr lang="en-US" sz="1800" b="1" i="1" u="sng" kern="0" dirty="0">
                <a:solidFill>
                  <a:schemeClr val="bg1">
                    <a:lumMod val="50000"/>
                  </a:schemeClr>
                </a:solidFill>
                <a:latin typeface="Arial Unicode MS" pitchFamily="34" charset="-128"/>
              </a:rPr>
              <a:t>x</a:t>
            </a:r>
            <a:r>
              <a:rPr lang="en-US" sz="1800" b="1" i="1" kern="0" dirty="0">
                <a:solidFill>
                  <a:schemeClr val="bg1">
                    <a:lumMod val="50000"/>
                  </a:schemeClr>
                </a:solidFill>
                <a:latin typeface="Arial Unicode MS" pitchFamily="34" charset="-128"/>
              </a:rPr>
              <a:t>) </a:t>
            </a:r>
            <a:r>
              <a:rPr lang="en-US" sz="1800" b="1" kern="0" dirty="0">
                <a:solidFill>
                  <a:schemeClr val="bg1">
                    <a:lumMod val="50000"/>
                  </a:schemeClr>
                </a:solidFill>
                <a:latin typeface="Arial Unicode MS" pitchFamily="34" charset="-128"/>
              </a:rPr>
              <a:t>represents a rigid-body  translation )</a:t>
            </a:r>
          </a:p>
        </p:txBody>
      </p:sp>
    </p:spTree>
    <p:extLst>
      <p:ext uri="{BB962C8B-B14F-4D97-AF65-F5344CB8AC3E}">
        <p14:creationId xmlns:p14="http://schemas.microsoft.com/office/powerpoint/2010/main" val="6429720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411B9402-8598-4F0C-9BF6-89E2CA136031}" type="slidenum">
              <a:rPr lang="en-GB" smtClean="0"/>
              <a:pPr/>
              <a:t>17</a:t>
            </a:fld>
            <a:endParaRPr lang="en-GB"/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-6350" y="61913"/>
          <a:ext cx="9123363" cy="680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800600" imgH="3784320" progId="Equation.DSMT4">
                  <p:embed/>
                </p:oleObj>
              </mc:Choice>
              <mc:Fallback>
                <p:oleObj name="Equation" r:id="rId2" imgW="4800600" imgH="3784320" progId="Equation.DSMT4">
                  <p:embed/>
                  <p:pic>
                    <p:nvPicPr>
                      <p:cNvPr id="3584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6350" y="61913"/>
                        <a:ext cx="9123363" cy="6805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57327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5990" y="152400"/>
            <a:ext cx="7620000" cy="1066800"/>
          </a:xfrm>
        </p:spPr>
        <p:txBody>
          <a:bodyPr/>
          <a:lstStyle/>
          <a:p>
            <a:pPr eaLnBrk="1" hangingPunct="1"/>
            <a:r>
              <a:rPr lang="nl-NL" altLang="nl-NL" sz="4800" b="1" dirty="0">
                <a:solidFill>
                  <a:schemeClr val="accent2"/>
                </a:solidFill>
              </a:rPr>
              <a:t>Types of </a:t>
            </a:r>
            <a:r>
              <a:rPr lang="nl-NL" altLang="nl-NL" sz="4800" b="1" dirty="0" err="1">
                <a:solidFill>
                  <a:schemeClr val="accent2"/>
                </a:solidFill>
              </a:rPr>
              <a:t>seismic</a:t>
            </a:r>
            <a:r>
              <a:rPr lang="nl-NL" altLang="nl-NL" sz="4800" b="1" dirty="0">
                <a:solidFill>
                  <a:schemeClr val="accent2"/>
                </a:solidFill>
              </a:rPr>
              <a:t> waves:</a:t>
            </a:r>
            <a:endParaRPr lang="en-GB" altLang="nl-NL" sz="4800" b="1" dirty="0">
              <a:solidFill>
                <a:schemeClr val="accent2"/>
              </a:solidFill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707664" y="1778168"/>
            <a:ext cx="25423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nl-NL" sz="2400" b="1" dirty="0">
                <a:solidFill>
                  <a:srgbClr val="FF3300"/>
                </a:solidFill>
              </a:rPr>
              <a:t>P-waves:</a:t>
            </a:r>
            <a:endParaRPr lang="en-US" altLang="nl-NL" sz="2400" b="1" dirty="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572000" y="1743532"/>
            <a:ext cx="3276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nl-NL" sz="2400" b="1" dirty="0">
                <a:solidFill>
                  <a:schemeClr val="accent1"/>
                </a:solidFill>
              </a:rPr>
              <a:t>S-waves:</a:t>
            </a:r>
          </a:p>
        </p:txBody>
      </p:sp>
      <p:pic>
        <p:nvPicPr>
          <p:cNvPr id="6149" name="Picture 5" descr="P-wave_animation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292638"/>
            <a:ext cx="316706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8" descr="S-wave_animation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256" y="2292710"/>
            <a:ext cx="2881312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193442" y="4534843"/>
                <a:ext cx="1570751" cy="4622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GB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GB" i="1" smtClean="0">
                              <a:latin typeface="Cambria Math"/>
                              <a:ea typeface="Cambria Math"/>
                            </a:rPr>
                            <m:t>𝛻</m:t>
                          </m:r>
                        </m:e>
                      </m:acc>
                      <m:r>
                        <a:rPr lang="en-GB" i="1" smtClean="0">
                          <a:latin typeface="Cambria Math"/>
                          <a:ea typeface="Cambria Math"/>
                        </a:rPr>
                        <m:t>×</m:t>
                      </m:r>
                      <m:acc>
                        <m:accPr>
                          <m:chr m:val="̅"/>
                          <m:ctrlPr>
                            <a:rPr lang="en-GB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𝑢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3442" y="4534843"/>
                <a:ext cx="1570751" cy="46224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317671" y="4543656"/>
                <a:ext cx="1426481" cy="4622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GB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GB" i="1" smtClean="0">
                              <a:latin typeface="Cambria Math"/>
                              <a:ea typeface="Cambria Math"/>
                            </a:rPr>
                            <m:t>𝛻</m:t>
                          </m:r>
                        </m:e>
                      </m:acc>
                      <m:r>
                        <a:rPr lang="en-GB" i="1">
                          <a:latin typeface="Cambria Math"/>
                          <a:ea typeface="Cambria Math"/>
                        </a:rPr>
                        <m:t>∙</m:t>
                      </m:r>
                      <m:acc>
                        <m:accPr>
                          <m:chr m:val="̅"/>
                          <m:ctrlPr>
                            <a:rPr lang="en-GB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𝑢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671" y="4543656"/>
                <a:ext cx="1426481" cy="46224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1357493" y="5241712"/>
            <a:ext cx="12426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curl-free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4977162" y="5260260"/>
            <a:ext cx="21075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divergence-free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60669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A6C26534-7FB8-4784-8B36-0790C4135BD3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65843"/>
            <a:ext cx="9144000" cy="3752152"/>
          </a:xfrm>
        </p:spPr>
        <p:txBody>
          <a:bodyPr/>
          <a:lstStyle/>
          <a:p>
            <a:r>
              <a:rPr lang="en-US" sz="4000" b="1" dirty="0">
                <a:latin typeface="Tahoma" pitchFamily="34" charset="0"/>
              </a:rPr>
              <a:t>LONGITUDINAL</a:t>
            </a:r>
            <a:r>
              <a:rPr lang="en-US" sz="4000" b="1" dirty="0">
                <a:latin typeface="Arial Unicode MS" pitchFamily="34" charset="-128"/>
              </a:rPr>
              <a:t> </a:t>
            </a:r>
            <a:r>
              <a:rPr lang="en-US" sz="4000" b="1" dirty="0">
                <a:latin typeface="Tahoma" pitchFamily="34" charset="0"/>
              </a:rPr>
              <a:t>WAVES</a:t>
            </a:r>
            <a:br>
              <a:rPr lang="en-US" sz="4000" b="1" dirty="0">
                <a:latin typeface="Tahoma" pitchFamily="34" charset="0"/>
              </a:rPr>
            </a:br>
            <a:br>
              <a:rPr lang="en-US" sz="4000" b="1" dirty="0">
                <a:latin typeface="Tahoma" pitchFamily="34" charset="0"/>
              </a:rPr>
            </a:br>
            <a:br>
              <a:rPr lang="en-US" sz="4000" b="1" dirty="0">
                <a:latin typeface="Tahoma" pitchFamily="34" charset="0"/>
              </a:rPr>
            </a:br>
            <a:br>
              <a:rPr lang="en-US" sz="4000" b="1" dirty="0">
                <a:latin typeface="Tahoma" pitchFamily="34" charset="0"/>
              </a:rPr>
            </a:br>
            <a:r>
              <a:rPr lang="en-US" sz="3200" b="1" dirty="0">
                <a:latin typeface="Tahoma" pitchFamily="34" charset="0"/>
              </a:rPr>
              <a:t>Also called:</a:t>
            </a:r>
            <a:br>
              <a:rPr lang="en-US" sz="3200" b="1" dirty="0">
                <a:latin typeface="Tahoma" pitchFamily="34" charset="0"/>
              </a:rPr>
            </a:br>
            <a:r>
              <a:rPr lang="en-US" sz="3200" b="1" dirty="0">
                <a:latin typeface="Tahoma" pitchFamily="34" charset="0"/>
              </a:rPr>
              <a:t> Compressional waves</a:t>
            </a:r>
            <a:br>
              <a:rPr lang="en-US" sz="3200" b="1" dirty="0">
                <a:latin typeface="Tahoma" pitchFamily="34" charset="0"/>
              </a:rPr>
            </a:br>
            <a:r>
              <a:rPr lang="en-US" sz="3200" b="1" dirty="0">
                <a:latin typeface="Tahoma" pitchFamily="34" charset="0"/>
              </a:rPr>
              <a:t>or </a:t>
            </a:r>
            <a:br>
              <a:rPr lang="en-US" sz="3200" b="1" dirty="0">
                <a:latin typeface="Tahoma" pitchFamily="34" charset="0"/>
              </a:rPr>
            </a:br>
            <a:r>
              <a:rPr lang="en-US" sz="3200" b="1" dirty="0">
                <a:latin typeface="Tahoma" pitchFamily="34" charset="0"/>
              </a:rPr>
              <a:t>P waves</a:t>
            </a:r>
          </a:p>
        </p:txBody>
      </p:sp>
    </p:spTree>
    <p:extLst>
      <p:ext uri="{BB962C8B-B14F-4D97-AF65-F5344CB8AC3E}">
        <p14:creationId xmlns:p14="http://schemas.microsoft.com/office/powerpoint/2010/main" val="2209915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32">
            <a:extLst>
              <a:ext uri="{FF2B5EF4-FFF2-40B4-BE49-F238E27FC236}">
                <a16:creationId xmlns:a16="http://schemas.microsoft.com/office/drawing/2014/main" id="{A4803A5E-E7D1-46BE-A301-3D394173BC2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029200" y="2743200"/>
            <a:ext cx="838200" cy="177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123" name="Rectangle 4">
            <a:extLst>
              <a:ext uri="{FF2B5EF4-FFF2-40B4-BE49-F238E27FC236}">
                <a16:creationId xmlns:a16="http://schemas.microsoft.com/office/drawing/2014/main" id="{3EF96A35-36C0-D84B-9DE6-C2E38988EB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 sz="4000"/>
              <a:t>Derivation of the wave equation</a:t>
            </a:r>
          </a:p>
        </p:txBody>
      </p:sp>
      <p:grpSp>
        <p:nvGrpSpPr>
          <p:cNvPr id="5124" name="Group 29">
            <a:extLst>
              <a:ext uri="{FF2B5EF4-FFF2-40B4-BE49-F238E27FC236}">
                <a16:creationId xmlns:a16="http://schemas.microsoft.com/office/drawing/2014/main" id="{BDE3A99A-B863-EB78-B049-434EAB1551B4}"/>
              </a:ext>
            </a:extLst>
          </p:cNvPr>
          <p:cNvGrpSpPr>
            <a:grpSpLocks/>
          </p:cNvGrpSpPr>
          <p:nvPr/>
        </p:nvGrpSpPr>
        <p:grpSpPr bwMode="auto">
          <a:xfrm>
            <a:off x="3856038" y="2416175"/>
            <a:ext cx="1335087" cy="1306513"/>
            <a:chOff x="3637" y="1506"/>
            <a:chExt cx="841" cy="823"/>
          </a:xfrm>
        </p:grpSpPr>
        <p:sp>
          <p:nvSpPr>
            <p:cNvPr id="5155" name="Rectangle 8">
              <a:extLst>
                <a:ext uri="{FF2B5EF4-FFF2-40B4-BE49-F238E27FC236}">
                  <a16:creationId xmlns:a16="http://schemas.microsoft.com/office/drawing/2014/main" id="{383E159F-B55F-2542-96AD-DBC1362221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7" y="1511"/>
              <a:ext cx="631" cy="53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9pPr>
            </a:lstStyle>
            <a:p>
              <a:pPr eaLnBrk="1" hangingPunct="1"/>
              <a:endParaRPr lang="nl-NL" altLang="nl-NL"/>
            </a:p>
          </p:txBody>
        </p:sp>
        <p:sp>
          <p:nvSpPr>
            <p:cNvPr id="5156" name="Rectangle 9">
              <a:extLst>
                <a:ext uri="{FF2B5EF4-FFF2-40B4-BE49-F238E27FC236}">
                  <a16:creationId xmlns:a16="http://schemas.microsoft.com/office/drawing/2014/main" id="{E402D3DD-A307-13A3-CCD1-707774E598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8" y="1791"/>
              <a:ext cx="651" cy="53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9pPr>
            </a:lstStyle>
            <a:p>
              <a:pPr eaLnBrk="1" hangingPunct="1"/>
              <a:endParaRPr lang="nl-NL" altLang="nl-NL"/>
            </a:p>
          </p:txBody>
        </p:sp>
        <p:sp>
          <p:nvSpPr>
            <p:cNvPr id="5157" name="Line 13">
              <a:extLst>
                <a:ext uri="{FF2B5EF4-FFF2-40B4-BE49-F238E27FC236}">
                  <a16:creationId xmlns:a16="http://schemas.microsoft.com/office/drawing/2014/main" id="{485FE943-377A-9D46-7845-23D66B33B3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7" y="1506"/>
              <a:ext cx="208" cy="2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158" name="Line 14">
              <a:extLst>
                <a:ext uri="{FF2B5EF4-FFF2-40B4-BE49-F238E27FC236}">
                  <a16:creationId xmlns:a16="http://schemas.microsoft.com/office/drawing/2014/main" id="{6F6C4B42-F680-7863-57E4-AC9C74153F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84" y="1512"/>
              <a:ext cx="194" cy="2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159" name="Line 15">
              <a:extLst>
                <a:ext uri="{FF2B5EF4-FFF2-40B4-BE49-F238E27FC236}">
                  <a16:creationId xmlns:a16="http://schemas.microsoft.com/office/drawing/2014/main" id="{4E3EEEBD-3425-D65C-2CA6-38E979A882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90" y="2049"/>
              <a:ext cx="188" cy="2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160" name="Line 16">
              <a:extLst>
                <a:ext uri="{FF2B5EF4-FFF2-40B4-BE49-F238E27FC236}">
                  <a16:creationId xmlns:a16="http://schemas.microsoft.com/office/drawing/2014/main" id="{088DAB53-6B1D-A8DE-3474-BF1598F7E6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7" y="2043"/>
              <a:ext cx="208" cy="27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125" name="Text Box 30">
            <a:extLst>
              <a:ext uri="{FF2B5EF4-FFF2-40B4-BE49-F238E27FC236}">
                <a16:creationId xmlns:a16="http://schemas.microsoft.com/office/drawing/2014/main" id="{46153BF1-AE55-116B-6DC2-E088563559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963" y="958850"/>
            <a:ext cx="87122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algn="ctr" eaLnBrk="1" hangingPunct="1"/>
            <a:r>
              <a:rPr lang="en-US" altLang="nl-NL"/>
              <a:t>Consider a small volume element in a medium; </a:t>
            </a:r>
            <a:br>
              <a:rPr lang="en-US" altLang="nl-NL"/>
            </a:br>
            <a:r>
              <a:rPr lang="en-US" altLang="nl-NL"/>
              <a:t> when this elements is influenced by an acoustic </a:t>
            </a:r>
            <a:br>
              <a:rPr lang="en-US" altLang="nl-NL"/>
            </a:br>
            <a:r>
              <a:rPr lang="en-US" altLang="nl-NL"/>
              <a:t>wavefield, its movements consist of two components :</a:t>
            </a:r>
          </a:p>
        </p:txBody>
      </p:sp>
      <p:sp>
        <p:nvSpPr>
          <p:cNvPr id="5126" name="Text Box 31">
            <a:extLst>
              <a:ext uri="{FF2B5EF4-FFF2-40B4-BE49-F238E27FC236}">
                <a16:creationId xmlns:a16="http://schemas.microsoft.com/office/drawing/2014/main" id="{1323A51E-A99E-ECDF-0762-0D209A9C32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25" y="3816350"/>
            <a:ext cx="5335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Lateral movement: Newton’s law</a:t>
            </a:r>
          </a:p>
        </p:txBody>
      </p:sp>
      <p:grpSp>
        <p:nvGrpSpPr>
          <p:cNvPr id="5127" name="Group 34">
            <a:extLst>
              <a:ext uri="{FF2B5EF4-FFF2-40B4-BE49-F238E27FC236}">
                <a16:creationId xmlns:a16="http://schemas.microsoft.com/office/drawing/2014/main" id="{EAC55C04-5165-7C1A-FCE4-5AB2FF44843B}"/>
              </a:ext>
            </a:extLst>
          </p:cNvPr>
          <p:cNvGrpSpPr>
            <a:grpSpLocks/>
          </p:cNvGrpSpPr>
          <p:nvPr/>
        </p:nvGrpSpPr>
        <p:grpSpPr bwMode="auto">
          <a:xfrm>
            <a:off x="3462338" y="2505075"/>
            <a:ext cx="1335087" cy="1306513"/>
            <a:chOff x="3637" y="1506"/>
            <a:chExt cx="841" cy="823"/>
          </a:xfrm>
        </p:grpSpPr>
        <p:sp>
          <p:nvSpPr>
            <p:cNvPr id="5149" name="Rectangle 35">
              <a:extLst>
                <a:ext uri="{FF2B5EF4-FFF2-40B4-BE49-F238E27FC236}">
                  <a16:creationId xmlns:a16="http://schemas.microsoft.com/office/drawing/2014/main" id="{D519FB70-238C-5D70-6705-5B4BF0A83F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7" y="1511"/>
              <a:ext cx="631" cy="534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9pPr>
            </a:lstStyle>
            <a:p>
              <a:pPr eaLnBrk="1" hangingPunct="1"/>
              <a:endParaRPr lang="nl-NL" altLang="nl-NL"/>
            </a:p>
          </p:txBody>
        </p:sp>
        <p:sp>
          <p:nvSpPr>
            <p:cNvPr id="5150" name="Rectangle 36">
              <a:extLst>
                <a:ext uri="{FF2B5EF4-FFF2-40B4-BE49-F238E27FC236}">
                  <a16:creationId xmlns:a16="http://schemas.microsoft.com/office/drawing/2014/main" id="{1D8D5A30-6DE9-2519-36B1-D9D1148D50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8" y="1791"/>
              <a:ext cx="651" cy="538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9pPr>
            </a:lstStyle>
            <a:p>
              <a:pPr eaLnBrk="1" hangingPunct="1"/>
              <a:endParaRPr lang="nl-NL" altLang="nl-NL"/>
            </a:p>
          </p:txBody>
        </p:sp>
        <p:sp>
          <p:nvSpPr>
            <p:cNvPr id="5151" name="Line 37">
              <a:extLst>
                <a:ext uri="{FF2B5EF4-FFF2-40B4-BE49-F238E27FC236}">
                  <a16:creationId xmlns:a16="http://schemas.microsoft.com/office/drawing/2014/main" id="{91C7BC00-367A-6607-674E-FEC831540C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7" y="1506"/>
              <a:ext cx="208" cy="277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152" name="Line 38">
              <a:extLst>
                <a:ext uri="{FF2B5EF4-FFF2-40B4-BE49-F238E27FC236}">
                  <a16:creationId xmlns:a16="http://schemas.microsoft.com/office/drawing/2014/main" id="{24E21DCC-3065-CC34-36F2-2C881D1DDA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84" y="1512"/>
              <a:ext cx="194" cy="277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153" name="Line 39">
              <a:extLst>
                <a:ext uri="{FF2B5EF4-FFF2-40B4-BE49-F238E27FC236}">
                  <a16:creationId xmlns:a16="http://schemas.microsoft.com/office/drawing/2014/main" id="{0ABBA9E2-8CCC-0A7E-4BD6-37EA2DA40E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90" y="2049"/>
              <a:ext cx="188" cy="28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154" name="Line 40">
              <a:extLst>
                <a:ext uri="{FF2B5EF4-FFF2-40B4-BE49-F238E27FC236}">
                  <a16:creationId xmlns:a16="http://schemas.microsoft.com/office/drawing/2014/main" id="{4433F442-7BA5-4B56-3501-46886EEBA8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7" y="2043"/>
              <a:ext cx="208" cy="27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128" name="Line 33">
            <a:extLst>
              <a:ext uri="{FF2B5EF4-FFF2-40B4-BE49-F238E27FC236}">
                <a16:creationId xmlns:a16="http://schemas.microsoft.com/office/drawing/2014/main" id="{AA2769E6-41D3-6977-729D-679649E7CE1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82900" y="3289300"/>
            <a:ext cx="838200" cy="177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pSp>
        <p:nvGrpSpPr>
          <p:cNvPr id="5129" name="Group 41">
            <a:extLst>
              <a:ext uri="{FF2B5EF4-FFF2-40B4-BE49-F238E27FC236}">
                <a16:creationId xmlns:a16="http://schemas.microsoft.com/office/drawing/2014/main" id="{FB620D4A-6D49-660E-6298-34CA296FACC6}"/>
              </a:ext>
            </a:extLst>
          </p:cNvPr>
          <p:cNvGrpSpPr>
            <a:grpSpLocks/>
          </p:cNvGrpSpPr>
          <p:nvPr/>
        </p:nvGrpSpPr>
        <p:grpSpPr bwMode="auto">
          <a:xfrm>
            <a:off x="3602038" y="4689475"/>
            <a:ext cx="1335087" cy="1306513"/>
            <a:chOff x="3637" y="1506"/>
            <a:chExt cx="841" cy="823"/>
          </a:xfrm>
        </p:grpSpPr>
        <p:sp>
          <p:nvSpPr>
            <p:cNvPr id="5143" name="Rectangle 42">
              <a:extLst>
                <a:ext uri="{FF2B5EF4-FFF2-40B4-BE49-F238E27FC236}">
                  <a16:creationId xmlns:a16="http://schemas.microsoft.com/office/drawing/2014/main" id="{628760E2-32F7-75AD-9A13-D01264F225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7" y="1511"/>
              <a:ext cx="631" cy="534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9pPr>
            </a:lstStyle>
            <a:p>
              <a:pPr eaLnBrk="1" hangingPunct="1"/>
              <a:endParaRPr lang="nl-NL" altLang="nl-NL"/>
            </a:p>
          </p:txBody>
        </p:sp>
        <p:sp>
          <p:nvSpPr>
            <p:cNvPr id="5144" name="Rectangle 43">
              <a:extLst>
                <a:ext uri="{FF2B5EF4-FFF2-40B4-BE49-F238E27FC236}">
                  <a16:creationId xmlns:a16="http://schemas.microsoft.com/office/drawing/2014/main" id="{81F2509D-8268-EA14-894F-6EF0AC4230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8" y="1791"/>
              <a:ext cx="651" cy="538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9pPr>
            </a:lstStyle>
            <a:p>
              <a:pPr eaLnBrk="1" hangingPunct="1"/>
              <a:endParaRPr lang="nl-NL" altLang="nl-NL"/>
            </a:p>
          </p:txBody>
        </p:sp>
        <p:sp>
          <p:nvSpPr>
            <p:cNvPr id="5145" name="Line 44">
              <a:extLst>
                <a:ext uri="{FF2B5EF4-FFF2-40B4-BE49-F238E27FC236}">
                  <a16:creationId xmlns:a16="http://schemas.microsoft.com/office/drawing/2014/main" id="{2F1B9467-4D85-60D6-753C-6FBB69AD7B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7" y="1506"/>
              <a:ext cx="208" cy="277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146" name="Line 45">
              <a:extLst>
                <a:ext uri="{FF2B5EF4-FFF2-40B4-BE49-F238E27FC236}">
                  <a16:creationId xmlns:a16="http://schemas.microsoft.com/office/drawing/2014/main" id="{DEA90AA0-3BA1-8CF0-1E31-A581284E68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84" y="1512"/>
              <a:ext cx="194" cy="277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147" name="Line 46">
              <a:extLst>
                <a:ext uri="{FF2B5EF4-FFF2-40B4-BE49-F238E27FC236}">
                  <a16:creationId xmlns:a16="http://schemas.microsoft.com/office/drawing/2014/main" id="{AE0BDFEF-EB45-881F-0FAD-84F8149D2B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90" y="2049"/>
              <a:ext cx="188" cy="28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148" name="Line 47">
              <a:extLst>
                <a:ext uri="{FF2B5EF4-FFF2-40B4-BE49-F238E27FC236}">
                  <a16:creationId xmlns:a16="http://schemas.microsoft.com/office/drawing/2014/main" id="{4A853BB0-36A6-DFE7-0F33-C985EDB530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7" y="2043"/>
              <a:ext cx="208" cy="27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130" name="Text Box 48">
            <a:extLst>
              <a:ext uri="{FF2B5EF4-FFF2-40B4-BE49-F238E27FC236}">
                <a16:creationId xmlns:a16="http://schemas.microsoft.com/office/drawing/2014/main" id="{62F4751C-DCAD-669A-E9AD-9D94B25020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025" y="6076950"/>
            <a:ext cx="67786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Compression/decompression: Hooke’s law</a:t>
            </a:r>
          </a:p>
        </p:txBody>
      </p:sp>
      <p:grpSp>
        <p:nvGrpSpPr>
          <p:cNvPr id="5131" name="Group 49">
            <a:extLst>
              <a:ext uri="{FF2B5EF4-FFF2-40B4-BE49-F238E27FC236}">
                <a16:creationId xmlns:a16="http://schemas.microsoft.com/office/drawing/2014/main" id="{7A24F1F2-5165-EE6C-9BD0-D09976678518}"/>
              </a:ext>
            </a:extLst>
          </p:cNvPr>
          <p:cNvGrpSpPr>
            <a:grpSpLocks/>
          </p:cNvGrpSpPr>
          <p:nvPr/>
        </p:nvGrpSpPr>
        <p:grpSpPr bwMode="auto">
          <a:xfrm>
            <a:off x="3716338" y="4791075"/>
            <a:ext cx="1106487" cy="1103313"/>
            <a:chOff x="3637" y="1506"/>
            <a:chExt cx="841" cy="823"/>
          </a:xfrm>
        </p:grpSpPr>
        <p:sp>
          <p:nvSpPr>
            <p:cNvPr id="5137" name="Rectangle 50">
              <a:extLst>
                <a:ext uri="{FF2B5EF4-FFF2-40B4-BE49-F238E27FC236}">
                  <a16:creationId xmlns:a16="http://schemas.microsoft.com/office/drawing/2014/main" id="{92F29441-B991-AA15-AC84-FFB52EB74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7" y="1511"/>
              <a:ext cx="631" cy="53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9pPr>
            </a:lstStyle>
            <a:p>
              <a:pPr eaLnBrk="1" hangingPunct="1"/>
              <a:endParaRPr lang="nl-NL" altLang="nl-NL"/>
            </a:p>
          </p:txBody>
        </p:sp>
        <p:sp>
          <p:nvSpPr>
            <p:cNvPr id="5138" name="Rectangle 51">
              <a:extLst>
                <a:ext uri="{FF2B5EF4-FFF2-40B4-BE49-F238E27FC236}">
                  <a16:creationId xmlns:a16="http://schemas.microsoft.com/office/drawing/2014/main" id="{18062E57-C375-9D55-6C78-C4F4C8742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8" y="1791"/>
              <a:ext cx="651" cy="53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9pPr>
            </a:lstStyle>
            <a:p>
              <a:pPr eaLnBrk="1" hangingPunct="1"/>
              <a:endParaRPr lang="nl-NL" altLang="nl-NL"/>
            </a:p>
          </p:txBody>
        </p:sp>
        <p:sp>
          <p:nvSpPr>
            <p:cNvPr id="5139" name="Line 52">
              <a:extLst>
                <a:ext uri="{FF2B5EF4-FFF2-40B4-BE49-F238E27FC236}">
                  <a16:creationId xmlns:a16="http://schemas.microsoft.com/office/drawing/2014/main" id="{65CF522C-AC7E-98AF-1563-5E1F8D6B20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7" y="1506"/>
              <a:ext cx="208" cy="2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140" name="Line 53">
              <a:extLst>
                <a:ext uri="{FF2B5EF4-FFF2-40B4-BE49-F238E27FC236}">
                  <a16:creationId xmlns:a16="http://schemas.microsoft.com/office/drawing/2014/main" id="{788C510F-5429-8105-C4B3-3840E7DA00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84" y="1512"/>
              <a:ext cx="194" cy="2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141" name="Line 54">
              <a:extLst>
                <a:ext uri="{FF2B5EF4-FFF2-40B4-BE49-F238E27FC236}">
                  <a16:creationId xmlns:a16="http://schemas.microsoft.com/office/drawing/2014/main" id="{D785D468-8ED1-0C34-E825-49A1CA72B1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90" y="2049"/>
              <a:ext cx="188" cy="2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142" name="Line 55">
              <a:extLst>
                <a:ext uri="{FF2B5EF4-FFF2-40B4-BE49-F238E27FC236}">
                  <a16:creationId xmlns:a16="http://schemas.microsoft.com/office/drawing/2014/main" id="{77FF0258-1562-0DF7-FB9C-A8541A3A10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7" y="2043"/>
              <a:ext cx="208" cy="27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132" name="Line 56">
            <a:extLst>
              <a:ext uri="{FF2B5EF4-FFF2-40B4-BE49-F238E27FC236}">
                <a16:creationId xmlns:a16="http://schemas.microsoft.com/office/drawing/2014/main" id="{2A68E766-C38E-89E6-99AB-969981AF1BF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51200" y="5397500"/>
            <a:ext cx="533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133" name="Line 57">
            <a:extLst>
              <a:ext uri="{FF2B5EF4-FFF2-40B4-BE49-F238E27FC236}">
                <a16:creationId xmlns:a16="http://schemas.microsoft.com/office/drawing/2014/main" id="{B1FC3E5E-C839-1A7A-DA51-0E9E400239B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711700" y="5372100"/>
            <a:ext cx="4445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134" name="Line 58">
            <a:extLst>
              <a:ext uri="{FF2B5EF4-FFF2-40B4-BE49-F238E27FC236}">
                <a16:creationId xmlns:a16="http://schemas.microsoft.com/office/drawing/2014/main" id="{D6DA2A3D-2E98-8D29-9C90-23CD0A68E49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13200" y="5473700"/>
            <a:ext cx="165100" cy="254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135" name="Line 59">
            <a:extLst>
              <a:ext uri="{FF2B5EF4-FFF2-40B4-BE49-F238E27FC236}">
                <a16:creationId xmlns:a16="http://schemas.microsoft.com/office/drawing/2014/main" id="{2207064D-CB5D-9AE5-D2E5-605AF0DE93DB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7200" y="4724400"/>
            <a:ext cx="12700" cy="5207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136" name="Line 60">
            <a:extLst>
              <a:ext uri="{FF2B5EF4-FFF2-40B4-BE49-F238E27FC236}">
                <a16:creationId xmlns:a16="http://schemas.microsoft.com/office/drawing/2014/main" id="{EAEF1AEA-FE3D-057B-FB1E-EB73838D30E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79900" y="5829300"/>
            <a:ext cx="0" cy="381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DCAF4631-E6A5-46A3-A02B-E7B0D1796FF9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>
                <a:latin typeface="Tahoma" pitchFamily="34" charset="0"/>
              </a:rPr>
              <a:t>Longitudinal waves</a:t>
            </a:r>
          </a:p>
        </p:txBody>
      </p:sp>
      <p:pic>
        <p:nvPicPr>
          <p:cNvPr id="67587" name="Picture 3" descr="image00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1831975"/>
            <a:ext cx="7658100" cy="38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236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A6C26534-7FB8-4784-8B36-0790C4135BD3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5465712" y="2240911"/>
            <a:ext cx="28552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dirty="0"/>
              <a:t>Infinitesimal rectangle,</a:t>
            </a:r>
          </a:p>
          <a:p>
            <a:r>
              <a:rPr lang="en-GB" sz="2000" i="1" dirty="0"/>
              <a:t>deformed by tensile stress</a:t>
            </a:r>
            <a:endParaRPr lang="nl-NL" sz="2000" i="1" dirty="0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44" y="123980"/>
            <a:ext cx="7772400" cy="549275"/>
          </a:xfrm>
        </p:spPr>
        <p:txBody>
          <a:bodyPr/>
          <a:lstStyle/>
          <a:p>
            <a:r>
              <a:rPr lang="en-US" sz="3200" b="1" dirty="0">
                <a:latin typeface="Tahoma" pitchFamily="34" charset="0"/>
              </a:rPr>
              <a:t>Tensile stress and strain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107950" y="3436938"/>
          <a:ext cx="8963025" cy="298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95680" imgH="1498320" progId="Equation.DSMT4">
                  <p:embed/>
                </p:oleObj>
              </mc:Choice>
              <mc:Fallback>
                <p:oleObj name="Equation" r:id="rId2" imgW="4495680" imgH="1498320" progId="Equation.DSMT4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3436938"/>
                        <a:ext cx="8963025" cy="298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239" name="Picture 95" descr="D:\Education\AESB2140 - Geophysical_Methods_for_Subsurface Characterization\SeismicReflectionPart\WaveTheory\AESB2140_FiguresDiktaat_WaveTheory\ptens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0" t="19706" r="6762" b="7550"/>
          <a:stretch/>
        </p:blipFill>
        <p:spPr bwMode="auto">
          <a:xfrm>
            <a:off x="1531917" y="623141"/>
            <a:ext cx="3586348" cy="264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456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A6C26534-7FB8-4784-8B36-0790C4135BD3}" type="slidenum">
              <a:rPr lang="en-GB" smtClean="0"/>
              <a:pPr/>
              <a:t>22</a:t>
            </a:fld>
            <a:endParaRPr lang="en-GB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789404" y="935756"/>
          <a:ext cx="2917825" cy="170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23880" imgH="888840" progId="Equation.DSMT4">
                  <p:embed/>
                </p:oleObj>
              </mc:Choice>
              <mc:Fallback>
                <p:oleObj name="Equation" r:id="rId2" imgW="1523880" imgH="888840" progId="Equation.DSMT4">
                  <p:embed/>
                  <p:pic>
                    <p:nvPicPr>
                      <p:cNvPr id="7065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404" y="935756"/>
                        <a:ext cx="2917825" cy="1703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250825" y="410517"/>
            <a:ext cx="50901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dirty="0"/>
              <a:t>So in vector-form this becomes for </a:t>
            </a:r>
            <a:r>
              <a:rPr lang="en-US" i="1" dirty="0">
                <a:latin typeface="Symbol" panose="05050102010706020507" pitchFamily="18" charset="2"/>
              </a:rPr>
              <a:t>t</a:t>
            </a:r>
            <a:r>
              <a:rPr lang="en-US" i="1" baseline="-25000" dirty="0"/>
              <a:t>xx</a:t>
            </a:r>
            <a:r>
              <a:rPr lang="en-US" dirty="0"/>
              <a:t>:</a:t>
            </a:r>
            <a:endParaRPr lang="nl-NL" baseline="-25000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03225" y="2639143"/>
            <a:ext cx="51507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dirty="0"/>
              <a:t>Similarly for </a:t>
            </a:r>
            <a:r>
              <a:rPr lang="en-US" i="1" dirty="0">
                <a:latin typeface="Symbol" panose="05050102010706020507" pitchFamily="18" charset="2"/>
              </a:rPr>
              <a:t>t</a:t>
            </a:r>
            <a:r>
              <a:rPr lang="en-US" i="1" baseline="-25000" dirty="0"/>
              <a:t>yy</a:t>
            </a:r>
            <a:r>
              <a:rPr lang="en-US" dirty="0"/>
              <a:t> and </a:t>
            </a:r>
            <a:r>
              <a:rPr lang="en-US" i="1" dirty="0">
                <a:latin typeface="Symbol" panose="05050102010706020507" pitchFamily="18" charset="2"/>
              </a:rPr>
              <a:t>t</a:t>
            </a:r>
            <a:r>
              <a:rPr lang="en-US" i="1" baseline="-25000" dirty="0"/>
              <a:t>zz</a:t>
            </a:r>
            <a:r>
              <a:rPr lang="en-US" dirty="0"/>
              <a:t> , giving totally:</a:t>
            </a:r>
            <a:endParaRPr lang="nl-NL" baseline="-250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794336" y="3212334"/>
          <a:ext cx="4546600" cy="170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74560" imgH="888840" progId="Equation.DSMT4">
                  <p:embed/>
                </p:oleObj>
              </mc:Choice>
              <mc:Fallback>
                <p:oleObj name="Equation" r:id="rId4" imgW="2374560" imgH="888840" progId="Equation.DSMT4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4336" y="3212334"/>
                        <a:ext cx="4546600" cy="1703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82556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A6C26534-7FB8-4784-8B36-0790C4135BD3}" type="slidenum">
              <a:rPr lang="en-GB" smtClean="0"/>
              <a:pPr/>
              <a:t>23</a:t>
            </a:fld>
            <a:endParaRPr lang="en-GB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1544769" y="307770"/>
          <a:ext cx="4546600" cy="170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74560" imgH="888840" progId="Equation.DSMT4">
                  <p:embed/>
                </p:oleObj>
              </mc:Choice>
              <mc:Fallback>
                <p:oleObj name="Equation" r:id="rId2" imgW="2374560" imgH="888840" progId="Equation.DSMT4">
                  <p:embed/>
                  <p:pic>
                    <p:nvPicPr>
                      <p:cNvPr id="7065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4769" y="307770"/>
                        <a:ext cx="4546600" cy="1703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250825" y="410516"/>
            <a:ext cx="101822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dirty="0"/>
              <a:t>(copied):</a:t>
            </a:r>
            <a:endParaRPr lang="nl-NL" sz="1800" baseline="-25000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250825" y="1882589"/>
          <a:ext cx="4647978" cy="2174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55800" imgH="1295280" progId="Equation.DSMT4">
                  <p:embed/>
                </p:oleObj>
              </mc:Choice>
              <mc:Fallback>
                <p:oleObj name="Equation" r:id="rId4" imgW="2755800" imgH="1295280" progId="Equation.DSMT4">
                  <p:embed/>
                  <p:pic>
                    <p:nvPicPr>
                      <p:cNvPr id="2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882589"/>
                        <a:ext cx="4647978" cy="21749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250825" y="4303059"/>
          <a:ext cx="6752221" cy="215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38480" imgH="1295280" progId="Equation.DSMT4">
                  <p:embed/>
                </p:oleObj>
              </mc:Choice>
              <mc:Fallback>
                <p:oleObj name="Equation" r:id="rId6" imgW="4038480" imgH="1295280" progId="Equation.DSMT4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4303059"/>
                        <a:ext cx="6752221" cy="215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37760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A6C26534-7FB8-4784-8B36-0790C4135BD3}" type="slidenum">
              <a:rPr lang="en-GB" smtClean="0"/>
              <a:pPr/>
              <a:t>24</a:t>
            </a:fld>
            <a:endParaRPr lang="en-GB"/>
          </a:p>
        </p:txBody>
      </p:sp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431801" y="636588"/>
          <a:ext cx="5172934" cy="2047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44720" imgH="1130040" progId="Equation.DSMT4">
                  <p:embed/>
                </p:oleObj>
              </mc:Choice>
              <mc:Fallback>
                <p:oleObj name="Equation" r:id="rId2" imgW="2844720" imgH="1130040" progId="Equation.DSMT4">
                  <p:embed/>
                  <p:pic>
                    <p:nvPicPr>
                      <p:cNvPr id="1024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801" y="636588"/>
                        <a:ext cx="5172934" cy="20473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203200" y="3546475"/>
          <a:ext cx="6402388" cy="2290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241520" imgH="1523880" progId="Equation.DSMT4">
                  <p:embed/>
                </p:oleObj>
              </mc:Choice>
              <mc:Fallback>
                <p:oleObj name="Equation" r:id="rId4" imgW="4241520" imgH="1523880" progId="Equation.DSMT4">
                  <p:embed/>
                  <p:pic>
                    <p:nvPicPr>
                      <p:cNvPr id="2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3546475"/>
                        <a:ext cx="6402388" cy="2290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246313" y="5872163"/>
          <a:ext cx="5078412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19160" imgH="444240" progId="Equation.DSMT4">
                  <p:embed/>
                </p:oleObj>
              </mc:Choice>
              <mc:Fallback>
                <p:oleObj name="Equation" r:id="rId6" imgW="2819160" imgH="444240" progId="Equation.DSMT4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6313" y="5872163"/>
                        <a:ext cx="5078412" cy="801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14036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A6C26534-7FB8-4784-8B36-0790C4135BD3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3513" y="152400"/>
            <a:ext cx="7772400" cy="868363"/>
          </a:xfrm>
        </p:spPr>
        <p:txBody>
          <a:bodyPr/>
          <a:lstStyle/>
          <a:p>
            <a:r>
              <a:rPr lang="en-US" sz="3200" b="1" u="sng" dirty="0">
                <a:latin typeface="Tahoma" pitchFamily="34" charset="0"/>
              </a:rPr>
              <a:t>PLANE </a:t>
            </a:r>
            <a:r>
              <a:rPr lang="en-US" sz="3200" u="sng" dirty="0">
                <a:solidFill>
                  <a:schemeClr val="tx1"/>
                </a:solidFill>
                <a:latin typeface="Tahoma" pitchFamily="34" charset="0"/>
              </a:rPr>
              <a:t>longitudinal wave</a:t>
            </a:r>
          </a:p>
        </p:txBody>
      </p:sp>
      <p:sp>
        <p:nvSpPr>
          <p:cNvPr id="13337" name="Text Box 25"/>
          <p:cNvSpPr txBox="1">
            <a:spLocks noChangeArrowheads="1"/>
          </p:cNvSpPr>
          <p:nvPr/>
        </p:nvSpPr>
        <p:spPr bwMode="auto">
          <a:xfrm>
            <a:off x="4963660" y="1920815"/>
            <a:ext cx="4029076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dirty="0">
                <a:latin typeface="Arial Unicode MS" pitchFamily="34" charset="-128"/>
              </a:rPr>
              <a:t>Block has mass </a:t>
            </a:r>
            <a:r>
              <a:rPr lang="en-US" sz="2000" dirty="0">
                <a:latin typeface="Symbol" pitchFamily="18" charset="2"/>
              </a:rPr>
              <a:t>D</a:t>
            </a:r>
            <a:r>
              <a:rPr lang="en-US" sz="2000" dirty="0">
                <a:latin typeface="Arial Unicode MS" pitchFamily="34" charset="-128"/>
              </a:rPr>
              <a:t>M = </a:t>
            </a:r>
            <a:r>
              <a:rPr lang="en-US" sz="2000" dirty="0">
                <a:latin typeface="Symbol" pitchFamily="18" charset="2"/>
              </a:rPr>
              <a:t>r D</a:t>
            </a:r>
            <a:r>
              <a:rPr lang="en-US" sz="2000" dirty="0">
                <a:latin typeface="Arial Unicode MS" pitchFamily="34" charset="-128"/>
              </a:rPr>
              <a:t>X </a:t>
            </a:r>
            <a:r>
              <a:rPr lang="en-US" sz="2000" dirty="0">
                <a:latin typeface="Symbol" pitchFamily="18" charset="2"/>
              </a:rPr>
              <a:t>D</a:t>
            </a:r>
            <a:r>
              <a:rPr lang="en-US" sz="2000" dirty="0">
                <a:latin typeface="Arial Unicode MS" pitchFamily="34" charset="-128"/>
              </a:rPr>
              <a:t>Y </a:t>
            </a:r>
            <a:r>
              <a:rPr lang="en-US" sz="2000" dirty="0">
                <a:latin typeface="Symbol" pitchFamily="18" charset="2"/>
              </a:rPr>
              <a:t>D</a:t>
            </a:r>
            <a:r>
              <a:rPr lang="en-US" sz="2000" dirty="0">
                <a:latin typeface="Arial Unicode MS" pitchFamily="34" charset="-128"/>
              </a:rPr>
              <a:t>Z</a:t>
            </a:r>
          </a:p>
        </p:txBody>
      </p:sp>
      <p:pic>
        <p:nvPicPr>
          <p:cNvPr id="26" name="Picture 25" descr="image001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332" y="-7937"/>
            <a:ext cx="2632668" cy="131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494172" y="5345150"/>
          <a:ext cx="7142162" cy="125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178160" imgH="812520" progId="Equation.DSMT4">
                  <p:embed/>
                </p:oleObj>
              </mc:Choice>
              <mc:Fallback>
                <p:oleObj name="Equation" r:id="rId4" imgW="4178160" imgH="812520" progId="Equation.DSMT4">
                  <p:embed/>
                  <p:pic>
                    <p:nvPicPr>
                      <p:cNvPr id="2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172" y="5345150"/>
                        <a:ext cx="7142162" cy="1252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316984" y="3635589"/>
          <a:ext cx="7954018" cy="1679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46440" imgH="939600" progId="Equation.DSMT4">
                  <p:embed/>
                </p:oleObj>
              </mc:Choice>
              <mc:Fallback>
                <p:oleObj name="Equation" r:id="rId6" imgW="4546440" imgH="939600" progId="Equation.DSMT4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984" y="3635589"/>
                        <a:ext cx="7954018" cy="16793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467" name="Picture 155" descr="D:\Education\AESB2140 - Geophysical_Methods_for_Subsurface Characterization\SeismicReflectionPart\WaveTheory\AESB2140_FiguresDiktaat_WaveTheory\pblock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" t="3601" b="7980"/>
          <a:stretch/>
        </p:blipFill>
        <p:spPr bwMode="auto">
          <a:xfrm>
            <a:off x="486889" y="973016"/>
            <a:ext cx="3792121" cy="269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8526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A6C26534-7FB8-4784-8B36-0790C4135BD3}" type="slidenum">
              <a:rPr lang="en-GB" smtClean="0"/>
              <a:pPr/>
              <a:t>26</a:t>
            </a:fld>
            <a:endParaRPr lang="en-GB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106879" y="2687761"/>
          <a:ext cx="8566150" cy="3802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965480" imgH="2158920" progId="Equation.DSMT4">
                  <p:embed/>
                </p:oleObj>
              </mc:Choice>
              <mc:Fallback>
                <p:oleObj name="Equation" r:id="rId2" imgW="4965480" imgH="2158920" progId="Equation.DSMT4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879" y="2687761"/>
                        <a:ext cx="8566150" cy="3802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27" descr="image001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332" y="-7937"/>
            <a:ext cx="2632668" cy="131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55" descr="D:\Education\AESB2140 - Geophysical_Methods_for_Subsurface Characterization\SeismicReflectionPart\WaveTheory\AESB2140_FiguresDiktaat_WaveTheory\pblock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" t="3601" b="7980"/>
          <a:stretch/>
        </p:blipFill>
        <p:spPr bwMode="auto">
          <a:xfrm>
            <a:off x="106879" y="-7937"/>
            <a:ext cx="3792121" cy="269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39351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A6C26534-7FB8-4784-8B36-0790C4135BD3}" type="slidenum">
              <a:rPr lang="en-GB" smtClean="0"/>
              <a:pPr/>
              <a:t>27</a:t>
            </a:fld>
            <a:endParaRPr lang="en-GB"/>
          </a:p>
        </p:txBody>
      </p:sp>
      <p:graphicFrame>
        <p:nvGraphicFramePr>
          <p:cNvPr id="15367" name="Object 7"/>
          <p:cNvGraphicFramePr>
            <a:graphicFrameLocks noChangeAspect="1"/>
          </p:cNvGraphicFramePr>
          <p:nvPr/>
        </p:nvGraphicFramePr>
        <p:xfrm>
          <a:off x="447613" y="2899477"/>
          <a:ext cx="8399463" cy="315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914720" imgH="2044440" progId="Equation.DSMT4">
                  <p:embed/>
                </p:oleObj>
              </mc:Choice>
              <mc:Fallback>
                <p:oleObj name="Equation" r:id="rId2" imgW="4914720" imgH="2044440" progId="Equation.DSMT4">
                  <p:embed/>
                  <p:pic>
                    <p:nvPicPr>
                      <p:cNvPr id="1536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613" y="2899477"/>
                        <a:ext cx="8399463" cy="3151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>
          <a:xfrm>
            <a:off x="5037389" y="4482280"/>
            <a:ext cx="2270927" cy="7335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8" name="Picture 27" descr="image001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332" y="-7937"/>
            <a:ext cx="2632668" cy="131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55" descr="D:\Education\AESB2140 - Geophysical_Methods_for_Subsurface Characterization\SeismicReflectionPart\WaveTheory\AESB2140_FiguresDiktaat_WaveTheory\pblock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" t="3601" b="7980"/>
          <a:stretch/>
        </p:blipFill>
        <p:spPr bwMode="auto">
          <a:xfrm>
            <a:off x="106879" y="-7937"/>
            <a:ext cx="3792121" cy="269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0867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A6C26534-7FB8-4784-8B36-0790C4135BD3}" type="slidenum">
              <a:rPr lang="en-GB" smtClean="0"/>
              <a:pPr/>
              <a:t>28</a:t>
            </a:fld>
            <a:endParaRPr lang="en-GB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558800" y="2089150"/>
            <a:ext cx="7721600" cy="3156090"/>
          </a:xfrm>
        </p:spPr>
        <p:txBody>
          <a:bodyPr/>
          <a:lstStyle/>
          <a:p>
            <a:r>
              <a:rPr lang="en-GB" sz="4000" b="1" dirty="0">
                <a:latin typeface="Tahoma" pitchFamily="34" charset="0"/>
              </a:rPr>
              <a:t>SHEAR WAVES</a:t>
            </a:r>
            <a:br>
              <a:rPr lang="en-GB" sz="4000" b="1" dirty="0">
                <a:latin typeface="Tahoma" pitchFamily="34" charset="0"/>
              </a:rPr>
            </a:br>
            <a:br>
              <a:rPr lang="en-GB" sz="4000" b="1" dirty="0">
                <a:latin typeface="Tahoma" pitchFamily="34" charset="0"/>
              </a:rPr>
            </a:br>
            <a:br>
              <a:rPr lang="en-GB" sz="4000" b="1" dirty="0">
                <a:latin typeface="Tahoma" pitchFamily="34" charset="0"/>
              </a:rPr>
            </a:br>
            <a:r>
              <a:rPr lang="en-GB" sz="3200" b="1" dirty="0">
                <a:latin typeface="Tahoma" pitchFamily="34" charset="0"/>
              </a:rPr>
              <a:t>Also called:</a:t>
            </a:r>
            <a:br>
              <a:rPr lang="en-GB" sz="3200" b="1" dirty="0">
                <a:latin typeface="Tahoma" pitchFamily="34" charset="0"/>
              </a:rPr>
            </a:br>
            <a:r>
              <a:rPr lang="en-GB" sz="3200" b="1" dirty="0">
                <a:latin typeface="Tahoma" pitchFamily="34" charset="0"/>
              </a:rPr>
              <a:t>S waves</a:t>
            </a:r>
          </a:p>
        </p:txBody>
      </p:sp>
    </p:spTree>
    <p:extLst>
      <p:ext uri="{BB962C8B-B14F-4D97-AF65-F5344CB8AC3E}">
        <p14:creationId xmlns:p14="http://schemas.microsoft.com/office/powerpoint/2010/main" val="28977313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DCAF4631-E6A5-46A3-A02B-E7B0D1796FF9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>
                <a:latin typeface="Tahoma" pitchFamily="34" charset="0"/>
              </a:rPr>
              <a:t>Shear wave</a:t>
            </a:r>
          </a:p>
        </p:txBody>
      </p:sp>
      <p:pic>
        <p:nvPicPr>
          <p:cNvPr id="68611" name="Picture 3" descr="S-wave_animati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1981200"/>
            <a:ext cx="6577012" cy="383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648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Line 2">
            <a:extLst>
              <a:ext uri="{FF2B5EF4-FFF2-40B4-BE49-F238E27FC236}">
                <a16:creationId xmlns:a16="http://schemas.microsoft.com/office/drawing/2014/main" id="{C40D88F2-0B83-7F74-D1DA-9CCEC1976CB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27600" y="1384300"/>
            <a:ext cx="838200" cy="177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C784108A-18C6-D82D-2872-E44BA1EDF2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 sz="4000"/>
              <a:t>Newton’s law</a:t>
            </a:r>
          </a:p>
        </p:txBody>
      </p:sp>
      <p:grpSp>
        <p:nvGrpSpPr>
          <p:cNvPr id="6148" name="Group 4">
            <a:extLst>
              <a:ext uri="{FF2B5EF4-FFF2-40B4-BE49-F238E27FC236}">
                <a16:creationId xmlns:a16="http://schemas.microsoft.com/office/drawing/2014/main" id="{F3164B5A-EC46-917A-0619-13127736F1C4}"/>
              </a:ext>
            </a:extLst>
          </p:cNvPr>
          <p:cNvGrpSpPr>
            <a:grpSpLocks/>
          </p:cNvGrpSpPr>
          <p:nvPr/>
        </p:nvGrpSpPr>
        <p:grpSpPr bwMode="auto">
          <a:xfrm>
            <a:off x="3754438" y="1057275"/>
            <a:ext cx="1335087" cy="1306513"/>
            <a:chOff x="3637" y="1506"/>
            <a:chExt cx="841" cy="823"/>
          </a:xfrm>
        </p:grpSpPr>
        <p:sp>
          <p:nvSpPr>
            <p:cNvPr id="6163" name="Rectangle 5">
              <a:extLst>
                <a:ext uri="{FF2B5EF4-FFF2-40B4-BE49-F238E27FC236}">
                  <a16:creationId xmlns:a16="http://schemas.microsoft.com/office/drawing/2014/main" id="{E650EA0F-39DC-95BB-AC46-076EFCC02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7" y="1511"/>
              <a:ext cx="631" cy="53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9pPr>
            </a:lstStyle>
            <a:p>
              <a:pPr eaLnBrk="1" hangingPunct="1"/>
              <a:endParaRPr lang="nl-NL" altLang="nl-NL"/>
            </a:p>
          </p:txBody>
        </p:sp>
        <p:sp>
          <p:nvSpPr>
            <p:cNvPr id="6164" name="Rectangle 6">
              <a:extLst>
                <a:ext uri="{FF2B5EF4-FFF2-40B4-BE49-F238E27FC236}">
                  <a16:creationId xmlns:a16="http://schemas.microsoft.com/office/drawing/2014/main" id="{D3C83486-9512-1F3D-86A4-E54FC9B519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8" y="1791"/>
              <a:ext cx="651" cy="53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9pPr>
            </a:lstStyle>
            <a:p>
              <a:pPr eaLnBrk="1" hangingPunct="1"/>
              <a:endParaRPr lang="nl-NL" altLang="nl-NL"/>
            </a:p>
          </p:txBody>
        </p:sp>
        <p:sp>
          <p:nvSpPr>
            <p:cNvPr id="6165" name="Line 7">
              <a:extLst>
                <a:ext uri="{FF2B5EF4-FFF2-40B4-BE49-F238E27FC236}">
                  <a16:creationId xmlns:a16="http://schemas.microsoft.com/office/drawing/2014/main" id="{FA955901-7250-A8F3-FBD9-1F279A48F7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7" y="1506"/>
              <a:ext cx="208" cy="2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166" name="Line 8">
              <a:extLst>
                <a:ext uri="{FF2B5EF4-FFF2-40B4-BE49-F238E27FC236}">
                  <a16:creationId xmlns:a16="http://schemas.microsoft.com/office/drawing/2014/main" id="{ECB8DAA0-1647-FA44-538B-7FCBCD937B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84" y="1512"/>
              <a:ext cx="194" cy="2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167" name="Line 9">
              <a:extLst>
                <a:ext uri="{FF2B5EF4-FFF2-40B4-BE49-F238E27FC236}">
                  <a16:creationId xmlns:a16="http://schemas.microsoft.com/office/drawing/2014/main" id="{DFBE8BE1-550B-A398-52C9-954F1EE667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90" y="2049"/>
              <a:ext cx="188" cy="2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168" name="Line 10">
              <a:extLst>
                <a:ext uri="{FF2B5EF4-FFF2-40B4-BE49-F238E27FC236}">
                  <a16:creationId xmlns:a16="http://schemas.microsoft.com/office/drawing/2014/main" id="{1BA7AB99-43BE-94F3-00BF-230A0CF2EC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7" y="2043"/>
              <a:ext cx="208" cy="27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6149" name="Group 13">
            <a:extLst>
              <a:ext uri="{FF2B5EF4-FFF2-40B4-BE49-F238E27FC236}">
                <a16:creationId xmlns:a16="http://schemas.microsoft.com/office/drawing/2014/main" id="{0917A150-17AE-600F-1E29-D2A9344A84A1}"/>
              </a:ext>
            </a:extLst>
          </p:cNvPr>
          <p:cNvGrpSpPr>
            <a:grpSpLocks/>
          </p:cNvGrpSpPr>
          <p:nvPr/>
        </p:nvGrpSpPr>
        <p:grpSpPr bwMode="auto">
          <a:xfrm>
            <a:off x="3360738" y="1146175"/>
            <a:ext cx="1335087" cy="1306513"/>
            <a:chOff x="3637" y="1506"/>
            <a:chExt cx="841" cy="823"/>
          </a:xfrm>
        </p:grpSpPr>
        <p:sp>
          <p:nvSpPr>
            <p:cNvPr id="6157" name="Rectangle 14">
              <a:extLst>
                <a:ext uri="{FF2B5EF4-FFF2-40B4-BE49-F238E27FC236}">
                  <a16:creationId xmlns:a16="http://schemas.microsoft.com/office/drawing/2014/main" id="{758EEC88-4021-9664-31BB-6499693B7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7" y="1511"/>
              <a:ext cx="631" cy="534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9pPr>
            </a:lstStyle>
            <a:p>
              <a:pPr eaLnBrk="1" hangingPunct="1"/>
              <a:endParaRPr lang="nl-NL" altLang="nl-NL"/>
            </a:p>
          </p:txBody>
        </p:sp>
        <p:sp>
          <p:nvSpPr>
            <p:cNvPr id="6158" name="Rectangle 15">
              <a:extLst>
                <a:ext uri="{FF2B5EF4-FFF2-40B4-BE49-F238E27FC236}">
                  <a16:creationId xmlns:a16="http://schemas.microsoft.com/office/drawing/2014/main" id="{73F1FD08-EEF5-8450-264B-758403366F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8" y="1791"/>
              <a:ext cx="651" cy="538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9pPr>
            </a:lstStyle>
            <a:p>
              <a:pPr eaLnBrk="1" hangingPunct="1"/>
              <a:endParaRPr lang="nl-NL" altLang="nl-NL"/>
            </a:p>
          </p:txBody>
        </p:sp>
        <p:sp>
          <p:nvSpPr>
            <p:cNvPr id="6159" name="Line 16">
              <a:extLst>
                <a:ext uri="{FF2B5EF4-FFF2-40B4-BE49-F238E27FC236}">
                  <a16:creationId xmlns:a16="http://schemas.microsoft.com/office/drawing/2014/main" id="{710A3D15-0DAD-CDC5-C7A7-E16034AC80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7" y="1506"/>
              <a:ext cx="208" cy="277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160" name="Line 17">
              <a:extLst>
                <a:ext uri="{FF2B5EF4-FFF2-40B4-BE49-F238E27FC236}">
                  <a16:creationId xmlns:a16="http://schemas.microsoft.com/office/drawing/2014/main" id="{311E8689-4FEA-6BE1-4DA9-87A9930E57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84" y="1512"/>
              <a:ext cx="194" cy="277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161" name="Line 18">
              <a:extLst>
                <a:ext uri="{FF2B5EF4-FFF2-40B4-BE49-F238E27FC236}">
                  <a16:creationId xmlns:a16="http://schemas.microsoft.com/office/drawing/2014/main" id="{AF4397F3-3A82-7B5A-07B1-2D46CBD127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90" y="2049"/>
              <a:ext cx="188" cy="28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162" name="Line 19">
              <a:extLst>
                <a:ext uri="{FF2B5EF4-FFF2-40B4-BE49-F238E27FC236}">
                  <a16:creationId xmlns:a16="http://schemas.microsoft.com/office/drawing/2014/main" id="{11BA1B83-9AE4-F339-F447-9E8EFFDAC0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7" y="2043"/>
              <a:ext cx="208" cy="27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150" name="Line 20">
            <a:extLst>
              <a:ext uri="{FF2B5EF4-FFF2-40B4-BE49-F238E27FC236}">
                <a16:creationId xmlns:a16="http://schemas.microsoft.com/office/drawing/2014/main" id="{9CC606CF-CC70-60BF-1829-F0A610FEAEF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81300" y="1930400"/>
            <a:ext cx="838200" cy="177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51" name="Text Box 41">
            <a:extLst>
              <a:ext uri="{FF2B5EF4-FFF2-40B4-BE49-F238E27FC236}">
                <a16:creationId xmlns:a16="http://schemas.microsoft.com/office/drawing/2014/main" id="{DB718558-8359-3B73-551F-21B3D14558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8225" y="2762250"/>
            <a:ext cx="6369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Generally known form of Netwon’s law:</a:t>
            </a:r>
          </a:p>
        </p:txBody>
      </p:sp>
      <p:graphicFrame>
        <p:nvGraphicFramePr>
          <p:cNvPr id="6152" name="Object 42">
            <a:extLst>
              <a:ext uri="{FF2B5EF4-FFF2-40B4-BE49-F238E27FC236}">
                <a16:creationId xmlns:a16="http://schemas.microsoft.com/office/drawing/2014/main" id="{B544A015-5047-AD6D-0E3D-C24B2C10AB8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86088" y="3295650"/>
          <a:ext cx="2524125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65200" imgH="393700" progId="Equation.DSMT4">
                  <p:embed/>
                </p:oleObj>
              </mc:Choice>
              <mc:Fallback>
                <p:oleObj name="Equation" r:id="rId2" imgW="965200" imgH="393700" progId="Equation.DSMT4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6088" y="3295650"/>
                        <a:ext cx="2524125" cy="1030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99" name="Object 43">
            <a:extLst>
              <a:ext uri="{FF2B5EF4-FFF2-40B4-BE49-F238E27FC236}">
                <a16:creationId xmlns:a16="http://schemas.microsoft.com/office/drawing/2014/main" id="{ABA73DEE-E047-A693-300B-8457AC31B5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24213" y="4870450"/>
          <a:ext cx="1970087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74364" imgH="393529" progId="Equation.DSMT4">
                  <p:embed/>
                </p:oleObj>
              </mc:Choice>
              <mc:Fallback>
                <p:oleObj name="Equation" r:id="rId4" imgW="774364" imgH="393529" progId="Equation.DSMT4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4213" y="4870450"/>
                        <a:ext cx="1970087" cy="1001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900" name="Text Box 44">
            <a:extLst>
              <a:ext uri="{FF2B5EF4-FFF2-40B4-BE49-F238E27FC236}">
                <a16:creationId xmlns:a16="http://schemas.microsoft.com/office/drawing/2014/main" id="{FD38E6D3-695E-ECFB-2702-F1E3D7046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25" y="4302125"/>
            <a:ext cx="8255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For the case of this volume element with density </a:t>
            </a:r>
            <a:r>
              <a:rPr lang="en-US" altLang="nl-NL">
                <a:latin typeface="Symbol" panose="05050102010706020507" pitchFamily="18" charset="2"/>
              </a:rPr>
              <a:t>r</a:t>
            </a:r>
            <a:r>
              <a:rPr lang="en-US" altLang="nl-NL"/>
              <a:t>:</a:t>
            </a:r>
          </a:p>
        </p:txBody>
      </p:sp>
      <p:sp>
        <p:nvSpPr>
          <p:cNvPr id="121901" name="Text Box 45">
            <a:extLst>
              <a:ext uri="{FF2B5EF4-FFF2-40B4-BE49-F238E27FC236}">
                <a16:creationId xmlns:a16="http://schemas.microsoft.com/office/drawing/2014/main" id="{A34C08E0-709F-BBA8-1FA0-F52C380344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925" y="6034088"/>
            <a:ext cx="75755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variation in pressure determines effective force</a:t>
            </a:r>
          </a:p>
        </p:txBody>
      </p:sp>
      <p:sp>
        <p:nvSpPr>
          <p:cNvPr id="121902" name="Line 46">
            <a:extLst>
              <a:ext uri="{FF2B5EF4-FFF2-40B4-BE49-F238E27FC236}">
                <a16:creationId xmlns:a16="http://schemas.microsoft.com/office/drawing/2014/main" id="{F566451D-BD36-746D-2F4C-9D9DF35CF6B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41700" y="5549900"/>
            <a:ext cx="228600" cy="571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900" grpId="0"/>
      <p:bldP spid="12190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A6C26534-7FB8-4784-8B36-0790C4135BD3}" type="slidenum">
              <a:rPr lang="en-GB" smtClean="0"/>
              <a:pPr/>
              <a:t>30</a:t>
            </a:fld>
            <a:endParaRPr lang="en-GB" dirty="0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47663" y="179405"/>
            <a:ext cx="7796823" cy="504825"/>
          </a:xfrm>
        </p:spPr>
        <p:txBody>
          <a:bodyPr/>
          <a:lstStyle/>
          <a:p>
            <a:r>
              <a:rPr lang="en-GB" sz="3200" b="1" dirty="0">
                <a:latin typeface="Tahoma" pitchFamily="34" charset="0"/>
              </a:rPr>
              <a:t>Shear stress and strain</a:t>
            </a:r>
          </a:p>
        </p:txBody>
      </p:sp>
      <p:graphicFrame>
        <p:nvGraphicFramePr>
          <p:cNvPr id="17431" name="Object 23"/>
          <p:cNvGraphicFramePr>
            <a:graphicFrameLocks noChangeAspect="1"/>
          </p:cNvGraphicFramePr>
          <p:nvPr/>
        </p:nvGraphicFramePr>
        <p:xfrm>
          <a:off x="3427191" y="964930"/>
          <a:ext cx="5572125" cy="2287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276360" imgH="1346040" progId="Equation.DSMT4">
                  <p:embed/>
                </p:oleObj>
              </mc:Choice>
              <mc:Fallback>
                <p:oleObj name="Equation" r:id="rId2" imgW="3276360" imgH="1346040" progId="Equation.DSMT4">
                  <p:embed/>
                  <p:pic>
                    <p:nvPicPr>
                      <p:cNvPr id="17431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7191" y="964930"/>
                        <a:ext cx="5572125" cy="2287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3430271" y="4108864"/>
          <a:ext cx="3757613" cy="229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09680" imgH="1346040" progId="Equation.DSMT4">
                  <p:embed/>
                </p:oleObj>
              </mc:Choice>
              <mc:Fallback>
                <p:oleObj name="Equation" r:id="rId4" imgW="2209680" imgH="1346040" progId="Equation.DSMT4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0271" y="4108864"/>
                        <a:ext cx="3757613" cy="229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" name="Picture 78" descr="D:\Education\AESB2140 - Geophysical_Methods_for_Subsurface Characterization\SeismicReflectionPart\WaveTheory\AESB2140_FiguresDiktaat_WaveTheory\stens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7" t="27687" r="72015" b="43043"/>
          <a:stretch/>
        </p:blipFill>
        <p:spPr bwMode="auto">
          <a:xfrm>
            <a:off x="18961" y="1015920"/>
            <a:ext cx="2833394" cy="220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78" descr="D:\Education\AESB2140 - Geophysical_Methods_for_Subsurface Characterization\SeismicReflectionPart\WaveTheory\AESB2140_FiguresDiktaat_WaveTheory\stens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96" t="25889" r="36967" b="43043"/>
          <a:stretch/>
        </p:blipFill>
        <p:spPr bwMode="auto">
          <a:xfrm>
            <a:off x="18961" y="4108864"/>
            <a:ext cx="3087584" cy="2494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2812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A6C26534-7FB8-4784-8B36-0790C4135BD3}" type="slidenum">
              <a:rPr lang="en-GB" smtClean="0"/>
              <a:pPr/>
              <a:t>31</a:t>
            </a:fld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4196252" y="2231733"/>
            <a:ext cx="38947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i="1" dirty="0"/>
              <a:t>Infinitesimal rectangle, deformed to parallelogram by shear stresses in case of no rigid rotation</a:t>
            </a:r>
            <a:endParaRPr lang="nl-NL" sz="2000" i="1" dirty="0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194338" y="173101"/>
            <a:ext cx="7772400" cy="549275"/>
          </a:xfrm>
        </p:spPr>
        <p:txBody>
          <a:bodyPr/>
          <a:lstStyle/>
          <a:p>
            <a:r>
              <a:rPr lang="en-US" sz="3200" b="1" dirty="0">
                <a:latin typeface="Tahoma" pitchFamily="34" charset="0"/>
              </a:rPr>
              <a:t>Shear stress and strain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607155" y="3620082"/>
          <a:ext cx="2047875" cy="139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46040" imgH="914400" progId="Equation.DSMT4">
                  <p:embed/>
                </p:oleObj>
              </mc:Choice>
              <mc:Fallback>
                <p:oleObj name="Equation" r:id="rId2" imgW="1346040" imgH="914400" progId="Equation.DSMT4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155" y="3620082"/>
                        <a:ext cx="2047875" cy="1390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50073" y="1037183"/>
            <a:ext cx="43412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For deformations without rigid rotation: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4503772" y="935613"/>
          <a:ext cx="39798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03160" imgH="393480" progId="Equation.DSMT4">
                  <p:embed/>
                </p:oleObj>
              </mc:Choice>
              <mc:Fallback>
                <p:oleObj name="Equation" r:id="rId4" imgW="2603160" imgH="393480" progId="Equation.DSMT4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3772" y="935613"/>
                        <a:ext cx="3979863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601177" y="5511829"/>
          <a:ext cx="3281362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45960" imgH="482400" progId="Equation.DSMT4">
                  <p:embed/>
                </p:oleObj>
              </mc:Choice>
              <mc:Fallback>
                <p:oleObj name="Equation" r:id="rId6" imgW="2145960" imgH="482400" progId="Equation.DSMT4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77" y="5511829"/>
                        <a:ext cx="3281362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4286" name="Picture 78" descr="D:\Education\AESB2140 - Geophysical_Methods_for_Subsurface Characterization\SeismicReflectionPart\WaveTheory\AESB2140_FiguresDiktaat_WaveTheory\stens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96" t="25608" r="2708" b="45122"/>
          <a:stretch/>
        </p:blipFill>
        <p:spPr bwMode="auto">
          <a:xfrm>
            <a:off x="1104405" y="1603167"/>
            <a:ext cx="2660073" cy="200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0749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A6C26534-7FB8-4784-8B36-0790C4135BD3}" type="slidenum">
              <a:rPr lang="en-GB" smtClean="0"/>
              <a:pPr/>
              <a:t>32</a:t>
            </a:fld>
            <a:endParaRPr lang="en-GB"/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227013" y="3113088"/>
          <a:ext cx="7886700" cy="3598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952880" imgH="2260440" progId="Equation.DSMT4">
                  <p:embed/>
                </p:oleObj>
              </mc:Choice>
              <mc:Fallback>
                <p:oleObj name="Equation" r:id="rId2" imgW="4952880" imgH="2260440" progId="Equation.DSMT4">
                  <p:embed/>
                  <p:pic>
                    <p:nvPicPr>
                      <p:cNvPr id="1946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013" y="3113088"/>
                        <a:ext cx="7886700" cy="3598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81" name="Text Box 25"/>
          <p:cNvSpPr txBox="1">
            <a:spLocks noChangeArrowheads="1"/>
          </p:cNvSpPr>
          <p:nvPr/>
        </p:nvSpPr>
        <p:spPr bwMode="auto">
          <a:xfrm>
            <a:off x="3238262" y="1724709"/>
            <a:ext cx="4071936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dirty="0">
                <a:latin typeface="Arial Unicode MS" pitchFamily="34" charset="-128"/>
              </a:rPr>
              <a:t>Block with mass </a:t>
            </a:r>
            <a:r>
              <a:rPr lang="en-US" sz="2000" i="1" dirty="0">
                <a:latin typeface="Symbol" pitchFamily="18" charset="2"/>
              </a:rPr>
              <a:t>D</a:t>
            </a:r>
            <a:r>
              <a:rPr lang="en-US" sz="2000" i="1" dirty="0">
                <a:latin typeface="Arial Unicode MS" pitchFamily="34" charset="-128"/>
              </a:rPr>
              <a:t>M = </a:t>
            </a:r>
            <a:r>
              <a:rPr lang="en-US" sz="2000" i="1" dirty="0">
                <a:latin typeface="Symbol" pitchFamily="18" charset="2"/>
              </a:rPr>
              <a:t>r D</a:t>
            </a:r>
            <a:r>
              <a:rPr lang="en-US" sz="2000" i="1" dirty="0">
                <a:latin typeface="Arial Unicode MS" pitchFamily="34" charset="-128"/>
              </a:rPr>
              <a:t>X </a:t>
            </a:r>
            <a:r>
              <a:rPr lang="en-US" sz="2000" i="1" dirty="0">
                <a:latin typeface="Symbol" pitchFamily="18" charset="2"/>
              </a:rPr>
              <a:t>D</a:t>
            </a:r>
            <a:r>
              <a:rPr lang="en-US" sz="2000" i="1" dirty="0">
                <a:latin typeface="Arial Unicode MS" pitchFamily="34" charset="-128"/>
              </a:rPr>
              <a:t>Y </a:t>
            </a:r>
            <a:r>
              <a:rPr lang="en-US" sz="2000" i="1" dirty="0">
                <a:latin typeface="Symbol" pitchFamily="18" charset="2"/>
              </a:rPr>
              <a:t>D</a:t>
            </a:r>
            <a:r>
              <a:rPr lang="en-US" sz="2000" i="1" dirty="0">
                <a:latin typeface="Arial Unicode MS" pitchFamily="34" charset="-128"/>
              </a:rPr>
              <a:t>Z</a:t>
            </a:r>
          </a:p>
        </p:txBody>
      </p:sp>
      <p:sp>
        <p:nvSpPr>
          <p:cNvPr id="29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1" y="2181"/>
            <a:ext cx="6980237" cy="868363"/>
          </a:xfrm>
        </p:spPr>
        <p:txBody>
          <a:bodyPr/>
          <a:lstStyle/>
          <a:p>
            <a:r>
              <a:rPr lang="en-US" sz="3200" b="1" u="sng" dirty="0">
                <a:latin typeface="Tahoma" pitchFamily="34" charset="0"/>
              </a:rPr>
              <a:t>PLANE </a:t>
            </a:r>
            <a:r>
              <a:rPr lang="en-US" sz="3200" u="sng" dirty="0">
                <a:solidFill>
                  <a:schemeClr val="tx1"/>
                </a:solidFill>
                <a:latin typeface="Tahoma" pitchFamily="34" charset="0"/>
              </a:rPr>
              <a:t>shear wave</a:t>
            </a:r>
          </a:p>
        </p:txBody>
      </p:sp>
      <p:pic>
        <p:nvPicPr>
          <p:cNvPr id="27" name="Picture 3" descr="S-wave_animation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256" y="0"/>
            <a:ext cx="2523744" cy="147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066" name="Picture 1194" descr="D:\Education\AESB2140 - Geophysical_Methods_for_Subsurface Characterization\SeismicReflectionPart\WaveTheory\AESB2140_FiguresDiktaat_WaveTheory\sblock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7" r="16275"/>
          <a:stretch/>
        </p:blipFill>
        <p:spPr bwMode="auto">
          <a:xfrm>
            <a:off x="308759" y="736167"/>
            <a:ext cx="2291938" cy="237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6859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411B9402-8598-4F0C-9BF6-89E2CA136031}" type="slidenum">
              <a:rPr lang="en-GB" smtClean="0"/>
              <a:pPr/>
              <a:t>33</a:t>
            </a:fld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232220" y="2474151"/>
          <a:ext cx="8358187" cy="400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952880" imgH="2374560" progId="Equation.DSMT4">
                  <p:embed/>
                </p:oleObj>
              </mc:Choice>
              <mc:Fallback>
                <p:oleObj name="Equation" r:id="rId2" imgW="4952880" imgH="2374560" progId="Equation.DSMT4">
                  <p:embed/>
                  <p:pic>
                    <p:nvPicPr>
                      <p:cNvPr id="2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220" y="2474151"/>
                        <a:ext cx="8358187" cy="4006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Picture 3" descr="S-wave_animation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256" y="0"/>
            <a:ext cx="2523744" cy="147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194" descr="D:\Education\AESB2140 - Geophysical_Methods_for_Subsurface Characterization\SeismicReflectionPart\WaveTheory\AESB2140_FiguresDiktaat_WaveTheory\sblock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7" r="16275"/>
          <a:stretch/>
        </p:blipFill>
        <p:spPr bwMode="auto">
          <a:xfrm>
            <a:off x="308759" y="106775"/>
            <a:ext cx="2291938" cy="237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3524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411B9402-8598-4F0C-9BF6-89E2CA136031}" type="slidenum">
              <a:rPr lang="en-GB" smtClean="0"/>
              <a:pPr/>
              <a:t>34</a:t>
            </a:fld>
            <a:endParaRPr lang="en-GB"/>
          </a:p>
        </p:txBody>
      </p:sp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146812" y="2418207"/>
          <a:ext cx="8143875" cy="375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317840" imgH="1993680" progId="Equation.DSMT4">
                  <p:embed/>
                </p:oleObj>
              </mc:Choice>
              <mc:Fallback>
                <p:oleObj name="Equation" r:id="rId2" imgW="4317840" imgH="1993680" progId="Equation.DSMT4">
                  <p:embed/>
                  <p:pic>
                    <p:nvPicPr>
                      <p:cNvPr id="2048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812" y="2418207"/>
                        <a:ext cx="8143875" cy="375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5136047" y="4400907"/>
            <a:ext cx="2461846" cy="85411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4" name="Picture 3" descr="S-wave_animation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256" y="0"/>
            <a:ext cx="2523744" cy="147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194" descr="D:\Education\AESB2140 - Geophysical_Methods_for_Subsurface Characterization\SeismicReflectionPart\WaveTheory\AESB2140_FiguresDiktaat_WaveTheory\sblock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7" r="16275"/>
          <a:stretch/>
        </p:blipFill>
        <p:spPr bwMode="auto">
          <a:xfrm>
            <a:off x="225632" y="178027"/>
            <a:ext cx="2291938" cy="237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1302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411B9402-8598-4F0C-9BF6-89E2CA136031}" type="slidenum">
              <a:rPr lang="en-GB" smtClean="0"/>
              <a:pPr/>
              <a:t>35</a:t>
            </a:fld>
            <a:endParaRPr lang="en-GB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66700" y="2667000"/>
            <a:ext cx="7772400" cy="528638"/>
          </a:xfrm>
        </p:spPr>
        <p:txBody>
          <a:bodyPr/>
          <a:lstStyle/>
          <a:p>
            <a:r>
              <a:rPr lang="en-GB" sz="3200" b="1">
                <a:latin typeface="Tahoma" pitchFamily="34" charset="0"/>
              </a:rPr>
              <a:t>ELASTIC WAVE EQUATION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411B9402-8598-4F0C-9BF6-89E2CA136031}" type="slidenum">
              <a:rPr lang="en-GB" smtClean="0"/>
              <a:pPr/>
              <a:t>36</a:t>
            </a:fld>
            <a:endParaRPr lang="en-GB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0725" y="88900"/>
            <a:ext cx="7877907" cy="719138"/>
          </a:xfrm>
        </p:spPr>
        <p:txBody>
          <a:bodyPr/>
          <a:lstStyle/>
          <a:p>
            <a:r>
              <a:rPr lang="en-GB" sz="3200" b="1" dirty="0">
                <a:latin typeface="Tahoma" pitchFamily="34" charset="0"/>
              </a:rPr>
              <a:t>stress – strain/displacement relation</a:t>
            </a:r>
          </a:p>
        </p:txBody>
      </p:sp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274167" y="1015425"/>
          <a:ext cx="8639175" cy="543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130720" imgH="3225600" progId="Equation.DSMT4">
                  <p:embed/>
                </p:oleObj>
              </mc:Choice>
              <mc:Fallback>
                <p:oleObj name="Equation" r:id="rId2" imgW="5130720" imgH="3225600" progId="Equation.DSMT4">
                  <p:embed/>
                  <p:pic>
                    <p:nvPicPr>
                      <p:cNvPr id="2253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167" y="1015425"/>
                        <a:ext cx="8639175" cy="543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411B9402-8598-4F0C-9BF6-89E2CA136031}" type="slidenum">
              <a:rPr lang="en-GB" smtClean="0"/>
              <a:pPr/>
              <a:t>37</a:t>
            </a:fld>
            <a:endParaRPr lang="en-GB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239713" y="373063"/>
          <a:ext cx="7529512" cy="582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95680" imgH="3479760" progId="Equation.DSMT4">
                  <p:embed/>
                </p:oleObj>
              </mc:Choice>
              <mc:Fallback>
                <p:oleObj name="Equation" r:id="rId2" imgW="4495680" imgH="3479760" progId="Equation.DSMT4">
                  <p:embed/>
                  <p:pic>
                    <p:nvPicPr>
                      <p:cNvPr id="276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713" y="373063"/>
                        <a:ext cx="7529512" cy="5824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2019370" y="4309541"/>
            <a:ext cx="4331188" cy="8143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411B9402-8598-4F0C-9BF6-89E2CA136031}" type="slidenum">
              <a:rPr lang="en-GB" smtClean="0"/>
              <a:pPr/>
              <a:t>38</a:t>
            </a:fld>
            <a:endParaRPr lang="en-GB"/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r>
              <a:rPr lang="en-GB"/>
              <a:t>Part 4 (4</a:t>
            </a:r>
            <a:r>
              <a:rPr lang="en-GB" baseline="30000"/>
              <a:t>th</a:t>
            </a:r>
            <a:r>
              <a:rPr lang="en-GB"/>
              <a:t> afternoon)</a:t>
            </a: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250825" y="1052513"/>
            <a:ext cx="6511847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dirty="0">
                <a:solidFill>
                  <a:schemeClr val="hlink"/>
                </a:solidFill>
                <a:latin typeface="Tahoma" pitchFamily="34" charset="0"/>
              </a:rPr>
              <a:t> </a:t>
            </a:r>
            <a:r>
              <a:rPr lang="en-US" u="sng" dirty="0">
                <a:solidFill>
                  <a:schemeClr val="hlink"/>
                </a:solidFill>
                <a:latin typeface="Tahoma" pitchFamily="34" charset="0"/>
              </a:rPr>
              <a:t>Amplitudes</a:t>
            </a:r>
          </a:p>
          <a:p>
            <a:r>
              <a:rPr lang="en-US" dirty="0">
                <a:solidFill>
                  <a:schemeClr val="hlink"/>
                </a:solidFill>
                <a:latin typeface="Tahoma" pitchFamily="34" charset="0"/>
              </a:rPr>
              <a:t>	- Forward </a:t>
            </a:r>
            <a:r>
              <a:rPr lang="en-US" dirty="0" err="1">
                <a:solidFill>
                  <a:schemeClr val="hlink"/>
                </a:solidFill>
                <a:latin typeface="Tahoma" pitchFamily="34" charset="0"/>
              </a:rPr>
              <a:t>modelling</a:t>
            </a:r>
            <a:r>
              <a:rPr lang="en-US" dirty="0">
                <a:solidFill>
                  <a:schemeClr val="hlink"/>
                </a:solidFill>
                <a:latin typeface="Tahoma" pitchFamily="34" charset="0"/>
              </a:rPr>
              <a:t>: amplitude effects</a:t>
            </a:r>
          </a:p>
          <a:p>
            <a:r>
              <a:rPr lang="en-US" dirty="0">
                <a:solidFill>
                  <a:schemeClr val="hlink"/>
                </a:solidFill>
                <a:latin typeface="Tahoma" pitchFamily="34" charset="0"/>
              </a:rPr>
              <a:t>	- Amplitude inversion</a:t>
            </a:r>
          </a:p>
          <a:p>
            <a:r>
              <a:rPr lang="en-US" dirty="0">
                <a:solidFill>
                  <a:schemeClr val="hlink"/>
                </a:solidFill>
                <a:latin typeface="Tahoma" pitchFamily="34" charset="0"/>
              </a:rPr>
              <a:t>	Exercise</a:t>
            </a:r>
          </a:p>
          <a:p>
            <a:endParaRPr lang="en-US" dirty="0">
              <a:solidFill>
                <a:schemeClr val="hlink"/>
              </a:solidFill>
              <a:latin typeface="Tahoma" pitchFamily="34" charset="0"/>
            </a:endParaRPr>
          </a:p>
          <a:p>
            <a:pPr>
              <a:buFontTx/>
              <a:buChar char="•"/>
            </a:pPr>
            <a:r>
              <a:rPr lang="en-US" dirty="0">
                <a:latin typeface="Tahoma" pitchFamily="34" charset="0"/>
              </a:rPr>
              <a:t> </a:t>
            </a:r>
            <a:r>
              <a:rPr lang="en-US" u="sng" dirty="0">
                <a:latin typeface="Tahoma" pitchFamily="34" charset="0"/>
              </a:rPr>
              <a:t>Elastic Waves</a:t>
            </a:r>
            <a:r>
              <a:rPr lang="en-US" dirty="0">
                <a:latin typeface="Tahoma" pitchFamily="34" charset="0"/>
              </a:rPr>
              <a:t>:</a:t>
            </a:r>
          </a:p>
          <a:p>
            <a:r>
              <a:rPr lang="en-US" dirty="0">
                <a:latin typeface="Tahoma" pitchFamily="34" charset="0"/>
              </a:rPr>
              <a:t>	</a:t>
            </a:r>
            <a:r>
              <a:rPr lang="en-US" dirty="0">
                <a:solidFill>
                  <a:schemeClr val="hlink"/>
                </a:solidFill>
                <a:latin typeface="Tahoma" pitchFamily="34" charset="0"/>
              </a:rPr>
              <a:t>- Stress, strain, P- and S-waves</a:t>
            </a:r>
            <a:r>
              <a:rPr lang="en-US" dirty="0">
                <a:latin typeface="Tahoma" pitchFamily="34" charset="0"/>
              </a:rPr>
              <a:t> </a:t>
            </a:r>
          </a:p>
          <a:p>
            <a:r>
              <a:rPr lang="en-US" dirty="0">
                <a:latin typeface="Tahoma" pitchFamily="34" charset="0"/>
              </a:rPr>
              <a:t>	- Solutions</a:t>
            </a:r>
          </a:p>
          <a:p>
            <a:r>
              <a:rPr lang="en-US" dirty="0">
                <a:latin typeface="Tahoma" pitchFamily="34" charset="0"/>
              </a:rPr>
              <a:t>	</a:t>
            </a:r>
            <a:r>
              <a:rPr lang="en-US" dirty="0">
                <a:solidFill>
                  <a:schemeClr val="hlink"/>
                </a:solidFill>
                <a:latin typeface="Tahoma" pitchFamily="34" charset="0"/>
              </a:rPr>
              <a:t>Exercise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A6C26534-7FB8-4784-8B36-0790C4135BD3}" type="slidenum">
              <a:rPr lang="en-GB" smtClean="0"/>
              <a:pPr/>
              <a:t>39</a:t>
            </a:fld>
            <a:endParaRPr lang="en-GB"/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sz="3200" b="1" dirty="0"/>
              <a:t>Plane wave solution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7916" y="3033207"/>
            <a:ext cx="7759700" cy="6223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dirty="0"/>
              <a:t>Solution is for both:</a:t>
            </a:r>
          </a:p>
        </p:txBody>
      </p:sp>
      <p:graphicFrame>
        <p:nvGraphicFramePr>
          <p:cNvPr id="54276" name="Object 4"/>
          <p:cNvGraphicFramePr>
            <a:graphicFrameLocks noChangeAspect="1"/>
          </p:cNvGraphicFramePr>
          <p:nvPr/>
        </p:nvGraphicFramePr>
        <p:xfrm>
          <a:off x="1922463" y="3327400"/>
          <a:ext cx="3554412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96800" imgH="431640" progId="Equation.DSMT4">
                  <p:embed/>
                </p:oleObj>
              </mc:Choice>
              <mc:Fallback>
                <p:oleObj name="Equation" r:id="rId2" imgW="1396800" imgH="431640" progId="Equation.DSMT4">
                  <p:embed/>
                  <p:pic>
                    <p:nvPicPr>
                      <p:cNvPr id="5427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463" y="3327400"/>
                        <a:ext cx="3554412" cy="1098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1079674" y="4477307"/>
            <a:ext cx="4017963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dirty="0"/>
              <a:t>where now </a:t>
            </a:r>
            <a:r>
              <a:rPr lang="en-US" sz="2800" i="1" dirty="0"/>
              <a:t>c</a:t>
            </a:r>
            <a:r>
              <a:rPr lang="en-US" sz="2800" dirty="0"/>
              <a:t> can be:</a:t>
            </a:r>
          </a:p>
          <a:p>
            <a:pPr algn="ctr">
              <a:spcBef>
                <a:spcPts val="600"/>
              </a:spcBef>
            </a:pPr>
            <a:r>
              <a:rPr lang="en-US" sz="2800" dirty="0">
                <a:solidFill>
                  <a:srgbClr val="0000FF"/>
                </a:solidFill>
              </a:rPr>
              <a:t>P-wave velocity </a:t>
            </a:r>
            <a:r>
              <a:rPr lang="en-US" sz="2800" i="1" dirty="0" err="1">
                <a:solidFill>
                  <a:srgbClr val="0000FF"/>
                </a:solidFill>
              </a:rPr>
              <a:t>c</a:t>
            </a:r>
            <a:r>
              <a:rPr lang="en-US" sz="2800" i="1" baseline="-25000" dirty="0" err="1">
                <a:solidFill>
                  <a:srgbClr val="0000FF"/>
                </a:solidFill>
              </a:rPr>
              <a:t>P</a:t>
            </a:r>
            <a:r>
              <a:rPr lang="en-US" sz="2800" dirty="0"/>
              <a:t> </a:t>
            </a:r>
          </a:p>
          <a:p>
            <a:pPr algn="ctr"/>
            <a:r>
              <a:rPr lang="en-US" sz="2800" dirty="0"/>
              <a:t>or </a:t>
            </a:r>
          </a:p>
          <a:p>
            <a:pPr algn="ctr"/>
            <a:r>
              <a:rPr lang="en-US" sz="2800" dirty="0">
                <a:solidFill>
                  <a:srgbClr val="0000FF"/>
                </a:solidFill>
              </a:rPr>
              <a:t>S-wave velocity </a:t>
            </a:r>
            <a:r>
              <a:rPr lang="en-US" sz="2800" i="1" dirty="0" err="1">
                <a:solidFill>
                  <a:srgbClr val="0000FF"/>
                </a:solidFill>
              </a:rPr>
              <a:t>c</a:t>
            </a:r>
            <a:r>
              <a:rPr lang="en-US" sz="2800" i="1" baseline="-25000" dirty="0" err="1">
                <a:solidFill>
                  <a:srgbClr val="0000FF"/>
                </a:solidFill>
              </a:rPr>
              <a:t>S</a:t>
            </a:r>
            <a:r>
              <a:rPr lang="en-US" sz="2800" i="1" baseline="-25000" dirty="0"/>
              <a:t> </a:t>
            </a:r>
            <a:r>
              <a:rPr lang="en-US" sz="2800" dirty="0"/>
              <a:t>!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466725" y="1789149"/>
          <a:ext cx="7142163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178160" imgH="736560" progId="Equation.DSMT4">
                  <p:embed/>
                </p:oleObj>
              </mc:Choice>
              <mc:Fallback>
                <p:oleObj name="Equation" r:id="rId4" imgW="4178160" imgH="736560" progId="Equation.DSMT4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725" y="1789149"/>
                        <a:ext cx="7142163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67916" y="1125695"/>
            <a:ext cx="5028049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None/>
            </a:pPr>
            <a:r>
              <a:rPr lang="en-US" sz="2800" dirty="0"/>
              <a:t>Plane wave in </a:t>
            </a:r>
            <a:r>
              <a:rPr lang="en-US" sz="2800" b="1" i="1" dirty="0"/>
              <a:t>+</a:t>
            </a:r>
            <a:r>
              <a:rPr lang="en-US" sz="2800" i="1" dirty="0"/>
              <a:t>z </a:t>
            </a:r>
            <a:r>
              <a:rPr lang="en-US" sz="2800" dirty="0"/>
              <a:t>direction: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>
            <a:extLst>
              <a:ext uri="{FF2B5EF4-FFF2-40B4-BE49-F238E27FC236}">
                <a16:creationId xmlns:a16="http://schemas.microsoft.com/office/drawing/2014/main" id="{0209185E-E172-242D-66B3-5CF7A84D4F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 sz="4000"/>
              <a:t>Hooke’s law</a:t>
            </a:r>
          </a:p>
        </p:txBody>
      </p:sp>
      <p:grpSp>
        <p:nvGrpSpPr>
          <p:cNvPr id="7171" name="Group 5">
            <a:extLst>
              <a:ext uri="{FF2B5EF4-FFF2-40B4-BE49-F238E27FC236}">
                <a16:creationId xmlns:a16="http://schemas.microsoft.com/office/drawing/2014/main" id="{3C73AB4C-9F59-0A6A-36F7-2E91D192E6C2}"/>
              </a:ext>
            </a:extLst>
          </p:cNvPr>
          <p:cNvGrpSpPr>
            <a:grpSpLocks/>
          </p:cNvGrpSpPr>
          <p:nvPr/>
        </p:nvGrpSpPr>
        <p:grpSpPr bwMode="auto">
          <a:xfrm>
            <a:off x="3551238" y="1184275"/>
            <a:ext cx="1335087" cy="1306513"/>
            <a:chOff x="3637" y="1506"/>
            <a:chExt cx="841" cy="823"/>
          </a:xfrm>
        </p:grpSpPr>
        <p:sp>
          <p:nvSpPr>
            <p:cNvPr id="7190" name="Rectangle 6">
              <a:extLst>
                <a:ext uri="{FF2B5EF4-FFF2-40B4-BE49-F238E27FC236}">
                  <a16:creationId xmlns:a16="http://schemas.microsoft.com/office/drawing/2014/main" id="{63A1DAB5-E946-6933-60BB-2485F408D8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7" y="1511"/>
              <a:ext cx="631" cy="534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9pPr>
            </a:lstStyle>
            <a:p>
              <a:pPr eaLnBrk="1" hangingPunct="1"/>
              <a:endParaRPr lang="nl-NL" altLang="nl-NL"/>
            </a:p>
          </p:txBody>
        </p:sp>
        <p:sp>
          <p:nvSpPr>
            <p:cNvPr id="7191" name="Rectangle 7">
              <a:extLst>
                <a:ext uri="{FF2B5EF4-FFF2-40B4-BE49-F238E27FC236}">
                  <a16:creationId xmlns:a16="http://schemas.microsoft.com/office/drawing/2014/main" id="{DACF85EB-96F0-27D6-25E2-4F3C6B7E09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8" y="1791"/>
              <a:ext cx="651" cy="538"/>
            </a:xfrm>
            <a:prstGeom prst="rect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9pPr>
            </a:lstStyle>
            <a:p>
              <a:pPr eaLnBrk="1" hangingPunct="1"/>
              <a:endParaRPr lang="nl-NL" altLang="nl-NL"/>
            </a:p>
          </p:txBody>
        </p:sp>
        <p:sp>
          <p:nvSpPr>
            <p:cNvPr id="7192" name="Line 8">
              <a:extLst>
                <a:ext uri="{FF2B5EF4-FFF2-40B4-BE49-F238E27FC236}">
                  <a16:creationId xmlns:a16="http://schemas.microsoft.com/office/drawing/2014/main" id="{F5F94CFD-EDA9-AA4F-E672-615CC0E0FA2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7" y="1506"/>
              <a:ext cx="208" cy="277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193" name="Line 9">
              <a:extLst>
                <a:ext uri="{FF2B5EF4-FFF2-40B4-BE49-F238E27FC236}">
                  <a16:creationId xmlns:a16="http://schemas.microsoft.com/office/drawing/2014/main" id="{4A24A0E8-CF35-4444-1DEE-0237F7962A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84" y="1512"/>
              <a:ext cx="194" cy="277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194" name="Line 10">
              <a:extLst>
                <a:ext uri="{FF2B5EF4-FFF2-40B4-BE49-F238E27FC236}">
                  <a16:creationId xmlns:a16="http://schemas.microsoft.com/office/drawing/2014/main" id="{5EF95782-24E9-8921-CD94-6C8D7C0C06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90" y="2049"/>
              <a:ext cx="188" cy="28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195" name="Line 11">
              <a:extLst>
                <a:ext uri="{FF2B5EF4-FFF2-40B4-BE49-F238E27FC236}">
                  <a16:creationId xmlns:a16="http://schemas.microsoft.com/office/drawing/2014/main" id="{455EC6D2-B418-FA81-7F2D-301ED60C21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7" y="2043"/>
              <a:ext cx="208" cy="27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7172" name="Group 12">
            <a:extLst>
              <a:ext uri="{FF2B5EF4-FFF2-40B4-BE49-F238E27FC236}">
                <a16:creationId xmlns:a16="http://schemas.microsoft.com/office/drawing/2014/main" id="{5073675E-0805-2867-74D1-7C04D41BC968}"/>
              </a:ext>
            </a:extLst>
          </p:cNvPr>
          <p:cNvGrpSpPr>
            <a:grpSpLocks/>
          </p:cNvGrpSpPr>
          <p:nvPr/>
        </p:nvGrpSpPr>
        <p:grpSpPr bwMode="auto">
          <a:xfrm>
            <a:off x="3665538" y="1285875"/>
            <a:ext cx="1106487" cy="1103313"/>
            <a:chOff x="3637" y="1506"/>
            <a:chExt cx="841" cy="823"/>
          </a:xfrm>
        </p:grpSpPr>
        <p:sp>
          <p:nvSpPr>
            <p:cNvPr id="7184" name="Rectangle 13">
              <a:extLst>
                <a:ext uri="{FF2B5EF4-FFF2-40B4-BE49-F238E27FC236}">
                  <a16:creationId xmlns:a16="http://schemas.microsoft.com/office/drawing/2014/main" id="{C6AFCC98-72BA-33BA-A9A7-D697F20365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7" y="1511"/>
              <a:ext cx="631" cy="53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9pPr>
            </a:lstStyle>
            <a:p>
              <a:pPr eaLnBrk="1" hangingPunct="1"/>
              <a:endParaRPr lang="nl-NL" altLang="nl-NL"/>
            </a:p>
          </p:txBody>
        </p:sp>
        <p:sp>
          <p:nvSpPr>
            <p:cNvPr id="7185" name="Rectangle 14">
              <a:extLst>
                <a:ext uri="{FF2B5EF4-FFF2-40B4-BE49-F238E27FC236}">
                  <a16:creationId xmlns:a16="http://schemas.microsoft.com/office/drawing/2014/main" id="{ADFAEF62-BD3E-E59A-ED48-4BB00710B4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8" y="1791"/>
              <a:ext cx="651" cy="53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ahoma" panose="020B0604030504040204" pitchFamily="34" charset="0"/>
                  <a:cs typeface="Tahoma" panose="020B0604030504040204" pitchFamily="34" charset="0"/>
                </a:defRPr>
              </a:lvl9pPr>
            </a:lstStyle>
            <a:p>
              <a:pPr eaLnBrk="1" hangingPunct="1"/>
              <a:endParaRPr lang="nl-NL" altLang="nl-NL"/>
            </a:p>
          </p:txBody>
        </p:sp>
        <p:sp>
          <p:nvSpPr>
            <p:cNvPr id="7186" name="Line 15">
              <a:extLst>
                <a:ext uri="{FF2B5EF4-FFF2-40B4-BE49-F238E27FC236}">
                  <a16:creationId xmlns:a16="http://schemas.microsoft.com/office/drawing/2014/main" id="{D8948DB7-AF2F-B26F-DD39-CD570F8451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7" y="1506"/>
              <a:ext cx="208" cy="2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187" name="Line 16">
              <a:extLst>
                <a:ext uri="{FF2B5EF4-FFF2-40B4-BE49-F238E27FC236}">
                  <a16:creationId xmlns:a16="http://schemas.microsoft.com/office/drawing/2014/main" id="{BD9D4860-4E5A-70E0-FD73-CD4CD0C8CD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84" y="1512"/>
              <a:ext cx="194" cy="2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188" name="Line 17">
              <a:extLst>
                <a:ext uri="{FF2B5EF4-FFF2-40B4-BE49-F238E27FC236}">
                  <a16:creationId xmlns:a16="http://schemas.microsoft.com/office/drawing/2014/main" id="{3B8E60E5-EBD9-F547-1271-3FCD2A6D1A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90" y="2049"/>
              <a:ext cx="188" cy="2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189" name="Line 18">
              <a:extLst>
                <a:ext uri="{FF2B5EF4-FFF2-40B4-BE49-F238E27FC236}">
                  <a16:creationId xmlns:a16="http://schemas.microsoft.com/office/drawing/2014/main" id="{A80802E0-5DC3-3537-D68D-FA18F5C62F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7" y="2043"/>
              <a:ext cx="208" cy="27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7173" name="Line 19">
            <a:extLst>
              <a:ext uri="{FF2B5EF4-FFF2-40B4-BE49-F238E27FC236}">
                <a16:creationId xmlns:a16="http://schemas.microsoft.com/office/drawing/2014/main" id="{47395992-5991-6441-DA82-92C35441DC3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00400" y="1892300"/>
            <a:ext cx="533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7174" name="Line 20">
            <a:extLst>
              <a:ext uri="{FF2B5EF4-FFF2-40B4-BE49-F238E27FC236}">
                <a16:creationId xmlns:a16="http://schemas.microsoft.com/office/drawing/2014/main" id="{A7A14265-37AA-2380-805A-44D29033177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660900" y="1866900"/>
            <a:ext cx="4445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7175" name="Line 21">
            <a:extLst>
              <a:ext uri="{FF2B5EF4-FFF2-40B4-BE49-F238E27FC236}">
                <a16:creationId xmlns:a16="http://schemas.microsoft.com/office/drawing/2014/main" id="{7821DC22-D866-8236-A26F-1968095BD10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75100" y="2044700"/>
            <a:ext cx="139700" cy="2159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7176" name="Line 22">
            <a:extLst>
              <a:ext uri="{FF2B5EF4-FFF2-40B4-BE49-F238E27FC236}">
                <a16:creationId xmlns:a16="http://schemas.microsoft.com/office/drawing/2014/main" id="{A1164DC6-2442-71F2-04AE-B3D4C9BB8909}"/>
              </a:ext>
            </a:extLst>
          </p:cNvPr>
          <p:cNvSpPr>
            <a:spLocks noChangeShapeType="1"/>
          </p:cNvSpPr>
          <p:nvPr/>
        </p:nvSpPr>
        <p:spPr bwMode="auto">
          <a:xfrm>
            <a:off x="4216400" y="952500"/>
            <a:ext cx="12700" cy="5207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7177" name="Line 23">
            <a:extLst>
              <a:ext uri="{FF2B5EF4-FFF2-40B4-BE49-F238E27FC236}">
                <a16:creationId xmlns:a16="http://schemas.microsoft.com/office/drawing/2014/main" id="{9CE78D23-2D14-31A8-C48D-5ABEF139A6F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29100" y="2324100"/>
            <a:ext cx="0" cy="381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7178" name="Text Box 24">
            <a:extLst>
              <a:ext uri="{FF2B5EF4-FFF2-40B4-BE49-F238E27FC236}">
                <a16:creationId xmlns:a16="http://schemas.microsoft.com/office/drawing/2014/main" id="{D7A723F2-32FF-FF6C-203A-32C6EF178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8225" y="2762250"/>
            <a:ext cx="61610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Generally known form of Hooke’s law:</a:t>
            </a:r>
          </a:p>
        </p:txBody>
      </p:sp>
      <p:graphicFrame>
        <p:nvGraphicFramePr>
          <p:cNvPr id="7179" name="Object 25">
            <a:extLst>
              <a:ext uri="{FF2B5EF4-FFF2-40B4-BE49-F238E27FC236}">
                <a16:creationId xmlns:a16="http://schemas.microsoft.com/office/drawing/2014/main" id="{C3CE458D-DB49-5E05-478A-31091AB297D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67100" y="3527425"/>
          <a:ext cx="156210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96641" imgH="215806" progId="Equation.DSMT4">
                  <p:embed/>
                </p:oleObj>
              </mc:Choice>
              <mc:Fallback>
                <p:oleObj name="Equation" r:id="rId2" imgW="596641" imgH="215806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7100" y="3527425"/>
                        <a:ext cx="1562100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06" name="Object 26">
            <a:extLst>
              <a:ext uri="{FF2B5EF4-FFF2-40B4-BE49-F238E27FC236}">
                <a16:creationId xmlns:a16="http://schemas.microsoft.com/office/drawing/2014/main" id="{9EA41C76-90DA-93B1-8380-1542574CFA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24213" y="5111750"/>
          <a:ext cx="1971675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74364" imgH="203112" progId="Equation.DSMT4">
                  <p:embed/>
                </p:oleObj>
              </mc:Choice>
              <mc:Fallback>
                <p:oleObj name="Equation" r:id="rId4" imgW="774364" imgH="203112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4213" y="5111750"/>
                        <a:ext cx="1971675" cy="51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07" name="Text Box 27">
            <a:extLst>
              <a:ext uri="{FF2B5EF4-FFF2-40B4-BE49-F238E27FC236}">
                <a16:creationId xmlns:a16="http://schemas.microsoft.com/office/drawing/2014/main" id="{ABCF2063-E1F6-DCDB-6EE2-C8D3923A99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725" y="4300538"/>
            <a:ext cx="85994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For the case of volume element with bulk modulus </a:t>
            </a:r>
            <a:r>
              <a:rPr lang="en-US" altLang="nl-NL" i="1">
                <a:latin typeface="Times New Roman" panose="02020603050405020304" pitchFamily="18" charset="0"/>
              </a:rPr>
              <a:t>K</a:t>
            </a:r>
            <a:r>
              <a:rPr lang="en-US" altLang="nl-NL"/>
              <a:t>:</a:t>
            </a:r>
          </a:p>
        </p:txBody>
      </p:sp>
      <p:sp>
        <p:nvSpPr>
          <p:cNvPr id="122908" name="Text Box 28">
            <a:extLst>
              <a:ext uri="{FF2B5EF4-FFF2-40B4-BE49-F238E27FC236}">
                <a16:creationId xmlns:a16="http://schemas.microsoft.com/office/drawing/2014/main" id="{A20740C8-8430-79D1-244D-D036087C9B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825" y="6034088"/>
            <a:ext cx="79994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Deformation in medium due to the total pressure </a:t>
            </a:r>
          </a:p>
        </p:txBody>
      </p:sp>
      <p:sp>
        <p:nvSpPr>
          <p:cNvPr id="122909" name="Line 29">
            <a:extLst>
              <a:ext uri="{FF2B5EF4-FFF2-40B4-BE49-F238E27FC236}">
                <a16:creationId xmlns:a16="http://schemas.microsoft.com/office/drawing/2014/main" id="{5F272617-D42C-CC79-CBA8-FD59815493E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92600" y="5562600"/>
            <a:ext cx="228600" cy="571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7" grpId="0"/>
      <p:bldP spid="12290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A6C26534-7FB8-4784-8B36-0790C4135BD3}" type="slidenum">
              <a:rPr lang="en-GB" smtClean="0"/>
              <a:pPr/>
              <a:t>40</a:t>
            </a:fld>
            <a:endParaRPr lang="en-GB"/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45227" y="0"/>
            <a:ext cx="7772400" cy="1143000"/>
          </a:xfrm>
        </p:spPr>
        <p:txBody>
          <a:bodyPr/>
          <a:lstStyle/>
          <a:p>
            <a:r>
              <a:rPr lang="en-US" sz="3200" b="1" dirty="0"/>
              <a:t>Impedance</a:t>
            </a:r>
          </a:p>
        </p:txBody>
      </p:sp>
      <p:sp>
        <p:nvSpPr>
          <p:cNvPr id="56333" name="Text Box 13"/>
          <p:cNvSpPr txBox="1">
            <a:spLocks noChangeArrowheads="1"/>
          </p:cNvSpPr>
          <p:nvPr/>
        </p:nvSpPr>
        <p:spPr bwMode="auto">
          <a:xfrm>
            <a:off x="873125" y="2619375"/>
            <a:ext cx="8042275" cy="422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dirty="0"/>
              <a:t>where, again, </a:t>
            </a:r>
            <a:r>
              <a:rPr lang="en-US" sz="2800" i="1" dirty="0"/>
              <a:t>c</a:t>
            </a:r>
            <a:r>
              <a:rPr lang="en-US" sz="2800" dirty="0"/>
              <a:t> can be P-wave velocity, giving P-wave impedance:</a:t>
            </a:r>
          </a:p>
          <a:p>
            <a:endParaRPr lang="en-US" sz="2800" dirty="0"/>
          </a:p>
          <a:p>
            <a:r>
              <a:rPr lang="en-US" sz="2800" dirty="0"/>
              <a:t>	</a:t>
            </a:r>
            <a:r>
              <a:rPr lang="en-US" sz="2800" i="1" dirty="0">
                <a:solidFill>
                  <a:srgbClr val="0000FF"/>
                </a:solidFill>
              </a:rPr>
              <a:t>Z</a:t>
            </a:r>
            <a:r>
              <a:rPr lang="en-US" sz="2800" i="1" baseline="-25000" dirty="0">
                <a:solidFill>
                  <a:srgbClr val="0000FF"/>
                </a:solidFill>
              </a:rPr>
              <a:t>P</a:t>
            </a:r>
            <a:r>
              <a:rPr lang="en-US" sz="2800" i="1" dirty="0">
                <a:solidFill>
                  <a:srgbClr val="0000FF"/>
                </a:solidFill>
              </a:rPr>
              <a:t> = </a:t>
            </a:r>
            <a:r>
              <a:rPr lang="en-US" sz="2800" i="1" dirty="0">
                <a:solidFill>
                  <a:srgbClr val="0000FF"/>
                </a:solidFill>
                <a:latin typeface="Symbol" pitchFamily="18" charset="2"/>
              </a:rPr>
              <a:t>r</a:t>
            </a:r>
            <a:r>
              <a:rPr lang="en-US" sz="2800" i="1" dirty="0">
                <a:solidFill>
                  <a:srgbClr val="0000FF"/>
                </a:solidFill>
              </a:rPr>
              <a:t> </a:t>
            </a:r>
            <a:r>
              <a:rPr lang="en-US" sz="2800" i="1" dirty="0" err="1">
                <a:solidFill>
                  <a:srgbClr val="0000FF"/>
                </a:solidFill>
              </a:rPr>
              <a:t>c</a:t>
            </a:r>
            <a:r>
              <a:rPr lang="en-US" sz="2800" i="1" baseline="-25000" dirty="0" err="1">
                <a:solidFill>
                  <a:srgbClr val="0000FF"/>
                </a:solidFill>
              </a:rPr>
              <a:t>P</a:t>
            </a:r>
            <a:endParaRPr lang="en-US" sz="2800" i="1" baseline="-25000" dirty="0">
              <a:solidFill>
                <a:srgbClr val="0000FF"/>
              </a:solidFill>
            </a:endParaRPr>
          </a:p>
          <a:p>
            <a:endParaRPr lang="en-US" sz="2800" dirty="0">
              <a:solidFill>
                <a:srgbClr val="0000FF"/>
              </a:solidFill>
            </a:endParaRPr>
          </a:p>
          <a:p>
            <a:r>
              <a:rPr lang="en-US" sz="2800" dirty="0"/>
              <a:t>or </a:t>
            </a:r>
            <a:r>
              <a:rPr lang="en-US" sz="2800" i="1" dirty="0"/>
              <a:t>c</a:t>
            </a:r>
            <a:r>
              <a:rPr lang="en-US" sz="2800" dirty="0"/>
              <a:t> can be S-wave velocity, giving S-wave impedance:</a:t>
            </a:r>
          </a:p>
          <a:p>
            <a:endParaRPr lang="en-US" sz="2800" dirty="0"/>
          </a:p>
          <a:p>
            <a:r>
              <a:rPr lang="en-US" sz="2800" i="1" baseline="-25000" dirty="0"/>
              <a:t>	 </a:t>
            </a:r>
            <a:r>
              <a:rPr lang="en-US" sz="2800" i="1" dirty="0">
                <a:solidFill>
                  <a:srgbClr val="0000FF"/>
                </a:solidFill>
              </a:rPr>
              <a:t>Z</a:t>
            </a:r>
            <a:r>
              <a:rPr lang="en-US" sz="2800" i="1" baseline="-25000" dirty="0">
                <a:solidFill>
                  <a:srgbClr val="0000FF"/>
                </a:solidFill>
              </a:rPr>
              <a:t>S</a:t>
            </a:r>
            <a:r>
              <a:rPr lang="en-US" sz="2800" i="1" dirty="0">
                <a:solidFill>
                  <a:srgbClr val="0000FF"/>
                </a:solidFill>
              </a:rPr>
              <a:t> = </a:t>
            </a:r>
            <a:r>
              <a:rPr lang="en-US" sz="2800" i="1" dirty="0">
                <a:solidFill>
                  <a:srgbClr val="0000FF"/>
                </a:solidFill>
                <a:latin typeface="Symbol" pitchFamily="18" charset="2"/>
              </a:rPr>
              <a:t>r</a:t>
            </a:r>
            <a:r>
              <a:rPr lang="en-US" sz="2800" i="1" dirty="0">
                <a:solidFill>
                  <a:srgbClr val="0000FF"/>
                </a:solidFill>
              </a:rPr>
              <a:t> </a:t>
            </a:r>
            <a:r>
              <a:rPr lang="en-US" sz="2800" i="1" dirty="0" err="1">
                <a:solidFill>
                  <a:srgbClr val="0000FF"/>
                </a:solidFill>
              </a:rPr>
              <a:t>c</a:t>
            </a:r>
            <a:r>
              <a:rPr lang="en-US" sz="2800" i="1" baseline="-25000" dirty="0" err="1">
                <a:solidFill>
                  <a:srgbClr val="0000FF"/>
                </a:solidFill>
              </a:rPr>
              <a:t>S</a:t>
            </a:r>
            <a:endParaRPr lang="en-US" sz="2800" i="1" baseline="-25000" dirty="0">
              <a:solidFill>
                <a:srgbClr val="0000FF"/>
              </a:solidFill>
            </a:endParaRPr>
          </a:p>
          <a:p>
            <a:endParaRPr lang="en-US" sz="2800" i="1" baseline="-25000" dirty="0"/>
          </a:p>
        </p:txBody>
      </p:sp>
      <p:grpSp>
        <p:nvGrpSpPr>
          <p:cNvPr id="4" name="Group 3"/>
          <p:cNvGrpSpPr/>
          <p:nvPr/>
        </p:nvGrpSpPr>
        <p:grpSpPr>
          <a:xfrm>
            <a:off x="3001019" y="1292443"/>
            <a:ext cx="2875465" cy="1326932"/>
            <a:chOff x="3001019" y="1334184"/>
            <a:chExt cx="2875465" cy="1326932"/>
          </a:xfrm>
        </p:grpSpPr>
        <p:sp>
          <p:nvSpPr>
            <p:cNvPr id="2" name="TextBox 1"/>
            <p:cNvSpPr txBox="1"/>
            <p:nvPr/>
          </p:nvSpPr>
          <p:spPr>
            <a:xfrm>
              <a:off x="3001019" y="1657349"/>
              <a:ext cx="93487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i="1" dirty="0"/>
                <a:t>Z </a:t>
              </a:r>
              <a:r>
                <a:rPr lang="en-GB" sz="3600" b="1" i="1" dirty="0">
                  <a:latin typeface="Symbol" pitchFamily="18" charset="2"/>
                </a:rPr>
                <a:t>=</a:t>
              </a:r>
              <a:r>
                <a:rPr lang="en-GB" sz="3600" i="1" dirty="0"/>
                <a:t> </a:t>
              </a:r>
              <a:endParaRPr lang="nl-NL" sz="3600" i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633836" y="1595794"/>
              <a:ext cx="12426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i="1" dirty="0">
                  <a:latin typeface="Symbol" pitchFamily="18" charset="2"/>
                </a:rPr>
                <a:t>= r </a:t>
              </a:r>
              <a:r>
                <a:rPr lang="en-GB" sz="3600" i="1" dirty="0"/>
                <a:t>c </a:t>
              </a:r>
              <a:endParaRPr lang="nl-NL" sz="3600" i="1" dirty="0"/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3935890" y="1334184"/>
              <a:ext cx="761747" cy="1326932"/>
              <a:chOff x="4317425" y="1334184"/>
              <a:chExt cx="761747" cy="1326932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4411362" y="1334184"/>
                <a:ext cx="57387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600" i="1" dirty="0"/>
                  <a:t>P </a:t>
                </a:r>
                <a:endParaRPr lang="nl-NL" sz="3600" i="1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376553" y="2014785"/>
                <a:ext cx="70243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600" i="1" dirty="0" err="1"/>
                  <a:t>V</a:t>
                </a:r>
                <a:r>
                  <a:rPr lang="en-GB" sz="3600" i="1" baseline="-25000" dirty="0" err="1"/>
                  <a:t>z</a:t>
                </a:r>
                <a:r>
                  <a:rPr lang="en-GB" sz="3600" i="1" dirty="0"/>
                  <a:t> </a:t>
                </a:r>
                <a:endParaRPr lang="nl-NL" sz="3600" i="1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317425" y="1384875"/>
                <a:ext cx="76174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600" b="1" i="1" dirty="0"/>
                  <a:t>__ </a:t>
                </a:r>
                <a:endParaRPr lang="nl-NL" sz="3600" b="1" i="1" dirty="0"/>
              </a:p>
            </p:txBody>
          </p:sp>
        </p:grpSp>
      </p:grp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195238" y="1711434"/>
            <a:ext cx="20089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800" dirty="0"/>
              <a:t>Impedance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DCAF4631-E6A5-46A3-A02B-E7B0D1796FF9}" type="slidenum">
              <a:rPr lang="en-GB" smtClean="0"/>
              <a:pPr/>
              <a:t>41</a:t>
            </a:fld>
            <a:endParaRPr lang="en-GB"/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0"/>
            <a:ext cx="7772400" cy="1143000"/>
          </a:xfrm>
        </p:spPr>
        <p:txBody>
          <a:bodyPr/>
          <a:lstStyle/>
          <a:p>
            <a:r>
              <a:rPr lang="en-US" sz="3200" b="1" dirty="0"/>
              <a:t>Boundary</a:t>
            </a:r>
          </a:p>
        </p:txBody>
      </p:sp>
      <p:sp>
        <p:nvSpPr>
          <p:cNvPr id="57347" name="Line 3"/>
          <p:cNvSpPr>
            <a:spLocks noChangeShapeType="1"/>
          </p:cNvSpPr>
          <p:nvPr/>
        </p:nvSpPr>
        <p:spPr bwMode="auto">
          <a:xfrm>
            <a:off x="520700" y="3060700"/>
            <a:ext cx="6248400" cy="254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57348" name="Object 4"/>
          <p:cNvGraphicFramePr>
            <a:graphicFrameLocks noChangeAspect="1"/>
          </p:cNvGraphicFramePr>
          <p:nvPr/>
        </p:nvGraphicFramePr>
        <p:xfrm>
          <a:off x="887413" y="2324100"/>
          <a:ext cx="16160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34680" imgH="228600" progId="Equation.DSMT4">
                  <p:embed/>
                </p:oleObj>
              </mc:Choice>
              <mc:Fallback>
                <p:oleObj name="Equation" r:id="rId2" imgW="634680" imgH="228600" progId="Equation.DSMT4">
                  <p:embed/>
                  <p:pic>
                    <p:nvPicPr>
                      <p:cNvPr id="573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7413" y="2324100"/>
                        <a:ext cx="1616075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49" name="Object 5"/>
          <p:cNvGraphicFramePr>
            <a:graphicFrameLocks noChangeAspect="1"/>
          </p:cNvGraphicFramePr>
          <p:nvPr/>
        </p:nvGraphicFramePr>
        <p:xfrm>
          <a:off x="809625" y="3149600"/>
          <a:ext cx="17462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85800" imgH="228600" progId="Equation.DSMT4">
                  <p:embed/>
                </p:oleObj>
              </mc:Choice>
              <mc:Fallback>
                <p:oleObj name="Equation" r:id="rId4" imgW="685800" imgH="228600" progId="Equation.DSMT4">
                  <p:embed/>
                  <p:pic>
                    <p:nvPicPr>
                      <p:cNvPr id="573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3149600"/>
                        <a:ext cx="1746250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50" name="Line 6"/>
          <p:cNvSpPr>
            <a:spLocks noChangeShapeType="1"/>
          </p:cNvSpPr>
          <p:nvPr/>
        </p:nvSpPr>
        <p:spPr bwMode="auto">
          <a:xfrm>
            <a:off x="3028950" y="2501900"/>
            <a:ext cx="181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7351" name="Line 7"/>
          <p:cNvSpPr>
            <a:spLocks noChangeShapeType="1"/>
          </p:cNvSpPr>
          <p:nvPr/>
        </p:nvSpPr>
        <p:spPr bwMode="auto">
          <a:xfrm>
            <a:off x="3028950" y="2743200"/>
            <a:ext cx="181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7352" name="Line 8"/>
          <p:cNvSpPr>
            <a:spLocks noChangeShapeType="1"/>
          </p:cNvSpPr>
          <p:nvPr/>
        </p:nvSpPr>
        <p:spPr bwMode="auto">
          <a:xfrm>
            <a:off x="3327400" y="2209800"/>
            <a:ext cx="0" cy="825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7353" name="Line 9"/>
          <p:cNvSpPr>
            <a:spLocks noChangeShapeType="1"/>
          </p:cNvSpPr>
          <p:nvPr/>
        </p:nvSpPr>
        <p:spPr bwMode="auto">
          <a:xfrm>
            <a:off x="3898900" y="3225800"/>
            <a:ext cx="0" cy="825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7354" name="Line 10"/>
          <p:cNvSpPr>
            <a:spLocks noChangeShapeType="1"/>
          </p:cNvSpPr>
          <p:nvPr/>
        </p:nvSpPr>
        <p:spPr bwMode="auto">
          <a:xfrm>
            <a:off x="4546600" y="2222500"/>
            <a:ext cx="0" cy="825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7365" name="Line 21"/>
          <p:cNvSpPr>
            <a:spLocks noChangeShapeType="1"/>
          </p:cNvSpPr>
          <p:nvPr/>
        </p:nvSpPr>
        <p:spPr bwMode="auto">
          <a:xfrm>
            <a:off x="3028950" y="3289300"/>
            <a:ext cx="181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7366" name="Line 22"/>
          <p:cNvSpPr>
            <a:spLocks noChangeShapeType="1"/>
          </p:cNvSpPr>
          <p:nvPr/>
        </p:nvSpPr>
        <p:spPr bwMode="auto">
          <a:xfrm>
            <a:off x="3028950" y="3606800"/>
            <a:ext cx="1816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57367" name="Object 23"/>
          <p:cNvGraphicFramePr>
            <a:graphicFrameLocks noChangeAspect="1"/>
          </p:cNvGraphicFramePr>
          <p:nvPr/>
        </p:nvGraphicFramePr>
        <p:xfrm>
          <a:off x="6816725" y="2816225"/>
          <a:ext cx="873125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2720" imgH="177480" progId="Equation.DSMT4">
                  <p:embed/>
                </p:oleObj>
              </mc:Choice>
              <mc:Fallback>
                <p:oleObj name="Equation" r:id="rId6" imgW="342720" imgH="177480" progId="Equation.DSMT4">
                  <p:embed/>
                  <p:pic>
                    <p:nvPicPr>
                      <p:cNvPr id="57367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6725" y="2816225"/>
                        <a:ext cx="873125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69" name="Text Box 25"/>
          <p:cNvSpPr txBox="1">
            <a:spLocks noChangeArrowheads="1"/>
          </p:cNvSpPr>
          <p:nvPr/>
        </p:nvSpPr>
        <p:spPr bwMode="auto">
          <a:xfrm>
            <a:off x="2816225" y="1311275"/>
            <a:ext cx="11811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i="1"/>
              <a:t>Incident</a:t>
            </a:r>
          </a:p>
          <a:p>
            <a:pPr algn="ctr"/>
            <a:r>
              <a:rPr lang="en-US" i="1"/>
              <a:t>wave</a:t>
            </a:r>
            <a:endParaRPr lang="nl-NL" i="1"/>
          </a:p>
        </p:txBody>
      </p:sp>
      <p:sp>
        <p:nvSpPr>
          <p:cNvPr id="57370" name="Text Box 26"/>
          <p:cNvSpPr txBox="1">
            <a:spLocks noChangeArrowheads="1"/>
          </p:cNvSpPr>
          <p:nvPr/>
        </p:nvSpPr>
        <p:spPr bwMode="auto">
          <a:xfrm>
            <a:off x="4173538" y="1323975"/>
            <a:ext cx="13144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i="1"/>
              <a:t>Reflected</a:t>
            </a:r>
          </a:p>
          <a:p>
            <a:pPr algn="ctr"/>
            <a:r>
              <a:rPr lang="en-US" i="1"/>
              <a:t>wave</a:t>
            </a:r>
            <a:endParaRPr lang="nl-NL" i="1"/>
          </a:p>
        </p:txBody>
      </p:sp>
      <p:sp>
        <p:nvSpPr>
          <p:cNvPr id="57371" name="Text Box 27"/>
          <p:cNvSpPr txBox="1">
            <a:spLocks noChangeArrowheads="1"/>
          </p:cNvSpPr>
          <p:nvPr/>
        </p:nvSpPr>
        <p:spPr bwMode="auto">
          <a:xfrm>
            <a:off x="3041650" y="4067175"/>
            <a:ext cx="17335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i="1" dirty="0"/>
              <a:t>Transmitted </a:t>
            </a:r>
          </a:p>
          <a:p>
            <a:pPr algn="ctr"/>
            <a:r>
              <a:rPr lang="en-US" i="1" dirty="0"/>
              <a:t>wave</a:t>
            </a:r>
            <a:endParaRPr lang="nl-NL" i="1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EECEAC31-5E58-4A8C-96C6-0A37B0CBDD68}" type="slidenum">
              <a:rPr lang="en-GB" smtClean="0"/>
              <a:pPr/>
              <a:t>42</a:t>
            </a:fld>
            <a:endParaRPr lang="en-GB"/>
          </a:p>
        </p:txBody>
      </p:sp>
      <p:pic>
        <p:nvPicPr>
          <p:cNvPr id="62466" name="Picture 2" descr="snell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36" r="17467" b="47974"/>
          <a:stretch>
            <a:fillRect/>
          </a:stretch>
        </p:blipFill>
        <p:spPr bwMode="auto">
          <a:xfrm>
            <a:off x="2895600" y="1168400"/>
            <a:ext cx="6248400" cy="188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6934200" cy="1143000"/>
          </a:xfrm>
        </p:spPr>
        <p:txBody>
          <a:bodyPr/>
          <a:lstStyle/>
          <a:p>
            <a:r>
              <a:rPr lang="nl-NL" sz="3200" b="1" dirty="0" err="1"/>
              <a:t>Snell’s</a:t>
            </a:r>
            <a:r>
              <a:rPr lang="nl-NL" sz="3200" b="1" dirty="0"/>
              <a:t> </a:t>
            </a:r>
            <a:r>
              <a:rPr lang="nl-NL" sz="3200" b="1" dirty="0" err="1"/>
              <a:t>Law</a:t>
            </a:r>
            <a:r>
              <a:rPr lang="nl-NL" sz="3200" b="1" dirty="0"/>
              <a:t> P- </a:t>
            </a:r>
            <a:r>
              <a:rPr lang="nl-NL" sz="3200" b="1" dirty="0" err="1"/>
              <a:t>and</a:t>
            </a:r>
            <a:r>
              <a:rPr lang="nl-NL" sz="3200" b="1" dirty="0"/>
              <a:t> S-waves</a:t>
            </a:r>
            <a:endParaRPr lang="en-GB" sz="3200" b="1" dirty="0"/>
          </a:p>
        </p:txBody>
      </p:sp>
      <p:grpSp>
        <p:nvGrpSpPr>
          <p:cNvPr id="62490" name="Group 26"/>
          <p:cNvGrpSpPr>
            <a:grpSpLocks/>
          </p:cNvGrpSpPr>
          <p:nvPr/>
        </p:nvGrpSpPr>
        <p:grpSpPr bwMode="auto">
          <a:xfrm>
            <a:off x="0" y="1066800"/>
            <a:ext cx="5803900" cy="4419600"/>
            <a:chOff x="0" y="672"/>
            <a:chExt cx="3656" cy="2784"/>
          </a:xfrm>
        </p:grpSpPr>
        <p:sp>
          <p:nvSpPr>
            <p:cNvPr id="62469" name="Line 5"/>
            <p:cNvSpPr>
              <a:spLocks noChangeShapeType="1"/>
            </p:cNvSpPr>
            <p:nvPr/>
          </p:nvSpPr>
          <p:spPr bwMode="auto">
            <a:xfrm>
              <a:off x="0" y="2208"/>
              <a:ext cx="365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2470" name="Line 6"/>
            <p:cNvSpPr>
              <a:spLocks noChangeShapeType="1"/>
            </p:cNvSpPr>
            <p:nvPr/>
          </p:nvSpPr>
          <p:spPr bwMode="auto">
            <a:xfrm>
              <a:off x="144" y="960"/>
              <a:ext cx="1104" cy="1248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2471" name="Line 7"/>
            <p:cNvSpPr>
              <a:spLocks noChangeShapeType="1"/>
            </p:cNvSpPr>
            <p:nvPr/>
          </p:nvSpPr>
          <p:spPr bwMode="auto">
            <a:xfrm>
              <a:off x="1248" y="2208"/>
              <a:ext cx="1776" cy="576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2472" name="Line 8"/>
            <p:cNvSpPr>
              <a:spLocks noChangeShapeType="1"/>
            </p:cNvSpPr>
            <p:nvPr/>
          </p:nvSpPr>
          <p:spPr bwMode="auto">
            <a:xfrm>
              <a:off x="1248" y="720"/>
              <a:ext cx="0" cy="27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2473" name="Text Box 9"/>
            <p:cNvSpPr txBox="1">
              <a:spLocks noChangeArrowheads="1"/>
            </p:cNvSpPr>
            <p:nvPr/>
          </p:nvSpPr>
          <p:spPr bwMode="auto">
            <a:xfrm>
              <a:off x="96" y="1856"/>
              <a:ext cx="84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boundary</a:t>
              </a:r>
              <a:endParaRPr lang="en-GB"/>
            </a:p>
          </p:txBody>
        </p:sp>
        <p:sp>
          <p:nvSpPr>
            <p:cNvPr id="62474" name="Freeform 10"/>
            <p:cNvSpPr>
              <a:spLocks/>
            </p:cNvSpPr>
            <p:nvPr/>
          </p:nvSpPr>
          <p:spPr bwMode="auto">
            <a:xfrm>
              <a:off x="1248" y="2400"/>
              <a:ext cx="576" cy="192"/>
            </a:xfrm>
            <a:custGeom>
              <a:avLst/>
              <a:gdLst>
                <a:gd name="T0" fmla="*/ 0 w 432"/>
                <a:gd name="T1" fmla="*/ 96 h 96"/>
                <a:gd name="T2" fmla="*/ 288 w 432"/>
                <a:gd name="T3" fmla="*/ 48 h 96"/>
                <a:gd name="T4" fmla="*/ 432 w 432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" h="96">
                  <a:moveTo>
                    <a:pt x="0" y="96"/>
                  </a:moveTo>
                  <a:cubicBezTo>
                    <a:pt x="108" y="80"/>
                    <a:pt x="216" y="64"/>
                    <a:pt x="288" y="48"/>
                  </a:cubicBezTo>
                  <a:cubicBezTo>
                    <a:pt x="360" y="32"/>
                    <a:pt x="408" y="8"/>
                    <a:pt x="432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2475" name="Freeform 11"/>
            <p:cNvSpPr>
              <a:spLocks/>
            </p:cNvSpPr>
            <p:nvPr/>
          </p:nvSpPr>
          <p:spPr bwMode="auto">
            <a:xfrm>
              <a:off x="816" y="1480"/>
              <a:ext cx="432" cy="200"/>
            </a:xfrm>
            <a:custGeom>
              <a:avLst/>
              <a:gdLst>
                <a:gd name="T0" fmla="*/ 0 w 288"/>
                <a:gd name="T1" fmla="*/ 104 h 104"/>
                <a:gd name="T2" fmla="*/ 48 w 288"/>
                <a:gd name="T3" fmla="*/ 56 h 104"/>
                <a:gd name="T4" fmla="*/ 192 w 288"/>
                <a:gd name="T5" fmla="*/ 8 h 104"/>
                <a:gd name="T6" fmla="*/ 288 w 288"/>
                <a:gd name="T7" fmla="*/ 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104">
                  <a:moveTo>
                    <a:pt x="0" y="104"/>
                  </a:moveTo>
                  <a:cubicBezTo>
                    <a:pt x="8" y="88"/>
                    <a:pt x="16" y="72"/>
                    <a:pt x="48" y="56"/>
                  </a:cubicBezTo>
                  <a:cubicBezTo>
                    <a:pt x="80" y="40"/>
                    <a:pt x="152" y="16"/>
                    <a:pt x="192" y="8"/>
                  </a:cubicBezTo>
                  <a:cubicBezTo>
                    <a:pt x="232" y="0"/>
                    <a:pt x="260" y="4"/>
                    <a:pt x="288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2476" name="Text Box 12"/>
            <p:cNvSpPr txBox="1">
              <a:spLocks noChangeArrowheads="1"/>
            </p:cNvSpPr>
            <p:nvPr/>
          </p:nvSpPr>
          <p:spPr bwMode="auto">
            <a:xfrm>
              <a:off x="1680" y="2400"/>
              <a:ext cx="61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b="1"/>
                <a:t>θ</a:t>
              </a:r>
              <a:r>
                <a:rPr lang="en-GB" b="1" baseline="-25000"/>
                <a:t>trans,P</a:t>
              </a:r>
            </a:p>
          </p:txBody>
        </p:sp>
        <p:sp>
          <p:nvSpPr>
            <p:cNvPr id="62477" name="Line 13"/>
            <p:cNvSpPr>
              <a:spLocks noChangeShapeType="1"/>
            </p:cNvSpPr>
            <p:nvPr/>
          </p:nvSpPr>
          <p:spPr bwMode="auto">
            <a:xfrm flipV="1">
              <a:off x="1248" y="864"/>
              <a:ext cx="1248" cy="1344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2478" name="Freeform 14"/>
            <p:cNvSpPr>
              <a:spLocks/>
            </p:cNvSpPr>
            <p:nvPr/>
          </p:nvSpPr>
          <p:spPr bwMode="auto">
            <a:xfrm rot="2290292">
              <a:off x="1248" y="1536"/>
              <a:ext cx="480" cy="144"/>
            </a:xfrm>
            <a:custGeom>
              <a:avLst/>
              <a:gdLst>
                <a:gd name="T0" fmla="*/ 0 w 288"/>
                <a:gd name="T1" fmla="*/ 104 h 104"/>
                <a:gd name="T2" fmla="*/ 48 w 288"/>
                <a:gd name="T3" fmla="*/ 56 h 104"/>
                <a:gd name="T4" fmla="*/ 192 w 288"/>
                <a:gd name="T5" fmla="*/ 8 h 104"/>
                <a:gd name="T6" fmla="*/ 288 w 288"/>
                <a:gd name="T7" fmla="*/ 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104">
                  <a:moveTo>
                    <a:pt x="0" y="104"/>
                  </a:moveTo>
                  <a:cubicBezTo>
                    <a:pt x="8" y="88"/>
                    <a:pt x="16" y="72"/>
                    <a:pt x="48" y="56"/>
                  </a:cubicBezTo>
                  <a:cubicBezTo>
                    <a:pt x="80" y="40"/>
                    <a:pt x="152" y="16"/>
                    <a:pt x="192" y="8"/>
                  </a:cubicBezTo>
                  <a:cubicBezTo>
                    <a:pt x="232" y="0"/>
                    <a:pt x="260" y="4"/>
                    <a:pt x="288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2479" name="Text Box 15"/>
            <p:cNvSpPr txBox="1">
              <a:spLocks noChangeArrowheads="1"/>
            </p:cNvSpPr>
            <p:nvPr/>
          </p:nvSpPr>
          <p:spPr bwMode="auto">
            <a:xfrm>
              <a:off x="1632" y="1296"/>
              <a:ext cx="51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b="1"/>
                <a:t>θ</a:t>
              </a:r>
              <a:r>
                <a:rPr lang="en-GB" b="1" baseline="-25000"/>
                <a:t>refl,P</a:t>
              </a:r>
            </a:p>
          </p:txBody>
        </p:sp>
        <p:sp>
          <p:nvSpPr>
            <p:cNvPr id="62480" name="Text Box 16"/>
            <p:cNvSpPr txBox="1">
              <a:spLocks noChangeArrowheads="1"/>
            </p:cNvSpPr>
            <p:nvPr/>
          </p:nvSpPr>
          <p:spPr bwMode="auto">
            <a:xfrm>
              <a:off x="528" y="1248"/>
              <a:ext cx="49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b="1"/>
                <a:t>θ</a:t>
              </a:r>
              <a:r>
                <a:rPr lang="en-GB" b="1" baseline="-25000"/>
                <a:t>inc,P</a:t>
              </a:r>
            </a:p>
          </p:txBody>
        </p:sp>
        <p:sp>
          <p:nvSpPr>
            <p:cNvPr id="62481" name="Line 17"/>
            <p:cNvSpPr>
              <a:spLocks noChangeShapeType="1"/>
            </p:cNvSpPr>
            <p:nvPr/>
          </p:nvSpPr>
          <p:spPr bwMode="auto">
            <a:xfrm>
              <a:off x="1248" y="2208"/>
              <a:ext cx="864" cy="1200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2482" name="Freeform 18"/>
            <p:cNvSpPr>
              <a:spLocks/>
            </p:cNvSpPr>
            <p:nvPr/>
          </p:nvSpPr>
          <p:spPr bwMode="auto">
            <a:xfrm>
              <a:off x="1248" y="2640"/>
              <a:ext cx="288" cy="96"/>
            </a:xfrm>
            <a:custGeom>
              <a:avLst/>
              <a:gdLst>
                <a:gd name="T0" fmla="*/ 0 w 432"/>
                <a:gd name="T1" fmla="*/ 96 h 96"/>
                <a:gd name="T2" fmla="*/ 288 w 432"/>
                <a:gd name="T3" fmla="*/ 48 h 96"/>
                <a:gd name="T4" fmla="*/ 432 w 432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" h="96">
                  <a:moveTo>
                    <a:pt x="0" y="96"/>
                  </a:moveTo>
                  <a:cubicBezTo>
                    <a:pt x="108" y="80"/>
                    <a:pt x="216" y="64"/>
                    <a:pt x="288" y="48"/>
                  </a:cubicBezTo>
                  <a:cubicBezTo>
                    <a:pt x="360" y="32"/>
                    <a:pt x="408" y="8"/>
                    <a:pt x="432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2483" name="Text Box 19"/>
            <p:cNvSpPr txBox="1">
              <a:spLocks noChangeArrowheads="1"/>
            </p:cNvSpPr>
            <p:nvPr/>
          </p:nvSpPr>
          <p:spPr bwMode="auto">
            <a:xfrm>
              <a:off x="1200" y="2736"/>
              <a:ext cx="60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b="1"/>
                <a:t>θ</a:t>
              </a:r>
              <a:r>
                <a:rPr lang="en-GB" b="1" baseline="-25000"/>
                <a:t>trans,S</a:t>
              </a:r>
            </a:p>
          </p:txBody>
        </p:sp>
        <p:sp>
          <p:nvSpPr>
            <p:cNvPr id="62484" name="Line 20"/>
            <p:cNvSpPr>
              <a:spLocks noChangeShapeType="1"/>
            </p:cNvSpPr>
            <p:nvPr/>
          </p:nvSpPr>
          <p:spPr bwMode="auto">
            <a:xfrm flipV="1">
              <a:off x="1248" y="672"/>
              <a:ext cx="576" cy="1536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2485" name="Text Box 21"/>
            <p:cNvSpPr txBox="1">
              <a:spLocks noChangeArrowheads="1"/>
            </p:cNvSpPr>
            <p:nvPr/>
          </p:nvSpPr>
          <p:spPr bwMode="auto">
            <a:xfrm>
              <a:off x="1200" y="1056"/>
              <a:ext cx="51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b="1"/>
                <a:t>θ</a:t>
              </a:r>
              <a:r>
                <a:rPr lang="en-GB" b="1" baseline="-25000"/>
                <a:t>refl,S</a:t>
              </a:r>
            </a:p>
          </p:txBody>
        </p:sp>
        <p:sp>
          <p:nvSpPr>
            <p:cNvPr id="62486" name="Freeform 22"/>
            <p:cNvSpPr>
              <a:spLocks/>
            </p:cNvSpPr>
            <p:nvPr/>
          </p:nvSpPr>
          <p:spPr bwMode="auto">
            <a:xfrm rot="2290292">
              <a:off x="1268" y="1332"/>
              <a:ext cx="288" cy="144"/>
            </a:xfrm>
            <a:custGeom>
              <a:avLst/>
              <a:gdLst>
                <a:gd name="T0" fmla="*/ 0 w 288"/>
                <a:gd name="T1" fmla="*/ 104 h 104"/>
                <a:gd name="T2" fmla="*/ 48 w 288"/>
                <a:gd name="T3" fmla="*/ 56 h 104"/>
                <a:gd name="T4" fmla="*/ 192 w 288"/>
                <a:gd name="T5" fmla="*/ 8 h 104"/>
                <a:gd name="T6" fmla="*/ 288 w 288"/>
                <a:gd name="T7" fmla="*/ 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104">
                  <a:moveTo>
                    <a:pt x="0" y="104"/>
                  </a:moveTo>
                  <a:cubicBezTo>
                    <a:pt x="8" y="88"/>
                    <a:pt x="16" y="72"/>
                    <a:pt x="48" y="56"/>
                  </a:cubicBezTo>
                  <a:cubicBezTo>
                    <a:pt x="80" y="40"/>
                    <a:pt x="152" y="16"/>
                    <a:pt x="192" y="8"/>
                  </a:cubicBezTo>
                  <a:cubicBezTo>
                    <a:pt x="232" y="0"/>
                    <a:pt x="260" y="4"/>
                    <a:pt x="288" y="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grpSp>
          <p:nvGrpSpPr>
            <p:cNvPr id="62489" name="Group 25"/>
            <p:cNvGrpSpPr>
              <a:grpSpLocks/>
            </p:cNvGrpSpPr>
            <p:nvPr/>
          </p:nvGrpSpPr>
          <p:grpSpPr bwMode="auto">
            <a:xfrm>
              <a:off x="2446" y="1788"/>
              <a:ext cx="891" cy="871"/>
              <a:chOff x="3398" y="2700"/>
              <a:chExt cx="891" cy="871"/>
            </a:xfrm>
          </p:grpSpPr>
          <p:sp>
            <p:nvSpPr>
              <p:cNvPr id="62487" name="Text Box 23"/>
              <p:cNvSpPr txBox="1">
                <a:spLocks noChangeArrowheads="1"/>
              </p:cNvSpPr>
              <p:nvPr/>
            </p:nvSpPr>
            <p:spPr bwMode="auto">
              <a:xfrm>
                <a:off x="3398" y="3052"/>
                <a:ext cx="891" cy="5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3200" i="1"/>
                  <a:t>c</a:t>
                </a:r>
                <a:r>
                  <a:rPr lang="en-US" sz="3200" i="1" baseline="-25000"/>
                  <a:t>P2</a:t>
                </a:r>
                <a:r>
                  <a:rPr lang="en-US" sz="3200" i="1"/>
                  <a:t> , c</a:t>
                </a:r>
                <a:r>
                  <a:rPr lang="en-US" sz="3200" i="1" baseline="-25000"/>
                  <a:t>S2</a:t>
                </a:r>
              </a:p>
              <a:p>
                <a:endParaRPr lang="en-US" baseline="-25000"/>
              </a:p>
            </p:txBody>
          </p:sp>
          <p:sp>
            <p:nvSpPr>
              <p:cNvPr id="62488" name="Text Box 24"/>
              <p:cNvSpPr txBox="1">
                <a:spLocks noChangeArrowheads="1"/>
              </p:cNvSpPr>
              <p:nvPr/>
            </p:nvSpPr>
            <p:spPr bwMode="auto">
              <a:xfrm>
                <a:off x="3398" y="2700"/>
                <a:ext cx="891" cy="5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3200" i="1"/>
                  <a:t>c</a:t>
                </a:r>
                <a:r>
                  <a:rPr lang="en-US" sz="3200" i="1" baseline="-25000"/>
                  <a:t>P1</a:t>
                </a:r>
                <a:r>
                  <a:rPr lang="en-US" sz="3200" i="1"/>
                  <a:t> , c</a:t>
                </a:r>
                <a:r>
                  <a:rPr lang="en-US" sz="3200" i="1" baseline="-25000"/>
                  <a:t>S1</a:t>
                </a:r>
              </a:p>
              <a:p>
                <a:endParaRPr lang="en-US" baseline="-25000"/>
              </a:p>
            </p:txBody>
          </p:sp>
        </p:grp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DCAF4631-E6A5-46A3-A02B-E7B0D1796FF9}" type="slidenum">
              <a:rPr lang="en-GB" smtClean="0"/>
              <a:pPr/>
              <a:t>43</a:t>
            </a:fld>
            <a:endParaRPr lang="en-GB"/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0"/>
            <a:ext cx="7772400" cy="1143000"/>
          </a:xfrm>
        </p:spPr>
        <p:txBody>
          <a:bodyPr/>
          <a:lstStyle/>
          <a:p>
            <a:r>
              <a:rPr lang="en-US" sz="3200" b="1" dirty="0"/>
              <a:t>Amplitudes from boundary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91296" y="1878798"/>
            <a:ext cx="7169150" cy="3578225"/>
            <a:chOff x="591296" y="1878798"/>
            <a:chExt cx="7169150" cy="3578225"/>
          </a:xfrm>
        </p:grpSpPr>
        <p:sp>
          <p:nvSpPr>
            <p:cNvPr id="57347" name="Line 3"/>
            <p:cNvSpPr>
              <a:spLocks noChangeShapeType="1"/>
            </p:cNvSpPr>
            <p:nvPr/>
          </p:nvSpPr>
          <p:spPr bwMode="auto">
            <a:xfrm>
              <a:off x="591296" y="3628223"/>
              <a:ext cx="6248400" cy="2540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graphicFrame>
          <p:nvGraphicFramePr>
            <p:cNvPr id="57348" name="Object 4"/>
            <p:cNvGraphicFramePr>
              <a:graphicFrameLocks noChangeAspect="1"/>
            </p:cNvGraphicFramePr>
            <p:nvPr/>
          </p:nvGraphicFramePr>
          <p:xfrm>
            <a:off x="591296" y="2899560"/>
            <a:ext cx="1874838" cy="581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736560" imgH="228600" progId="Equation.DSMT4">
                    <p:embed/>
                  </p:oleObj>
                </mc:Choice>
                <mc:Fallback>
                  <p:oleObj name="Equation" r:id="rId2" imgW="736560" imgH="228600" progId="Equation.DSMT4">
                    <p:embed/>
                    <p:pic>
                      <p:nvPicPr>
                        <p:cNvPr id="57348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1296" y="2899560"/>
                          <a:ext cx="1874838" cy="5810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7349" name="Object 5"/>
            <p:cNvGraphicFramePr>
              <a:graphicFrameLocks noChangeAspect="1"/>
            </p:cNvGraphicFramePr>
            <p:nvPr/>
          </p:nvGraphicFramePr>
          <p:xfrm>
            <a:off x="591296" y="3653623"/>
            <a:ext cx="2005012" cy="581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787320" imgH="228600" progId="Equation.DSMT4">
                    <p:embed/>
                  </p:oleObj>
                </mc:Choice>
                <mc:Fallback>
                  <p:oleObj name="Equation" r:id="rId4" imgW="787320" imgH="228600" progId="Equation.DSMT4">
                    <p:embed/>
                    <p:pic>
                      <p:nvPicPr>
                        <p:cNvPr id="57349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1296" y="3653623"/>
                          <a:ext cx="2005012" cy="5810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7350" name="Line 6"/>
            <p:cNvSpPr>
              <a:spLocks noChangeShapeType="1"/>
            </p:cNvSpPr>
            <p:nvPr/>
          </p:nvSpPr>
          <p:spPr bwMode="auto">
            <a:xfrm>
              <a:off x="3099546" y="3069423"/>
              <a:ext cx="18161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7351" name="Line 7"/>
            <p:cNvSpPr>
              <a:spLocks noChangeShapeType="1"/>
            </p:cNvSpPr>
            <p:nvPr/>
          </p:nvSpPr>
          <p:spPr bwMode="auto">
            <a:xfrm>
              <a:off x="3099546" y="3310723"/>
              <a:ext cx="18161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7352" name="Line 8"/>
            <p:cNvSpPr>
              <a:spLocks noChangeShapeType="1"/>
            </p:cNvSpPr>
            <p:nvPr/>
          </p:nvSpPr>
          <p:spPr bwMode="auto">
            <a:xfrm>
              <a:off x="3397996" y="2777323"/>
              <a:ext cx="0" cy="8255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7353" name="Line 9"/>
            <p:cNvSpPr>
              <a:spLocks noChangeShapeType="1"/>
            </p:cNvSpPr>
            <p:nvPr/>
          </p:nvSpPr>
          <p:spPr bwMode="auto">
            <a:xfrm>
              <a:off x="3969496" y="3793323"/>
              <a:ext cx="0" cy="8255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7354" name="Line 10"/>
            <p:cNvSpPr>
              <a:spLocks noChangeShapeType="1"/>
            </p:cNvSpPr>
            <p:nvPr/>
          </p:nvSpPr>
          <p:spPr bwMode="auto">
            <a:xfrm>
              <a:off x="4617196" y="2790023"/>
              <a:ext cx="0" cy="8255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7365" name="Line 21"/>
            <p:cNvSpPr>
              <a:spLocks noChangeShapeType="1"/>
            </p:cNvSpPr>
            <p:nvPr/>
          </p:nvSpPr>
          <p:spPr bwMode="auto">
            <a:xfrm>
              <a:off x="3099546" y="3856823"/>
              <a:ext cx="18161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7366" name="Line 22"/>
            <p:cNvSpPr>
              <a:spLocks noChangeShapeType="1"/>
            </p:cNvSpPr>
            <p:nvPr/>
          </p:nvSpPr>
          <p:spPr bwMode="auto">
            <a:xfrm>
              <a:off x="3099546" y="4174323"/>
              <a:ext cx="18161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l-NL"/>
            </a:p>
          </p:txBody>
        </p:sp>
        <p:graphicFrame>
          <p:nvGraphicFramePr>
            <p:cNvPr id="57367" name="Object 23"/>
            <p:cNvGraphicFramePr>
              <a:graphicFrameLocks noChangeAspect="1"/>
            </p:cNvGraphicFramePr>
            <p:nvPr/>
          </p:nvGraphicFramePr>
          <p:xfrm>
            <a:off x="6887321" y="3383748"/>
            <a:ext cx="873125" cy="452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342720" imgH="177480" progId="Equation.DSMT4">
                    <p:embed/>
                  </p:oleObj>
                </mc:Choice>
                <mc:Fallback>
                  <p:oleObj name="Equation" r:id="rId6" imgW="342720" imgH="177480" progId="Equation.DSMT4">
                    <p:embed/>
                    <p:pic>
                      <p:nvPicPr>
                        <p:cNvPr id="57367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87321" y="3383748"/>
                          <a:ext cx="873125" cy="4524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7369" name="Text Box 25"/>
            <p:cNvSpPr txBox="1">
              <a:spLocks noChangeArrowheads="1"/>
            </p:cNvSpPr>
            <p:nvPr/>
          </p:nvSpPr>
          <p:spPr bwMode="auto">
            <a:xfrm>
              <a:off x="2886821" y="1878798"/>
              <a:ext cx="1181100" cy="822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i="1"/>
                <a:t>Incident</a:t>
              </a:r>
            </a:p>
            <a:p>
              <a:pPr algn="ctr"/>
              <a:r>
                <a:rPr lang="en-US" i="1"/>
                <a:t>wave</a:t>
              </a:r>
              <a:endParaRPr lang="nl-NL" i="1"/>
            </a:p>
          </p:txBody>
        </p:sp>
        <p:sp>
          <p:nvSpPr>
            <p:cNvPr id="57370" name="Text Box 26"/>
            <p:cNvSpPr txBox="1">
              <a:spLocks noChangeArrowheads="1"/>
            </p:cNvSpPr>
            <p:nvPr/>
          </p:nvSpPr>
          <p:spPr bwMode="auto">
            <a:xfrm>
              <a:off x="4244134" y="1891498"/>
              <a:ext cx="1314450" cy="822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i="1"/>
                <a:t>Reflected</a:t>
              </a:r>
            </a:p>
            <a:p>
              <a:pPr algn="ctr"/>
              <a:r>
                <a:rPr lang="en-US" i="1"/>
                <a:t>wave</a:t>
              </a:r>
              <a:endParaRPr lang="nl-NL" i="1"/>
            </a:p>
          </p:txBody>
        </p:sp>
        <p:sp>
          <p:nvSpPr>
            <p:cNvPr id="57371" name="Text Box 27"/>
            <p:cNvSpPr txBox="1">
              <a:spLocks noChangeArrowheads="1"/>
            </p:cNvSpPr>
            <p:nvPr/>
          </p:nvSpPr>
          <p:spPr bwMode="auto">
            <a:xfrm>
              <a:off x="3112246" y="4634698"/>
              <a:ext cx="1733550" cy="822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i="1" dirty="0"/>
                <a:t>Transmitted </a:t>
              </a:r>
            </a:p>
            <a:p>
              <a:pPr algn="ctr"/>
              <a:r>
                <a:rPr lang="en-US" i="1" dirty="0"/>
                <a:t>wave</a:t>
              </a:r>
              <a:endParaRPr lang="nl-NL" i="1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23032" y="5429564"/>
            <a:ext cx="47223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Boundary conditions: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GB" dirty="0"/>
              <a:t>Particle velocity </a:t>
            </a:r>
            <a:r>
              <a:rPr lang="en-GB" i="1" dirty="0"/>
              <a:t>V</a:t>
            </a:r>
            <a:r>
              <a:rPr lang="en-GB" i="1" baseline="-25000" dirty="0"/>
              <a:t>i</a:t>
            </a:r>
            <a:r>
              <a:rPr lang="en-GB" dirty="0"/>
              <a:t> continuous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GB" dirty="0"/>
              <a:t>Stresses </a:t>
            </a:r>
            <a:r>
              <a:rPr lang="en-GB" i="1" dirty="0" err="1">
                <a:latin typeface="Symbol" pitchFamily="18" charset="2"/>
              </a:rPr>
              <a:t>t</a:t>
            </a:r>
            <a:r>
              <a:rPr lang="en-GB" i="1" baseline="-25000" dirty="0" err="1"/>
              <a:t>ij</a:t>
            </a:r>
            <a:r>
              <a:rPr lang="en-GB" dirty="0"/>
              <a:t> continuous</a:t>
            </a:r>
            <a:endParaRPr lang="nl-NL" dirty="0"/>
          </a:p>
        </p:txBody>
      </p:sp>
      <p:sp>
        <p:nvSpPr>
          <p:cNvPr id="20" name="TextBox 19"/>
          <p:cNvSpPr txBox="1"/>
          <p:nvPr/>
        </p:nvSpPr>
        <p:spPr>
          <a:xfrm>
            <a:off x="373981" y="1263874"/>
            <a:ext cx="66920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Amplitudes: reflection and transmission coefficients</a:t>
            </a:r>
          </a:p>
        </p:txBody>
      </p:sp>
    </p:spTree>
    <p:extLst>
      <p:ext uri="{BB962C8B-B14F-4D97-AF65-F5344CB8AC3E}">
        <p14:creationId xmlns:p14="http://schemas.microsoft.com/office/powerpoint/2010/main" val="33372635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EECEAC31-5E58-4A8C-96C6-0A37B0CBDD68}" type="slidenum">
              <a:rPr lang="en-GB" smtClean="0"/>
              <a:pPr/>
              <a:t>44</a:t>
            </a:fld>
            <a:endParaRPr lang="en-GB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7975600" cy="1117600"/>
          </a:xfrm>
        </p:spPr>
        <p:txBody>
          <a:bodyPr/>
          <a:lstStyle/>
          <a:p>
            <a:r>
              <a:rPr lang="nl-NL" sz="3200" b="1" dirty="0" err="1"/>
              <a:t>Angle-dependent</a:t>
            </a:r>
            <a:r>
              <a:rPr lang="nl-NL" sz="3200" b="1" dirty="0"/>
              <a:t> </a:t>
            </a:r>
            <a:r>
              <a:rPr lang="nl-NL" sz="3200" b="1" dirty="0" err="1"/>
              <a:t>Reflectivity</a:t>
            </a:r>
            <a:endParaRPr lang="en-GB" sz="3200" b="1" dirty="0"/>
          </a:p>
        </p:txBody>
      </p:sp>
      <p:grpSp>
        <p:nvGrpSpPr>
          <p:cNvPr id="64542" name="Group 30"/>
          <p:cNvGrpSpPr>
            <a:grpSpLocks/>
          </p:cNvGrpSpPr>
          <p:nvPr/>
        </p:nvGrpSpPr>
        <p:grpSpPr bwMode="auto">
          <a:xfrm>
            <a:off x="5499100" y="2222500"/>
            <a:ext cx="3276600" cy="2197100"/>
            <a:chOff x="3464" y="1400"/>
            <a:chExt cx="2064" cy="1384"/>
          </a:xfrm>
        </p:grpSpPr>
        <p:sp>
          <p:nvSpPr>
            <p:cNvPr id="64536" name="Text Box 24"/>
            <p:cNvSpPr txBox="1">
              <a:spLocks noChangeArrowheads="1"/>
            </p:cNvSpPr>
            <p:nvPr/>
          </p:nvSpPr>
          <p:spPr bwMode="auto">
            <a:xfrm>
              <a:off x="3510" y="1444"/>
              <a:ext cx="199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200" i="1">
                  <a:solidFill>
                    <a:srgbClr val="0000FF"/>
                  </a:solidFill>
                </a:rPr>
                <a:t>R</a:t>
              </a:r>
              <a:r>
                <a:rPr lang="en-US" sz="3200" i="1" baseline="-25000">
                  <a:solidFill>
                    <a:srgbClr val="0000FF"/>
                  </a:solidFill>
                </a:rPr>
                <a:t>PP </a:t>
              </a:r>
              <a:r>
                <a:rPr lang="en-US" sz="3200" i="1">
                  <a:solidFill>
                    <a:srgbClr val="0000FF"/>
                  </a:solidFill>
                </a:rPr>
                <a:t>, R</a:t>
              </a:r>
              <a:r>
                <a:rPr lang="en-US" sz="3200" i="1" baseline="-25000">
                  <a:solidFill>
                    <a:srgbClr val="0000FF"/>
                  </a:solidFill>
                </a:rPr>
                <a:t>PS </a:t>
              </a:r>
              <a:r>
                <a:rPr lang="en-US" sz="3200" i="1">
                  <a:solidFill>
                    <a:srgbClr val="0000FF"/>
                  </a:solidFill>
                </a:rPr>
                <a:t>, R</a:t>
              </a:r>
              <a:r>
                <a:rPr lang="en-US" sz="3200" i="1" baseline="-25000">
                  <a:solidFill>
                    <a:srgbClr val="0000FF"/>
                  </a:solidFill>
                </a:rPr>
                <a:t>SP </a:t>
              </a:r>
              <a:r>
                <a:rPr lang="en-US" sz="3200" i="1">
                  <a:solidFill>
                    <a:srgbClr val="0000FF"/>
                  </a:solidFill>
                </a:rPr>
                <a:t>, R</a:t>
              </a:r>
              <a:r>
                <a:rPr lang="en-US" sz="3200" i="1" baseline="-25000">
                  <a:solidFill>
                    <a:srgbClr val="0000FF"/>
                  </a:solidFill>
                </a:rPr>
                <a:t>SS</a:t>
              </a:r>
            </a:p>
          </p:txBody>
        </p:sp>
        <p:sp>
          <p:nvSpPr>
            <p:cNvPr id="64538" name="Rectangle 26"/>
            <p:cNvSpPr>
              <a:spLocks noChangeArrowheads="1"/>
            </p:cNvSpPr>
            <p:nvPr/>
          </p:nvSpPr>
          <p:spPr bwMode="auto">
            <a:xfrm>
              <a:off x="3464" y="1400"/>
              <a:ext cx="2064" cy="45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64537" name="Text Box 25"/>
            <p:cNvSpPr txBox="1">
              <a:spLocks noChangeArrowheads="1"/>
            </p:cNvSpPr>
            <p:nvPr/>
          </p:nvSpPr>
          <p:spPr bwMode="auto">
            <a:xfrm>
              <a:off x="3526" y="2340"/>
              <a:ext cx="194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200" i="1">
                  <a:solidFill>
                    <a:srgbClr val="0000FF"/>
                  </a:solidFill>
                </a:rPr>
                <a:t>T</a:t>
              </a:r>
              <a:r>
                <a:rPr lang="en-US" sz="3200" i="1" baseline="-25000">
                  <a:solidFill>
                    <a:srgbClr val="0000FF"/>
                  </a:solidFill>
                </a:rPr>
                <a:t>PP </a:t>
              </a:r>
              <a:r>
                <a:rPr lang="en-US" sz="3200" i="1">
                  <a:solidFill>
                    <a:srgbClr val="0000FF"/>
                  </a:solidFill>
                </a:rPr>
                <a:t>, T</a:t>
              </a:r>
              <a:r>
                <a:rPr lang="en-US" sz="3200" i="1" baseline="-25000">
                  <a:solidFill>
                    <a:srgbClr val="0000FF"/>
                  </a:solidFill>
                </a:rPr>
                <a:t>PS </a:t>
              </a:r>
              <a:r>
                <a:rPr lang="en-US" sz="3200" i="1">
                  <a:solidFill>
                    <a:srgbClr val="0000FF"/>
                  </a:solidFill>
                </a:rPr>
                <a:t>, T</a:t>
              </a:r>
              <a:r>
                <a:rPr lang="en-US" sz="3200" i="1" baseline="-25000">
                  <a:solidFill>
                    <a:srgbClr val="0000FF"/>
                  </a:solidFill>
                </a:rPr>
                <a:t>SP </a:t>
              </a:r>
              <a:r>
                <a:rPr lang="en-US" sz="3200" i="1">
                  <a:solidFill>
                    <a:srgbClr val="0000FF"/>
                  </a:solidFill>
                </a:rPr>
                <a:t>, T</a:t>
              </a:r>
              <a:r>
                <a:rPr lang="en-US" sz="3200" i="1" baseline="-25000">
                  <a:solidFill>
                    <a:srgbClr val="0000FF"/>
                  </a:solidFill>
                </a:rPr>
                <a:t>SS</a:t>
              </a:r>
            </a:p>
          </p:txBody>
        </p:sp>
        <p:sp>
          <p:nvSpPr>
            <p:cNvPr id="64539" name="Rectangle 27"/>
            <p:cNvSpPr>
              <a:spLocks noChangeArrowheads="1"/>
            </p:cNvSpPr>
            <p:nvPr/>
          </p:nvSpPr>
          <p:spPr bwMode="auto">
            <a:xfrm>
              <a:off x="3464" y="2328"/>
              <a:ext cx="2048" cy="45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64546" name="Group 34"/>
          <p:cNvGrpSpPr>
            <a:grpSpLocks/>
          </p:cNvGrpSpPr>
          <p:nvPr/>
        </p:nvGrpSpPr>
        <p:grpSpPr bwMode="auto">
          <a:xfrm>
            <a:off x="0" y="1066800"/>
            <a:ext cx="5270500" cy="4419600"/>
            <a:chOff x="0" y="672"/>
            <a:chExt cx="3320" cy="2784"/>
          </a:xfrm>
        </p:grpSpPr>
        <p:grpSp>
          <p:nvGrpSpPr>
            <p:cNvPr id="64543" name="Group 31"/>
            <p:cNvGrpSpPr>
              <a:grpSpLocks/>
            </p:cNvGrpSpPr>
            <p:nvPr/>
          </p:nvGrpSpPr>
          <p:grpSpPr bwMode="auto">
            <a:xfrm>
              <a:off x="0" y="672"/>
              <a:ext cx="3320" cy="2784"/>
              <a:chOff x="0" y="672"/>
              <a:chExt cx="3320" cy="2784"/>
            </a:xfrm>
          </p:grpSpPr>
          <p:sp>
            <p:nvSpPr>
              <p:cNvPr id="64517" name="Line 5"/>
              <p:cNvSpPr>
                <a:spLocks noChangeShapeType="1"/>
              </p:cNvSpPr>
              <p:nvPr/>
            </p:nvSpPr>
            <p:spPr bwMode="auto">
              <a:xfrm flipV="1">
                <a:off x="0" y="2192"/>
                <a:ext cx="3320" cy="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64518" name="Line 6"/>
              <p:cNvSpPr>
                <a:spLocks noChangeShapeType="1"/>
              </p:cNvSpPr>
              <p:nvPr/>
            </p:nvSpPr>
            <p:spPr bwMode="auto">
              <a:xfrm>
                <a:off x="144" y="960"/>
                <a:ext cx="1104" cy="1248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64519" name="Line 7"/>
              <p:cNvSpPr>
                <a:spLocks noChangeShapeType="1"/>
              </p:cNvSpPr>
              <p:nvPr/>
            </p:nvSpPr>
            <p:spPr bwMode="auto">
              <a:xfrm>
                <a:off x="1248" y="2208"/>
                <a:ext cx="1776" cy="576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64520" name="Line 8"/>
              <p:cNvSpPr>
                <a:spLocks noChangeShapeType="1"/>
              </p:cNvSpPr>
              <p:nvPr/>
            </p:nvSpPr>
            <p:spPr bwMode="auto">
              <a:xfrm>
                <a:off x="1248" y="720"/>
                <a:ext cx="0" cy="27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64521" name="Text Box 9"/>
              <p:cNvSpPr txBox="1">
                <a:spLocks noChangeArrowheads="1"/>
              </p:cNvSpPr>
              <p:nvPr/>
            </p:nvSpPr>
            <p:spPr bwMode="auto">
              <a:xfrm>
                <a:off x="0" y="1888"/>
                <a:ext cx="841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boundary</a:t>
                </a:r>
                <a:endParaRPr lang="en-GB"/>
              </a:p>
            </p:txBody>
          </p:sp>
          <p:sp>
            <p:nvSpPr>
              <p:cNvPr id="64522" name="Freeform 10"/>
              <p:cNvSpPr>
                <a:spLocks/>
              </p:cNvSpPr>
              <p:nvPr/>
            </p:nvSpPr>
            <p:spPr bwMode="auto">
              <a:xfrm>
                <a:off x="1248" y="2400"/>
                <a:ext cx="576" cy="192"/>
              </a:xfrm>
              <a:custGeom>
                <a:avLst/>
                <a:gdLst>
                  <a:gd name="T0" fmla="*/ 0 w 432"/>
                  <a:gd name="T1" fmla="*/ 96 h 96"/>
                  <a:gd name="T2" fmla="*/ 288 w 432"/>
                  <a:gd name="T3" fmla="*/ 48 h 96"/>
                  <a:gd name="T4" fmla="*/ 432 w 432"/>
                  <a:gd name="T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" h="96">
                    <a:moveTo>
                      <a:pt x="0" y="96"/>
                    </a:moveTo>
                    <a:cubicBezTo>
                      <a:pt x="108" y="80"/>
                      <a:pt x="216" y="64"/>
                      <a:pt x="288" y="48"/>
                    </a:cubicBezTo>
                    <a:cubicBezTo>
                      <a:pt x="360" y="32"/>
                      <a:pt x="408" y="8"/>
                      <a:pt x="43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64523" name="Freeform 11"/>
              <p:cNvSpPr>
                <a:spLocks/>
              </p:cNvSpPr>
              <p:nvPr/>
            </p:nvSpPr>
            <p:spPr bwMode="auto">
              <a:xfrm>
                <a:off x="816" y="1480"/>
                <a:ext cx="432" cy="200"/>
              </a:xfrm>
              <a:custGeom>
                <a:avLst/>
                <a:gdLst>
                  <a:gd name="T0" fmla="*/ 0 w 288"/>
                  <a:gd name="T1" fmla="*/ 104 h 104"/>
                  <a:gd name="T2" fmla="*/ 48 w 288"/>
                  <a:gd name="T3" fmla="*/ 56 h 104"/>
                  <a:gd name="T4" fmla="*/ 192 w 288"/>
                  <a:gd name="T5" fmla="*/ 8 h 104"/>
                  <a:gd name="T6" fmla="*/ 288 w 288"/>
                  <a:gd name="T7" fmla="*/ 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8" h="104">
                    <a:moveTo>
                      <a:pt x="0" y="104"/>
                    </a:moveTo>
                    <a:cubicBezTo>
                      <a:pt x="8" y="88"/>
                      <a:pt x="16" y="72"/>
                      <a:pt x="48" y="56"/>
                    </a:cubicBezTo>
                    <a:cubicBezTo>
                      <a:pt x="80" y="40"/>
                      <a:pt x="152" y="16"/>
                      <a:pt x="192" y="8"/>
                    </a:cubicBezTo>
                    <a:cubicBezTo>
                      <a:pt x="232" y="0"/>
                      <a:pt x="260" y="4"/>
                      <a:pt x="288" y="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64524" name="Text Box 12"/>
              <p:cNvSpPr txBox="1">
                <a:spLocks noChangeArrowheads="1"/>
              </p:cNvSpPr>
              <p:nvPr/>
            </p:nvSpPr>
            <p:spPr bwMode="auto">
              <a:xfrm>
                <a:off x="1680" y="2400"/>
                <a:ext cx="611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b="1"/>
                  <a:t>θ</a:t>
                </a:r>
                <a:r>
                  <a:rPr lang="en-GB" b="1" baseline="-25000"/>
                  <a:t>trans,P</a:t>
                </a:r>
              </a:p>
            </p:txBody>
          </p:sp>
          <p:sp>
            <p:nvSpPr>
              <p:cNvPr id="64525" name="Line 13"/>
              <p:cNvSpPr>
                <a:spLocks noChangeShapeType="1"/>
              </p:cNvSpPr>
              <p:nvPr/>
            </p:nvSpPr>
            <p:spPr bwMode="auto">
              <a:xfrm flipV="1">
                <a:off x="1248" y="864"/>
                <a:ext cx="1248" cy="1344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64526" name="Freeform 14"/>
              <p:cNvSpPr>
                <a:spLocks/>
              </p:cNvSpPr>
              <p:nvPr/>
            </p:nvSpPr>
            <p:spPr bwMode="auto">
              <a:xfrm rot="2290292">
                <a:off x="1248" y="1536"/>
                <a:ext cx="480" cy="144"/>
              </a:xfrm>
              <a:custGeom>
                <a:avLst/>
                <a:gdLst>
                  <a:gd name="T0" fmla="*/ 0 w 288"/>
                  <a:gd name="T1" fmla="*/ 104 h 104"/>
                  <a:gd name="T2" fmla="*/ 48 w 288"/>
                  <a:gd name="T3" fmla="*/ 56 h 104"/>
                  <a:gd name="T4" fmla="*/ 192 w 288"/>
                  <a:gd name="T5" fmla="*/ 8 h 104"/>
                  <a:gd name="T6" fmla="*/ 288 w 288"/>
                  <a:gd name="T7" fmla="*/ 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8" h="104">
                    <a:moveTo>
                      <a:pt x="0" y="104"/>
                    </a:moveTo>
                    <a:cubicBezTo>
                      <a:pt x="8" y="88"/>
                      <a:pt x="16" y="72"/>
                      <a:pt x="48" y="56"/>
                    </a:cubicBezTo>
                    <a:cubicBezTo>
                      <a:pt x="80" y="40"/>
                      <a:pt x="152" y="16"/>
                      <a:pt x="192" y="8"/>
                    </a:cubicBezTo>
                    <a:cubicBezTo>
                      <a:pt x="232" y="0"/>
                      <a:pt x="260" y="4"/>
                      <a:pt x="288" y="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64527" name="Text Box 15"/>
              <p:cNvSpPr txBox="1">
                <a:spLocks noChangeArrowheads="1"/>
              </p:cNvSpPr>
              <p:nvPr/>
            </p:nvSpPr>
            <p:spPr bwMode="auto">
              <a:xfrm>
                <a:off x="1632" y="1296"/>
                <a:ext cx="519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b="1"/>
                  <a:t>θ</a:t>
                </a:r>
                <a:r>
                  <a:rPr lang="en-GB" b="1" baseline="-25000"/>
                  <a:t>refl,P</a:t>
                </a:r>
              </a:p>
            </p:txBody>
          </p:sp>
          <p:sp>
            <p:nvSpPr>
              <p:cNvPr id="64528" name="Text Box 16"/>
              <p:cNvSpPr txBox="1">
                <a:spLocks noChangeArrowheads="1"/>
              </p:cNvSpPr>
              <p:nvPr/>
            </p:nvSpPr>
            <p:spPr bwMode="auto">
              <a:xfrm>
                <a:off x="528" y="1248"/>
                <a:ext cx="49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b="1"/>
                  <a:t>θ</a:t>
                </a:r>
                <a:r>
                  <a:rPr lang="en-GB" b="1" baseline="-25000"/>
                  <a:t>inc,P</a:t>
                </a:r>
              </a:p>
            </p:txBody>
          </p:sp>
          <p:sp>
            <p:nvSpPr>
              <p:cNvPr id="64529" name="Line 17"/>
              <p:cNvSpPr>
                <a:spLocks noChangeShapeType="1"/>
              </p:cNvSpPr>
              <p:nvPr/>
            </p:nvSpPr>
            <p:spPr bwMode="auto">
              <a:xfrm>
                <a:off x="1248" y="2208"/>
                <a:ext cx="864" cy="1200"/>
              </a:xfrm>
              <a:prstGeom prst="lin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64530" name="Freeform 18"/>
              <p:cNvSpPr>
                <a:spLocks/>
              </p:cNvSpPr>
              <p:nvPr/>
            </p:nvSpPr>
            <p:spPr bwMode="auto">
              <a:xfrm>
                <a:off x="1248" y="2640"/>
                <a:ext cx="288" cy="96"/>
              </a:xfrm>
              <a:custGeom>
                <a:avLst/>
                <a:gdLst>
                  <a:gd name="T0" fmla="*/ 0 w 432"/>
                  <a:gd name="T1" fmla="*/ 96 h 96"/>
                  <a:gd name="T2" fmla="*/ 288 w 432"/>
                  <a:gd name="T3" fmla="*/ 48 h 96"/>
                  <a:gd name="T4" fmla="*/ 432 w 432"/>
                  <a:gd name="T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" h="96">
                    <a:moveTo>
                      <a:pt x="0" y="96"/>
                    </a:moveTo>
                    <a:cubicBezTo>
                      <a:pt x="108" y="80"/>
                      <a:pt x="216" y="64"/>
                      <a:pt x="288" y="48"/>
                    </a:cubicBezTo>
                    <a:cubicBezTo>
                      <a:pt x="360" y="32"/>
                      <a:pt x="408" y="8"/>
                      <a:pt x="43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64531" name="Text Box 19"/>
              <p:cNvSpPr txBox="1">
                <a:spLocks noChangeArrowheads="1"/>
              </p:cNvSpPr>
              <p:nvPr/>
            </p:nvSpPr>
            <p:spPr bwMode="auto">
              <a:xfrm>
                <a:off x="1200" y="2736"/>
                <a:ext cx="60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b="1"/>
                  <a:t>θ</a:t>
                </a:r>
                <a:r>
                  <a:rPr lang="en-GB" b="1" baseline="-25000"/>
                  <a:t>trans,S</a:t>
                </a:r>
              </a:p>
            </p:txBody>
          </p:sp>
          <p:sp>
            <p:nvSpPr>
              <p:cNvPr id="64532" name="Line 20"/>
              <p:cNvSpPr>
                <a:spLocks noChangeShapeType="1"/>
              </p:cNvSpPr>
              <p:nvPr/>
            </p:nvSpPr>
            <p:spPr bwMode="auto">
              <a:xfrm flipV="1">
                <a:off x="1248" y="672"/>
                <a:ext cx="576" cy="1536"/>
              </a:xfrm>
              <a:prstGeom prst="lin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64533" name="Text Box 21"/>
              <p:cNvSpPr txBox="1">
                <a:spLocks noChangeArrowheads="1"/>
              </p:cNvSpPr>
              <p:nvPr/>
            </p:nvSpPr>
            <p:spPr bwMode="auto">
              <a:xfrm>
                <a:off x="1200" y="1056"/>
                <a:ext cx="51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b="1"/>
                  <a:t>θ</a:t>
                </a:r>
                <a:r>
                  <a:rPr lang="en-GB" b="1" baseline="-25000"/>
                  <a:t>refl,S</a:t>
                </a:r>
              </a:p>
            </p:txBody>
          </p:sp>
          <p:sp>
            <p:nvSpPr>
              <p:cNvPr id="64534" name="Freeform 22"/>
              <p:cNvSpPr>
                <a:spLocks/>
              </p:cNvSpPr>
              <p:nvPr/>
            </p:nvSpPr>
            <p:spPr bwMode="auto">
              <a:xfrm rot="2290292">
                <a:off x="1268" y="1332"/>
                <a:ext cx="288" cy="144"/>
              </a:xfrm>
              <a:custGeom>
                <a:avLst/>
                <a:gdLst>
                  <a:gd name="T0" fmla="*/ 0 w 288"/>
                  <a:gd name="T1" fmla="*/ 104 h 104"/>
                  <a:gd name="T2" fmla="*/ 48 w 288"/>
                  <a:gd name="T3" fmla="*/ 56 h 104"/>
                  <a:gd name="T4" fmla="*/ 192 w 288"/>
                  <a:gd name="T5" fmla="*/ 8 h 104"/>
                  <a:gd name="T6" fmla="*/ 288 w 288"/>
                  <a:gd name="T7" fmla="*/ 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8" h="104">
                    <a:moveTo>
                      <a:pt x="0" y="104"/>
                    </a:moveTo>
                    <a:cubicBezTo>
                      <a:pt x="8" y="88"/>
                      <a:pt x="16" y="72"/>
                      <a:pt x="48" y="56"/>
                    </a:cubicBezTo>
                    <a:cubicBezTo>
                      <a:pt x="80" y="40"/>
                      <a:pt x="152" y="16"/>
                      <a:pt x="192" y="8"/>
                    </a:cubicBezTo>
                    <a:cubicBezTo>
                      <a:pt x="232" y="0"/>
                      <a:pt x="260" y="4"/>
                      <a:pt x="288" y="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64544" name="Text Box 32"/>
            <p:cNvSpPr txBox="1">
              <a:spLocks noChangeArrowheads="1"/>
            </p:cNvSpPr>
            <p:nvPr/>
          </p:nvSpPr>
          <p:spPr bwMode="auto">
            <a:xfrm>
              <a:off x="1990" y="2119"/>
              <a:ext cx="1308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200" i="1">
                  <a:latin typeface="Symbol" pitchFamily="18" charset="2"/>
                </a:rPr>
                <a:t>r</a:t>
              </a:r>
              <a:r>
                <a:rPr lang="en-US" sz="3200" i="1" baseline="-25000">
                  <a:latin typeface="Symbol" pitchFamily="18" charset="2"/>
                </a:rPr>
                <a:t>2</a:t>
              </a:r>
              <a:r>
                <a:rPr lang="en-US" sz="3200" i="1"/>
                <a:t> , c</a:t>
              </a:r>
              <a:r>
                <a:rPr lang="en-US" sz="3200" i="1" baseline="-25000"/>
                <a:t>P2</a:t>
              </a:r>
              <a:r>
                <a:rPr lang="en-US" sz="3200" i="1"/>
                <a:t> , c</a:t>
              </a:r>
              <a:r>
                <a:rPr lang="en-US" sz="3200" i="1" baseline="-25000"/>
                <a:t>S2</a:t>
              </a:r>
            </a:p>
            <a:p>
              <a:endParaRPr lang="en-US" baseline="-25000"/>
            </a:p>
          </p:txBody>
        </p:sp>
        <p:sp>
          <p:nvSpPr>
            <p:cNvPr id="64545" name="Text Box 33"/>
            <p:cNvSpPr txBox="1">
              <a:spLocks noChangeArrowheads="1"/>
            </p:cNvSpPr>
            <p:nvPr/>
          </p:nvSpPr>
          <p:spPr bwMode="auto">
            <a:xfrm>
              <a:off x="1990" y="1767"/>
              <a:ext cx="1308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200" i="1">
                  <a:latin typeface="Symbol" pitchFamily="18" charset="2"/>
                </a:rPr>
                <a:t>r</a:t>
              </a:r>
              <a:r>
                <a:rPr lang="en-US" sz="3200" i="1" baseline="-25000">
                  <a:latin typeface="Symbol" pitchFamily="18" charset="2"/>
                </a:rPr>
                <a:t>1</a:t>
              </a:r>
              <a:r>
                <a:rPr lang="en-US" sz="3200" i="1"/>
                <a:t> , c</a:t>
              </a:r>
              <a:r>
                <a:rPr lang="en-US" sz="3200" i="1" baseline="-25000"/>
                <a:t>P1</a:t>
              </a:r>
              <a:r>
                <a:rPr lang="en-US" sz="3200" i="1"/>
                <a:t> , c</a:t>
              </a:r>
              <a:r>
                <a:rPr lang="en-US" sz="3200" i="1" baseline="-25000"/>
                <a:t>S1</a:t>
              </a:r>
            </a:p>
            <a:p>
              <a:endParaRPr lang="en-US" baseline="-250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>
            <a:extLst>
              <a:ext uri="{FF2B5EF4-FFF2-40B4-BE49-F238E27FC236}">
                <a16:creationId xmlns:a16="http://schemas.microsoft.com/office/drawing/2014/main" id="{CAAFC558-0C39-2034-6B06-701DD1BC07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 sz="4000"/>
              <a:t>Derivation of wave equation</a:t>
            </a:r>
          </a:p>
        </p:txBody>
      </p:sp>
      <p:graphicFrame>
        <p:nvGraphicFramePr>
          <p:cNvPr id="8195" name="Object 5">
            <a:extLst>
              <a:ext uri="{FF2B5EF4-FFF2-40B4-BE49-F238E27FC236}">
                <a16:creationId xmlns:a16="http://schemas.microsoft.com/office/drawing/2014/main" id="{70629F19-3F03-645F-4446-4C2CDE0078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38213" y="3638550"/>
          <a:ext cx="1970087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74364" imgH="203112" progId="Equation.DSMT4">
                  <p:embed/>
                </p:oleObj>
              </mc:Choice>
              <mc:Fallback>
                <p:oleObj name="Equation" r:id="rId2" imgW="774364" imgH="203112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8213" y="3638550"/>
                        <a:ext cx="1970087" cy="51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6">
            <a:extLst>
              <a:ext uri="{FF2B5EF4-FFF2-40B4-BE49-F238E27FC236}">
                <a16:creationId xmlns:a16="http://schemas.microsoft.com/office/drawing/2014/main" id="{DEEEA468-193E-1A9D-6E5F-E612C8B05C3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3613" y="1631950"/>
          <a:ext cx="1970087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74364" imgH="393529" progId="Equation.DSMT4">
                  <p:embed/>
                </p:oleObj>
              </mc:Choice>
              <mc:Fallback>
                <p:oleObj name="Equation" r:id="rId4" imgW="774364" imgH="393529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3613" y="1631950"/>
                        <a:ext cx="1970087" cy="1001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Text Box 7">
            <a:extLst>
              <a:ext uri="{FF2B5EF4-FFF2-40B4-BE49-F238E27FC236}">
                <a16:creationId xmlns:a16="http://schemas.microsoft.com/office/drawing/2014/main" id="{F176AD9C-76DD-EB03-EF54-1721A22348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1111250"/>
            <a:ext cx="15097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Newton:</a:t>
            </a:r>
          </a:p>
        </p:txBody>
      </p:sp>
      <p:sp>
        <p:nvSpPr>
          <p:cNvPr id="8198" name="Text Box 8">
            <a:extLst>
              <a:ext uri="{FF2B5EF4-FFF2-40B4-BE49-F238E27FC236}">
                <a16:creationId xmlns:a16="http://schemas.microsoft.com/office/drawing/2014/main" id="{80304701-7CB0-3D34-682D-B4855201C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425" y="3028950"/>
            <a:ext cx="1301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Hooke:</a:t>
            </a:r>
          </a:p>
        </p:txBody>
      </p:sp>
      <p:graphicFrame>
        <p:nvGraphicFramePr>
          <p:cNvPr id="124937" name="Object 9">
            <a:extLst>
              <a:ext uri="{FF2B5EF4-FFF2-40B4-BE49-F238E27FC236}">
                <a16:creationId xmlns:a16="http://schemas.microsoft.com/office/drawing/2014/main" id="{8BDBB2C3-B03D-1F98-C946-7F5184ED1CA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92650" y="3363913"/>
          <a:ext cx="2616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28700" imgH="419100" progId="Equation.DSMT4">
                  <p:embed/>
                </p:oleObj>
              </mc:Choice>
              <mc:Fallback>
                <p:oleObj name="Equation" r:id="rId6" imgW="1028700" imgH="4191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2650" y="3363913"/>
                        <a:ext cx="26162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938" name="Line 10">
            <a:extLst>
              <a:ext uri="{FF2B5EF4-FFF2-40B4-BE49-F238E27FC236}">
                <a16:creationId xmlns:a16="http://schemas.microsoft.com/office/drawing/2014/main" id="{4400C474-8C64-AF4E-CC93-8CDD811AAB4C}"/>
              </a:ext>
            </a:extLst>
          </p:cNvPr>
          <p:cNvSpPr>
            <a:spLocks noChangeShapeType="1"/>
          </p:cNvSpPr>
          <p:nvPr/>
        </p:nvSpPr>
        <p:spPr bwMode="auto">
          <a:xfrm>
            <a:off x="3378200" y="3897313"/>
            <a:ext cx="800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124939" name="Object 11">
            <a:extLst>
              <a:ext uri="{FF2B5EF4-FFF2-40B4-BE49-F238E27FC236}">
                <a16:creationId xmlns:a16="http://schemas.microsoft.com/office/drawing/2014/main" id="{223E9A32-F8BE-64A0-AE6B-B392AFF0574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5175" y="1631950"/>
          <a:ext cx="3941763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48728" imgH="393529" progId="Equation.DSMT4">
                  <p:embed/>
                </p:oleObj>
              </mc:Choice>
              <mc:Fallback>
                <p:oleObj name="Equation" r:id="rId8" imgW="1548728" imgH="393529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5175" y="1631950"/>
                        <a:ext cx="3941763" cy="1001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940" name="Line 12">
            <a:extLst>
              <a:ext uri="{FF2B5EF4-FFF2-40B4-BE49-F238E27FC236}">
                <a16:creationId xmlns:a16="http://schemas.microsoft.com/office/drawing/2014/main" id="{4C722D02-8CED-6911-7C42-3084983079D4}"/>
              </a:ext>
            </a:extLst>
          </p:cNvPr>
          <p:cNvSpPr>
            <a:spLocks noChangeShapeType="1"/>
          </p:cNvSpPr>
          <p:nvPr/>
        </p:nvSpPr>
        <p:spPr bwMode="auto">
          <a:xfrm>
            <a:off x="3390900" y="2133600"/>
            <a:ext cx="800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24941" name="Text Box 13">
            <a:extLst>
              <a:ext uri="{FF2B5EF4-FFF2-40B4-BE49-F238E27FC236}">
                <a16:creationId xmlns:a16="http://schemas.microsoft.com/office/drawing/2014/main" id="{BB095E83-5503-E769-A63A-055A1ADE7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825" y="4756150"/>
            <a:ext cx="16795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Combine:</a:t>
            </a:r>
          </a:p>
        </p:txBody>
      </p:sp>
      <p:graphicFrame>
        <p:nvGraphicFramePr>
          <p:cNvPr id="124942" name="Object 14">
            <a:extLst>
              <a:ext uri="{FF2B5EF4-FFF2-40B4-BE49-F238E27FC236}">
                <a16:creationId xmlns:a16="http://schemas.microsoft.com/office/drawing/2014/main" id="{56E1200C-06B7-9FC2-C14B-E66F3D0978C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1263" y="5207000"/>
          <a:ext cx="22606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89000" imgH="419100" progId="Equation.DSMT4">
                  <p:embed/>
                </p:oleObj>
              </mc:Choice>
              <mc:Fallback>
                <p:oleObj name="Equation" r:id="rId10" imgW="889000" imgH="4191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1263" y="5207000"/>
                        <a:ext cx="22606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43" name="Object 15">
            <a:extLst>
              <a:ext uri="{FF2B5EF4-FFF2-40B4-BE49-F238E27FC236}">
                <a16:creationId xmlns:a16="http://schemas.microsoft.com/office/drawing/2014/main" id="{BF314F8A-8240-4E87-F5DE-6F626156D3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81600" y="5715000"/>
          <a:ext cx="37084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30400" imgH="482600" progId="Equation.DSMT4">
                  <p:embed/>
                </p:oleObj>
              </mc:Choice>
              <mc:Fallback>
                <p:oleObj name="Equation" r:id="rId12" imgW="1930400" imgH="4826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5715000"/>
                        <a:ext cx="37084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944" name="Text Box 16">
            <a:extLst>
              <a:ext uri="{FF2B5EF4-FFF2-40B4-BE49-F238E27FC236}">
                <a16:creationId xmlns:a16="http://schemas.microsoft.com/office/drawing/2014/main" id="{F41897DF-8619-9DA0-3021-359AB1799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9925" y="1720850"/>
            <a:ext cx="1108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000"/>
              <a:t>gradient</a:t>
            </a:r>
          </a:p>
        </p:txBody>
      </p:sp>
      <p:sp>
        <p:nvSpPr>
          <p:cNvPr id="124945" name="Text Box 17">
            <a:extLst>
              <a:ext uri="{FF2B5EF4-FFF2-40B4-BE49-F238E27FC236}">
                <a16:creationId xmlns:a16="http://schemas.microsoft.com/office/drawing/2014/main" id="{7201B8C0-129F-ED28-7D40-0BC3BDD8FC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2125" y="3524250"/>
            <a:ext cx="14922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algn="ctr" eaLnBrk="1" hangingPunct="1"/>
            <a:r>
              <a:rPr lang="en-US" altLang="nl-NL" sz="2000"/>
              <a:t>double time deriv.</a:t>
            </a:r>
          </a:p>
        </p:txBody>
      </p:sp>
      <p:sp>
        <p:nvSpPr>
          <p:cNvPr id="124946" name="Text Box 18">
            <a:extLst>
              <a:ext uri="{FF2B5EF4-FFF2-40B4-BE49-F238E27FC236}">
                <a16:creationId xmlns:a16="http://schemas.microsoft.com/office/drawing/2014/main" id="{D827DC11-702A-B1E0-D6AF-2A8650D32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1525" y="2865438"/>
            <a:ext cx="22844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 sz="2000"/>
              <a:t>assume constant </a:t>
            </a:r>
            <a:r>
              <a:rPr lang="en-US" altLang="nl-NL" sz="2000">
                <a:latin typeface="Symbol" panose="05050102010706020507" pitchFamily="18" charset="2"/>
              </a:rPr>
              <a:t>r</a:t>
            </a:r>
          </a:p>
        </p:txBody>
      </p:sp>
      <p:sp>
        <p:nvSpPr>
          <p:cNvPr id="124947" name="Line 19">
            <a:extLst>
              <a:ext uri="{FF2B5EF4-FFF2-40B4-BE49-F238E27FC236}">
                <a16:creationId xmlns:a16="http://schemas.microsoft.com/office/drawing/2014/main" id="{4CDB3740-C471-9DA1-CDE3-134110DE2E0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12000" y="2349500"/>
            <a:ext cx="2032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41" grpId="0"/>
      <p:bldP spid="124944" grpId="0"/>
      <p:bldP spid="124945" grpId="0"/>
      <p:bldP spid="1249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EA381C9-0E40-1168-FCAA-87AF0935AD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 sz="4000"/>
              <a:t>Derivation of wave equation</a:t>
            </a:r>
          </a:p>
        </p:txBody>
      </p:sp>
      <p:graphicFrame>
        <p:nvGraphicFramePr>
          <p:cNvPr id="9219" name="Object 12">
            <a:extLst>
              <a:ext uri="{FF2B5EF4-FFF2-40B4-BE49-F238E27FC236}">
                <a16:creationId xmlns:a16="http://schemas.microsoft.com/office/drawing/2014/main" id="{E14870D2-71E8-993B-D60C-40D16F01FC2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84263" y="1511300"/>
          <a:ext cx="22606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89000" imgH="419100" progId="Equation.DSMT4">
                  <p:embed/>
                </p:oleObj>
              </mc:Choice>
              <mc:Fallback>
                <p:oleObj name="Equation" r:id="rId2" imgW="889000" imgH="4191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4263" y="1511300"/>
                        <a:ext cx="22606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Text Box 14">
            <a:extLst>
              <a:ext uri="{FF2B5EF4-FFF2-40B4-BE49-F238E27FC236}">
                <a16:creationId xmlns:a16="http://schemas.microsoft.com/office/drawing/2014/main" id="{3629171E-4DA1-BFE3-1408-656F0A0560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0725" y="1785938"/>
            <a:ext cx="1428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Define: </a:t>
            </a:r>
          </a:p>
        </p:txBody>
      </p:sp>
      <p:graphicFrame>
        <p:nvGraphicFramePr>
          <p:cNvPr id="9221" name="Object 15">
            <a:extLst>
              <a:ext uri="{FF2B5EF4-FFF2-40B4-BE49-F238E27FC236}">
                <a16:creationId xmlns:a16="http://schemas.microsoft.com/office/drawing/2014/main" id="{1E76CFDB-48C2-65EF-D5C0-F43D26A622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88063" y="1447800"/>
          <a:ext cx="1422400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58800" imgH="469900" progId="Equation.DSMT4">
                  <p:embed/>
                </p:oleObj>
              </mc:Choice>
              <mc:Fallback>
                <p:oleObj name="Equation" r:id="rId4" imgW="558800" imgH="4699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8063" y="1447800"/>
                        <a:ext cx="1422400" cy="1195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92" name="Text Box 16">
            <a:extLst>
              <a:ext uri="{FF2B5EF4-FFF2-40B4-BE49-F238E27FC236}">
                <a16:creationId xmlns:a16="http://schemas.microsoft.com/office/drawing/2014/main" id="{EACD3455-87E2-23B3-BFD5-301F8A674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9325" y="3282950"/>
            <a:ext cx="12128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Then: </a:t>
            </a:r>
          </a:p>
        </p:txBody>
      </p:sp>
      <p:graphicFrame>
        <p:nvGraphicFramePr>
          <p:cNvPr id="126993" name="Object 17">
            <a:extLst>
              <a:ext uri="{FF2B5EF4-FFF2-40B4-BE49-F238E27FC236}">
                <a16:creationId xmlns:a16="http://schemas.microsoft.com/office/drawing/2014/main" id="{6DECE5B3-AA49-6A32-4E3E-A7937B38152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35213" y="3035300"/>
          <a:ext cx="280987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04900" imgH="419100" progId="Equation.DSMT4">
                  <p:embed/>
                </p:oleObj>
              </mc:Choice>
              <mc:Fallback>
                <p:oleObj name="Equation" r:id="rId6" imgW="1104900" imgH="41910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5213" y="3035300"/>
                        <a:ext cx="2809875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94" name="Text Box 18">
            <a:extLst>
              <a:ext uri="{FF2B5EF4-FFF2-40B4-BE49-F238E27FC236}">
                <a16:creationId xmlns:a16="http://schemas.microsoft.com/office/drawing/2014/main" id="{0EFEB86E-36B4-DEEC-AA01-88616701C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325" y="5403850"/>
            <a:ext cx="695801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Solutions for this wave equation are called longitudinal waves</a:t>
            </a:r>
          </a:p>
        </p:txBody>
      </p:sp>
      <p:sp>
        <p:nvSpPr>
          <p:cNvPr id="126995" name="Text Box 19">
            <a:extLst>
              <a:ext uri="{FF2B5EF4-FFF2-40B4-BE49-F238E27FC236}">
                <a16:creationId xmlns:a16="http://schemas.microsoft.com/office/drawing/2014/main" id="{FE76E476-F9FA-49E0-6CF5-CB8AA9774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425" y="4518025"/>
            <a:ext cx="7875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This is the acoustic wave equation for constant </a:t>
            </a:r>
            <a:r>
              <a:rPr lang="en-US" altLang="nl-NL">
                <a:latin typeface="Symbol" panose="05050102010706020507" pitchFamily="18" charset="2"/>
              </a:rPr>
              <a:t>r</a:t>
            </a:r>
          </a:p>
        </p:txBody>
      </p:sp>
      <p:sp>
        <p:nvSpPr>
          <p:cNvPr id="126996" name="Rectangle 20">
            <a:extLst>
              <a:ext uri="{FF2B5EF4-FFF2-40B4-BE49-F238E27FC236}">
                <a16:creationId xmlns:a16="http://schemas.microsoft.com/office/drawing/2014/main" id="{7BBD6946-7D35-9DE0-E9D9-BC84CC6B8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0" y="2933700"/>
            <a:ext cx="3340100" cy="1346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endParaRPr lang="nl-NL" altLang="nl-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92" grpId="0"/>
      <p:bldP spid="126994" grpId="0"/>
      <p:bldP spid="1269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>
            <a:extLst>
              <a:ext uri="{FF2B5EF4-FFF2-40B4-BE49-F238E27FC236}">
                <a16:creationId xmlns:a16="http://schemas.microsoft.com/office/drawing/2014/main" id="{B441E567-71A3-682D-6E22-C91E5EC228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 sz="4000"/>
              <a:t>Longitudinal waves</a:t>
            </a:r>
          </a:p>
        </p:txBody>
      </p:sp>
      <p:pic>
        <p:nvPicPr>
          <p:cNvPr id="10243" name="Picture 5">
            <a:extLst>
              <a:ext uri="{FF2B5EF4-FFF2-40B4-BE49-F238E27FC236}">
                <a16:creationId xmlns:a16="http://schemas.microsoft.com/office/drawing/2014/main" id="{C876BC61-AE6F-6FC8-C08E-F57D6438829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1831975"/>
            <a:ext cx="7658100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ECED51CB-0510-4E61-DBC4-B6990E783C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 sz="4000"/>
              <a:t>Plane wave solution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F21E6F3A-3E65-F88D-64CF-CCEDBF95F9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nl-NL"/>
              <a:t>Solution is, for example, plane wave in +z:</a:t>
            </a:r>
          </a:p>
          <a:p>
            <a:pPr eaLnBrk="1" hangingPunct="1"/>
            <a:endParaRPr lang="en-US" altLang="nl-NL"/>
          </a:p>
          <a:p>
            <a:pPr eaLnBrk="1" hangingPunct="1"/>
            <a:endParaRPr lang="en-US" altLang="nl-NL"/>
          </a:p>
          <a:p>
            <a:pPr eaLnBrk="1" hangingPunct="1"/>
            <a:r>
              <a:rPr lang="en-US" altLang="nl-NL"/>
              <a:t>Derivatives:</a:t>
            </a:r>
          </a:p>
          <a:p>
            <a:pPr eaLnBrk="1" hangingPunct="1"/>
            <a:endParaRPr lang="en-US" altLang="nl-NL"/>
          </a:p>
          <a:p>
            <a:pPr eaLnBrk="1" hangingPunct="1"/>
            <a:endParaRPr lang="en-US" altLang="nl-NL"/>
          </a:p>
          <a:p>
            <a:pPr eaLnBrk="1" hangingPunct="1"/>
            <a:endParaRPr lang="en-US" altLang="nl-NL"/>
          </a:p>
          <a:p>
            <a:pPr eaLnBrk="1" hangingPunct="1"/>
            <a:r>
              <a:rPr lang="en-US" altLang="nl-NL"/>
              <a:t>Thus, solution is valid:</a:t>
            </a:r>
          </a:p>
        </p:txBody>
      </p:sp>
      <p:graphicFrame>
        <p:nvGraphicFramePr>
          <p:cNvPr id="11268" name="Object 5">
            <a:extLst>
              <a:ext uri="{FF2B5EF4-FFF2-40B4-BE49-F238E27FC236}">
                <a16:creationId xmlns:a16="http://schemas.microsoft.com/office/drawing/2014/main" id="{923B028E-3ADF-0548-C697-0C8F33F16D1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59038" y="1822450"/>
          <a:ext cx="3424237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45616" imgH="393529" progId="Equation.DSMT4">
                  <p:embed/>
                </p:oleObj>
              </mc:Choice>
              <mc:Fallback>
                <p:oleObj name="Equation" r:id="rId2" imgW="1345616" imgH="393529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9038" y="1822450"/>
                        <a:ext cx="3424237" cy="1001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9" name="Object 6">
            <a:extLst>
              <a:ext uri="{FF2B5EF4-FFF2-40B4-BE49-F238E27FC236}">
                <a16:creationId xmlns:a16="http://schemas.microsoft.com/office/drawing/2014/main" id="{423AA7B2-6BB0-F70E-08F0-2CC8C140F84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90925" y="2857500"/>
          <a:ext cx="400526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74800" imgH="419100" progId="Equation.DSMT4">
                  <p:embed/>
                </p:oleObj>
              </mc:Choice>
              <mc:Fallback>
                <p:oleObj name="Equation" r:id="rId4" imgW="1574800" imgH="4191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0925" y="2857500"/>
                        <a:ext cx="4005263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0" name="Object 7">
            <a:extLst>
              <a:ext uri="{FF2B5EF4-FFF2-40B4-BE49-F238E27FC236}">
                <a16:creationId xmlns:a16="http://schemas.microsoft.com/office/drawing/2014/main" id="{F08746B9-E0B8-558F-AF90-71D18425058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95675" y="3822700"/>
          <a:ext cx="442436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39900" imgH="419100" progId="Equation.DSMT4">
                  <p:embed/>
                </p:oleObj>
              </mc:Choice>
              <mc:Fallback>
                <p:oleObj name="Equation" r:id="rId6" imgW="1739900" imgH="4191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5675" y="3822700"/>
                        <a:ext cx="4424363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1" name="Object 8">
            <a:extLst>
              <a:ext uri="{FF2B5EF4-FFF2-40B4-BE49-F238E27FC236}">
                <a16:creationId xmlns:a16="http://schemas.microsoft.com/office/drawing/2014/main" id="{A269D132-2307-72F1-C383-445985B244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97450" y="5105400"/>
          <a:ext cx="33274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08100" imgH="419100" progId="Equation.DSMT4">
                  <p:embed/>
                </p:oleObj>
              </mc:Choice>
              <mc:Fallback>
                <p:oleObj name="Equation" r:id="rId8" imgW="1308100" imgH="4191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7450" y="5105400"/>
                        <a:ext cx="33274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0F5E107F-F1FE-74D3-24D6-200DF5DC8D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l-NL" sz="4000"/>
              <a:t>Plane wave solution</a:t>
            </a:r>
          </a:p>
        </p:txBody>
      </p:sp>
      <p:graphicFrame>
        <p:nvGraphicFramePr>
          <p:cNvPr id="12291" name="Object 4">
            <a:extLst>
              <a:ext uri="{FF2B5EF4-FFF2-40B4-BE49-F238E27FC236}">
                <a16:creationId xmlns:a16="http://schemas.microsoft.com/office/drawing/2014/main" id="{953EB852-44A7-3073-E585-226869929BC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5463" y="2714625"/>
          <a:ext cx="7623175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97200" imgH="241300" progId="Equation.DSMT4">
                  <p:embed/>
                </p:oleObj>
              </mc:Choice>
              <mc:Fallback>
                <p:oleObj name="Equation" r:id="rId2" imgW="2997200" imgH="2413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463" y="2714625"/>
                        <a:ext cx="7623175" cy="614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Text Box 9">
            <a:extLst>
              <a:ext uri="{FF2B5EF4-FFF2-40B4-BE49-F238E27FC236}">
                <a16:creationId xmlns:a16="http://schemas.microsoft.com/office/drawing/2014/main" id="{56E048DD-2AB1-6F6F-2891-F1E587A84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825" y="1466850"/>
            <a:ext cx="794226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It can be proven that also plane waves in any direction are solutions of the wave equation:</a:t>
            </a:r>
          </a:p>
        </p:txBody>
      </p:sp>
      <p:sp>
        <p:nvSpPr>
          <p:cNvPr id="12293" name="Text Box 10">
            <a:extLst>
              <a:ext uri="{FF2B5EF4-FFF2-40B4-BE49-F238E27FC236}">
                <a16:creationId xmlns:a16="http://schemas.microsoft.com/office/drawing/2014/main" id="{519D9AD2-1259-B3AC-A928-132F7D319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325" y="4235450"/>
            <a:ext cx="8461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with</a:t>
            </a:r>
          </a:p>
        </p:txBody>
      </p:sp>
      <p:graphicFrame>
        <p:nvGraphicFramePr>
          <p:cNvPr id="12294" name="Object 11">
            <a:extLst>
              <a:ext uri="{FF2B5EF4-FFF2-40B4-BE49-F238E27FC236}">
                <a16:creationId xmlns:a16="http://schemas.microsoft.com/office/drawing/2014/main" id="{C3E11A7E-F2A6-8F83-02CE-EC3A38C8017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79575" y="3582988"/>
          <a:ext cx="2874963" cy="187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30300" imgH="736600" progId="Equation.DSMT4">
                  <p:embed/>
                </p:oleObj>
              </mc:Choice>
              <mc:Fallback>
                <p:oleObj name="Equation" r:id="rId4" imgW="1130300" imgH="7366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3582988"/>
                        <a:ext cx="2874963" cy="187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5" name="Text Box 12">
            <a:extLst>
              <a:ext uri="{FF2B5EF4-FFF2-40B4-BE49-F238E27FC236}">
                <a16:creationId xmlns:a16="http://schemas.microsoft.com/office/drawing/2014/main" id="{13BA7BAD-7ABD-ABA8-D178-6940E768A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8525" y="4197350"/>
            <a:ext cx="7667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nl-NL"/>
              <a:t>and</a:t>
            </a:r>
          </a:p>
        </p:txBody>
      </p:sp>
      <p:graphicFrame>
        <p:nvGraphicFramePr>
          <p:cNvPr id="12296" name="Object 13">
            <a:extLst>
              <a:ext uri="{FF2B5EF4-FFF2-40B4-BE49-F238E27FC236}">
                <a16:creationId xmlns:a16="http://schemas.microsoft.com/office/drawing/2014/main" id="{74AB649E-0B90-387A-1BE0-98980D0093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43575" y="3956050"/>
          <a:ext cx="2746375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79032" imgH="393529" progId="Equation.DSMT4">
                  <p:embed/>
                </p:oleObj>
              </mc:Choice>
              <mc:Fallback>
                <p:oleObj name="Equation" r:id="rId6" imgW="1079032" imgH="393529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3575" y="3956050"/>
                        <a:ext cx="2746375" cy="1001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7" name="Line 14">
            <a:extLst>
              <a:ext uri="{FF2B5EF4-FFF2-40B4-BE49-F238E27FC236}">
                <a16:creationId xmlns:a16="http://schemas.microsoft.com/office/drawing/2014/main" id="{24CFDA5D-4ABF-5DC0-60CD-95B2DFD4869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49800" y="5105400"/>
            <a:ext cx="698500" cy="1689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2298" name="Line 15">
            <a:extLst>
              <a:ext uri="{FF2B5EF4-FFF2-40B4-BE49-F238E27FC236}">
                <a16:creationId xmlns:a16="http://schemas.microsoft.com/office/drawing/2014/main" id="{B129B2F2-B5F6-140D-E359-6054B6858BD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65700" y="5207000"/>
            <a:ext cx="698500" cy="1689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2299" name="Line 16">
            <a:extLst>
              <a:ext uri="{FF2B5EF4-FFF2-40B4-BE49-F238E27FC236}">
                <a16:creationId xmlns:a16="http://schemas.microsoft.com/office/drawing/2014/main" id="{4A5FE1B5-BD44-B18D-087C-C715714E0D0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81600" y="5283200"/>
            <a:ext cx="698500" cy="1689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2300" name="Line 17">
            <a:extLst>
              <a:ext uri="{FF2B5EF4-FFF2-40B4-BE49-F238E27FC236}">
                <a16:creationId xmlns:a16="http://schemas.microsoft.com/office/drawing/2014/main" id="{DFEA962F-7207-A898-FD57-8E341568F997}"/>
              </a:ext>
            </a:extLst>
          </p:cNvPr>
          <p:cNvSpPr>
            <a:spLocks noChangeShapeType="1"/>
          </p:cNvSpPr>
          <p:nvPr/>
        </p:nvSpPr>
        <p:spPr bwMode="auto">
          <a:xfrm>
            <a:off x="4965700" y="5715000"/>
            <a:ext cx="927100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graphicFrame>
        <p:nvGraphicFramePr>
          <p:cNvPr id="12301" name="Object 18">
            <a:extLst>
              <a:ext uri="{FF2B5EF4-FFF2-40B4-BE49-F238E27FC236}">
                <a16:creationId xmlns:a16="http://schemas.microsoft.com/office/drawing/2014/main" id="{BD2CA700-9EE9-8FB3-C525-3B1964B0207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94388" y="5872163"/>
          <a:ext cx="322262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6725" imgH="177415" progId="Equation.DSMT4">
                  <p:embed/>
                </p:oleObj>
              </mc:Choice>
              <mc:Fallback>
                <p:oleObj name="Equation" r:id="rId8" imgW="126725" imgH="177415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4388" y="5872163"/>
                        <a:ext cx="322262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795</Words>
  <Application>Microsoft Office PowerPoint</Application>
  <PresentationFormat>On-screen Show (4:3)</PresentationFormat>
  <Paragraphs>216</Paragraphs>
  <Slides>44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2" baseType="lpstr">
      <vt:lpstr>Arial</vt:lpstr>
      <vt:lpstr>Arial Unicode MS</vt:lpstr>
      <vt:lpstr>Cambria Math</vt:lpstr>
      <vt:lpstr>Symbol</vt:lpstr>
      <vt:lpstr>Tahoma</vt:lpstr>
      <vt:lpstr>Times New Roman</vt:lpstr>
      <vt:lpstr>Default Design</vt:lpstr>
      <vt:lpstr>Equation</vt:lpstr>
      <vt:lpstr>Part 1 (1st afternoon)</vt:lpstr>
      <vt:lpstr>Derivation of the wave equation</vt:lpstr>
      <vt:lpstr>Newton’s law</vt:lpstr>
      <vt:lpstr>Hooke’s law</vt:lpstr>
      <vt:lpstr>Derivation of wave equation</vt:lpstr>
      <vt:lpstr>Derivation of wave equation</vt:lpstr>
      <vt:lpstr>Longitudinal waves</vt:lpstr>
      <vt:lpstr>Plane wave solution</vt:lpstr>
      <vt:lpstr>Plane wave solution</vt:lpstr>
      <vt:lpstr>Impedance</vt:lpstr>
      <vt:lpstr>Boundary conditions</vt:lpstr>
      <vt:lpstr>Boundary conditions</vt:lpstr>
      <vt:lpstr>Boundary conditions</vt:lpstr>
      <vt:lpstr>Reflectivity – angle-dependent</vt:lpstr>
      <vt:lpstr>End  Wave equation (acoustic)</vt:lpstr>
      <vt:lpstr>Strain</vt:lpstr>
      <vt:lpstr>PowerPoint Presentation</vt:lpstr>
      <vt:lpstr>Types of seismic waves:</vt:lpstr>
      <vt:lpstr>LONGITUDINAL WAVES    Also called:  Compressional waves or  P waves</vt:lpstr>
      <vt:lpstr>Longitudinal waves</vt:lpstr>
      <vt:lpstr>Tensile stress and strain</vt:lpstr>
      <vt:lpstr>PowerPoint Presentation</vt:lpstr>
      <vt:lpstr>PowerPoint Presentation</vt:lpstr>
      <vt:lpstr>PowerPoint Presentation</vt:lpstr>
      <vt:lpstr>PLANE longitudinal wave</vt:lpstr>
      <vt:lpstr>PowerPoint Presentation</vt:lpstr>
      <vt:lpstr>PowerPoint Presentation</vt:lpstr>
      <vt:lpstr>SHEAR WAVES   Also called: S waves</vt:lpstr>
      <vt:lpstr>Shear wave</vt:lpstr>
      <vt:lpstr>Shear stress and strain</vt:lpstr>
      <vt:lpstr>Shear stress and strain</vt:lpstr>
      <vt:lpstr>PLANE shear wave</vt:lpstr>
      <vt:lpstr>PowerPoint Presentation</vt:lpstr>
      <vt:lpstr>PowerPoint Presentation</vt:lpstr>
      <vt:lpstr>ELASTIC WAVE EQUATION</vt:lpstr>
      <vt:lpstr>stress – strain/displacement relation</vt:lpstr>
      <vt:lpstr>PowerPoint Presentation</vt:lpstr>
      <vt:lpstr>Part 4 (4th afternoon)</vt:lpstr>
      <vt:lpstr>Plane wave solution</vt:lpstr>
      <vt:lpstr>Impedance</vt:lpstr>
      <vt:lpstr>Boundary</vt:lpstr>
      <vt:lpstr>Snell’s Law P- and S-waves</vt:lpstr>
      <vt:lpstr>Amplitudes from boundary</vt:lpstr>
      <vt:lpstr>Angle-dependent Reflectivity</vt:lpstr>
    </vt:vector>
  </TitlesOfParts>
  <Company>CMG Group Services B.V.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CTG course TG038</dc:subject>
  <dc:creator>Eric Verschuur</dc:creator>
  <cp:lastModifiedBy>Guy Drijkoningen</cp:lastModifiedBy>
  <cp:revision>75</cp:revision>
  <dcterms:created xsi:type="dcterms:W3CDTF">2002-03-05T17:58:16Z</dcterms:created>
  <dcterms:modified xsi:type="dcterms:W3CDTF">2025-04-28T09:59:28Z</dcterms:modified>
</cp:coreProperties>
</file>