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72" r:id="rId2"/>
    <p:sldId id="376" r:id="rId3"/>
    <p:sldId id="388" r:id="rId4"/>
    <p:sldId id="389" r:id="rId5"/>
    <p:sldId id="390" r:id="rId6"/>
    <p:sldId id="405" r:id="rId7"/>
    <p:sldId id="377" r:id="rId8"/>
    <p:sldId id="378" r:id="rId9"/>
    <p:sldId id="384" r:id="rId10"/>
    <p:sldId id="385" r:id="rId11"/>
    <p:sldId id="380" r:id="rId12"/>
    <p:sldId id="381" r:id="rId13"/>
    <p:sldId id="382" r:id="rId14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996633"/>
    <a:srgbClr val="99FF99"/>
    <a:srgbClr val="00FF00"/>
    <a:srgbClr val="00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8" autoAdjust="0"/>
    <p:restoredTop sz="95924" autoAdjust="0"/>
  </p:normalViewPr>
  <p:slideViewPr>
    <p:cSldViewPr snapToGrid="0">
      <p:cViewPr varScale="1">
        <p:scale>
          <a:sx n="72" d="100"/>
          <a:sy n="72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112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F278B78C-EB64-13DC-9A59-757AEFAC9DE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627A7364-E009-6A7F-D82A-75E8CB48DB6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7AF82299-6ADF-FF07-A13B-8C8062458F4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457D1CAC-FF97-4538-7D2F-8A860566160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EE5D8D79-A6D8-4CFA-9242-F9B9E5850BB5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5DB779FF-44A8-7EA6-69C4-F04013C9793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A7C1C2E0-080D-2B10-5F3B-5F246C4308D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4251E537-CD9C-EB1A-00C2-CFE0DF7BCF2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4037" name="Rectangle 5">
            <a:extLst>
              <a:ext uri="{FF2B5EF4-FFF2-40B4-BE49-F238E27FC236}">
                <a16:creationId xmlns:a16="http://schemas.microsoft.com/office/drawing/2014/main" id="{9C9985F8-1809-8853-29EA-0618334573D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4038" name="Rectangle 6">
            <a:extLst>
              <a:ext uri="{FF2B5EF4-FFF2-40B4-BE49-F238E27FC236}">
                <a16:creationId xmlns:a16="http://schemas.microsoft.com/office/drawing/2014/main" id="{1387C683-1D31-0CD9-54D0-4D548DF45D9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4039" name="Rectangle 7">
            <a:extLst>
              <a:ext uri="{FF2B5EF4-FFF2-40B4-BE49-F238E27FC236}">
                <a16:creationId xmlns:a16="http://schemas.microsoft.com/office/drawing/2014/main" id="{F76CE55D-AFFF-AE13-B9A0-031F3967FF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B9D615FF-4517-4D1A-9423-AE119A846222}" type="slidenum">
              <a:rPr lang="en-GB" altLang="nl-NL"/>
              <a:pPr/>
              <a:t>‹#›</a:t>
            </a:fld>
            <a:endParaRPr lang="en-GB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417D1D-833D-734F-8294-AAE71E2BB9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E1DDB80-C21D-FFDE-EE5C-FBFD4A7BCC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59B2E6E-97C3-6AAD-E774-ABDC51D4AE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AF1713-F6C7-46BA-A759-E9DB6165E70B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513264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6320406-1F96-DD95-930D-2BD9D815C0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DE2B4A-F143-1AD7-F9B9-6F70BECFDB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9E76E7A-2A8E-9FF8-881C-D509D37511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8D67D4-5C3F-47C7-897D-3D0EA7A83F25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550200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830165-DE5D-E149-2028-03F4716F30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193344-30F8-1752-C1EB-DA81997003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E65FB7D-9A90-37A4-2FA6-BD8F78C612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998F1F-FD9D-4649-BFB4-7CF1DABAA929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53450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52EF020-2EAA-F8F5-0457-EDDE9B04B8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62B2218-0013-8D6B-AFBE-02A54858B5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E8145EE-B863-8CCE-327B-181906EC4C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2BBE10-8D1C-4111-9469-D89584F25AF5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2413332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A17C2A-BA89-23A2-3E53-990E6BDE67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C2860A0-3391-D1CE-A981-599D43B819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0F5ADF4-2EB1-2AA1-9F81-E4A65F35A0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C71099-1F9E-4FBF-9024-365FBD1AD2F6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98532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C5ED86-5CCB-C7FA-7FF4-2619FF6237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F04CFE-FA8C-54CF-08C2-7CE5C6E802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1FED33-523E-B6A0-1D35-53B2526E72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B91293-7676-4CA7-913F-53AC00409A0A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67720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1F6816D-2D1D-8D19-D46F-E77AC9331A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944C798-B8E4-A8F1-0719-F7506E0AC4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CC63BF1-F87C-6D66-691F-99A5BB7FE1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D27038-E9DE-4924-9580-87588C4C889C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2814973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E6431E5-6D40-09BF-9F2C-BA263EF30B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1FF6E43-126E-0213-49CD-DB3E277E39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3D53FEE-2C50-CD83-6253-CB30E1C9A6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7B69B-23E0-4505-8E21-B2D18490F935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701538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B2404937-AAB4-14AB-F567-7B1B0581B0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E5DFD95-F502-D33D-34FE-076F10753B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6179399-6A9B-8BCC-1B21-29C3077713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47F8BF-4FC7-44E6-87CD-D7A67A267546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62131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4C04CC-7294-4F55-F47E-1142A08F37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30AC67-EAF8-9F85-2967-1BF4C8623B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0BA1F7-4E0F-C9A0-9186-731B6F494A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F0BB68-5996-4AC1-BE33-7ECA3E2DAB44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289777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07D411-383B-B272-4FC0-1D2080A09F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1E4DDF-AE09-3739-82AB-9802DBA24B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3AC3C9-8779-5004-5C7E-6B444F40CD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CBF7E9-4C24-4AA5-8369-33874B954EE1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437291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74633B4-1EE9-AA0F-85E6-FFE686710B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l-NL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8BBEEF7-2B6B-AFD7-140D-45B3CFA36F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l-NL"/>
              <a:t>Click to edit Master text styles</a:t>
            </a:r>
          </a:p>
          <a:p>
            <a:pPr lvl="1"/>
            <a:r>
              <a:rPr lang="en-GB" altLang="nl-NL"/>
              <a:t>Second level</a:t>
            </a:r>
          </a:p>
          <a:p>
            <a:pPr lvl="2"/>
            <a:r>
              <a:rPr lang="en-GB" altLang="nl-NL"/>
              <a:t>Third level</a:t>
            </a:r>
          </a:p>
          <a:p>
            <a:pPr lvl="3"/>
            <a:r>
              <a:rPr lang="en-GB" altLang="nl-NL"/>
              <a:t>Fourth level</a:t>
            </a:r>
          </a:p>
          <a:p>
            <a:pPr lvl="4"/>
            <a:r>
              <a:rPr lang="en-GB" altLang="nl-NL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46A7F04-5779-6E70-7DD8-97B411C445C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C6CA665-F5A8-8393-751C-E8619DB91D1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A2BF8F9-D037-AA7E-CA4E-733F4A713CE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fld id="{4A65A252-82E0-4018-B02E-8751D7C9FB56}" type="slidenum">
              <a:rPr lang="en-GB" altLang="nl-NL"/>
              <a:pPr/>
              <a:t>‹#›</a:t>
            </a:fld>
            <a:endParaRPr lang="en-GB" altLang="nl-NL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FCDD76-325B-239E-1913-E06726F6DCC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7" y="47625"/>
            <a:ext cx="1314450" cy="5619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7" Type="http://schemas.openxmlformats.org/officeDocument/2006/relationships/image" Target="../media/image36.emf"/><Relationship Id="rId2" Type="http://schemas.openxmlformats.org/officeDocument/2006/relationships/oleObject" Target="../embeddings/oleObject3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35.emf"/><Relationship Id="rId4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7.e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2.emf"/><Relationship Id="rId21" Type="http://schemas.openxmlformats.org/officeDocument/2006/relationships/image" Target="../media/image11.emf"/><Relationship Id="rId7" Type="http://schemas.openxmlformats.org/officeDocument/2006/relationships/image" Target="../media/image4.e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9.emf"/><Relationship Id="rId25" Type="http://schemas.openxmlformats.org/officeDocument/2006/relationships/image" Target="../media/image13.e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6.emf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3.emf"/><Relationship Id="rId15" Type="http://schemas.openxmlformats.org/officeDocument/2006/relationships/image" Target="../media/image8.emf"/><Relationship Id="rId23" Type="http://schemas.openxmlformats.org/officeDocument/2006/relationships/image" Target="../media/image12.e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0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e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1.emf"/><Relationship Id="rId3" Type="http://schemas.openxmlformats.org/officeDocument/2006/relationships/image" Target="../media/image16.png"/><Relationship Id="rId7" Type="http://schemas.openxmlformats.org/officeDocument/2006/relationships/image" Target="../media/image18.emf"/><Relationship Id="rId12" Type="http://schemas.openxmlformats.org/officeDocument/2006/relationships/oleObject" Target="../embeddings/oleObject17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0.emf"/><Relationship Id="rId5" Type="http://schemas.openxmlformats.org/officeDocument/2006/relationships/image" Target="../media/image17.emf"/><Relationship Id="rId15" Type="http://schemas.openxmlformats.org/officeDocument/2006/relationships/image" Target="../media/image22.e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9.emf"/><Relationship Id="rId14" Type="http://schemas.openxmlformats.org/officeDocument/2006/relationships/oleObject" Target="../embeddings/oleObject1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image" Target="../media/image23.emf"/><Relationship Id="rId7" Type="http://schemas.openxmlformats.org/officeDocument/2006/relationships/image" Target="../media/image25.e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4.e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2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27.emf"/><Relationship Id="rId7" Type="http://schemas.openxmlformats.org/officeDocument/2006/relationships/image" Target="../media/image29.emf"/><Relationship Id="rId2" Type="http://schemas.openxmlformats.org/officeDocument/2006/relationships/oleObject" Target="../embeddings/oleObject2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28.e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7" Type="http://schemas.openxmlformats.org/officeDocument/2006/relationships/image" Target="../media/image33.emf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32.emf"/><Relationship Id="rId4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03E64D6-3078-B08C-A484-B1D65F348DD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nl-NL">
                <a:solidFill>
                  <a:srgbClr val="0000FF"/>
                </a:solidFill>
              </a:rPr>
              <a:t>Part 1 (1</a:t>
            </a:r>
            <a:r>
              <a:rPr lang="en-GB" altLang="nl-NL" baseline="30000">
                <a:solidFill>
                  <a:srgbClr val="0000FF"/>
                </a:solidFill>
              </a:rPr>
              <a:t>st</a:t>
            </a:r>
            <a:r>
              <a:rPr lang="en-GB" altLang="nl-NL">
                <a:solidFill>
                  <a:srgbClr val="0000FF"/>
                </a:solidFill>
              </a:rPr>
              <a:t> afternoon)</a:t>
            </a:r>
          </a:p>
        </p:txBody>
      </p:sp>
      <p:sp>
        <p:nvSpPr>
          <p:cNvPr id="2051" name="Text Box 3">
            <a:extLst>
              <a:ext uri="{FF2B5EF4-FFF2-40B4-BE49-F238E27FC236}">
                <a16:creationId xmlns:a16="http://schemas.microsoft.com/office/drawing/2014/main" id="{B2997720-A4DB-33F7-716C-5B58EAF89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052513"/>
            <a:ext cx="6960688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nl-NL" sz="2400" dirty="0"/>
              <a:t> </a:t>
            </a:r>
            <a:r>
              <a:rPr lang="en-US" altLang="nl-NL" sz="2400" u="sng" dirty="0">
                <a:solidFill>
                  <a:schemeClr val="hlink"/>
                </a:solidFill>
              </a:rPr>
              <a:t>Introduction</a:t>
            </a:r>
            <a:r>
              <a:rPr lang="en-US" altLang="nl-NL" sz="2400" dirty="0">
                <a:solidFill>
                  <a:schemeClr val="hlink"/>
                </a:solidFill>
              </a:rPr>
              <a:t>: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General seismic including data acquisition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Travel-time information and related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Amplitude information and related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dirty="0">
                <a:solidFill>
                  <a:schemeClr val="hlink"/>
                </a:solidFill>
              </a:rPr>
              <a:t> </a:t>
            </a:r>
            <a:r>
              <a:rPr lang="en-US" altLang="nl-NL" sz="2400" u="sng" dirty="0">
                <a:solidFill>
                  <a:schemeClr val="hlink"/>
                </a:solidFill>
              </a:rPr>
              <a:t>Resolution aspects of seismic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Exercise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dirty="0">
                <a:solidFill>
                  <a:schemeClr val="hlink"/>
                </a:solidFill>
              </a:rPr>
              <a:t> </a:t>
            </a:r>
            <a:r>
              <a:rPr lang="en-US" altLang="nl-NL" sz="2400" u="sng" dirty="0">
                <a:solidFill>
                  <a:schemeClr val="hlink"/>
                </a:solidFill>
              </a:rPr>
              <a:t>The wave equation</a:t>
            </a:r>
            <a:r>
              <a:rPr lang="en-US" altLang="nl-NL" sz="2400" dirty="0">
                <a:solidFill>
                  <a:schemeClr val="hlink"/>
                </a:solidFill>
              </a:rPr>
              <a:t> (acoustic and elastic)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u="sng" dirty="0"/>
              <a:t> Seismic modelling</a:t>
            </a:r>
          </a:p>
          <a:p>
            <a:pPr eaLnBrk="1" hangingPunct="1"/>
            <a:r>
              <a:rPr lang="en-US" altLang="nl-NL" sz="2400" dirty="0"/>
              <a:t>	- Convolutional model</a:t>
            </a:r>
          </a:p>
          <a:p>
            <a:pPr eaLnBrk="1" hangingPunct="1"/>
            <a:r>
              <a:rPr lang="en-US" altLang="nl-NL" sz="2400" dirty="0"/>
              <a:t>	- Finite-Difference modeling</a:t>
            </a:r>
          </a:p>
          <a:p>
            <a:pPr eaLnBrk="1" hangingPunct="1"/>
            <a:r>
              <a:rPr lang="en-US" altLang="nl-NL" sz="2400" dirty="0"/>
              <a:t>	</a:t>
            </a:r>
            <a:r>
              <a:rPr lang="en-US" altLang="nl-NL" sz="2400" dirty="0">
                <a:solidFill>
                  <a:srgbClr val="0000FF"/>
                </a:solidFill>
              </a:rPr>
              <a:t>Exercise</a:t>
            </a:r>
            <a:endParaRPr lang="en-US" altLang="nl-NL" sz="240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AFDDB7D8-FB8E-86AF-A27C-1B84B5F724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nl-NL" sz="4000">
                <a:solidFill>
                  <a:srgbClr val="0000FF"/>
                </a:solidFill>
              </a:rPr>
              <a:t>Numerical solutions:</a:t>
            </a:r>
            <a:br>
              <a:rPr lang="en-US" altLang="nl-NL" sz="4000">
                <a:solidFill>
                  <a:srgbClr val="0000FF"/>
                </a:solidFill>
              </a:rPr>
            </a:br>
            <a:r>
              <a:rPr lang="en-US" altLang="nl-NL" sz="4000">
                <a:solidFill>
                  <a:srgbClr val="0000FF"/>
                </a:solidFill>
              </a:rPr>
              <a:t>finite difference modeling</a:t>
            </a:r>
            <a:endParaRPr lang="en-GB" altLang="nl-NL" sz="4000">
              <a:solidFill>
                <a:srgbClr val="0000FF"/>
              </a:solidFill>
            </a:endParaRPr>
          </a:p>
        </p:txBody>
      </p:sp>
      <p:sp>
        <p:nvSpPr>
          <p:cNvPr id="23555" name="Text Box 4">
            <a:extLst>
              <a:ext uri="{FF2B5EF4-FFF2-40B4-BE49-F238E27FC236}">
                <a16:creationId xmlns:a16="http://schemas.microsoft.com/office/drawing/2014/main" id="{2AD96249-1A06-C5CD-AB54-2A3240D61E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500" y="1776413"/>
            <a:ext cx="7339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Approximate spatial derivatives with finite difference:</a:t>
            </a:r>
          </a:p>
        </p:txBody>
      </p:sp>
      <p:graphicFrame>
        <p:nvGraphicFramePr>
          <p:cNvPr id="23556" name="Object 8">
            <a:extLst>
              <a:ext uri="{FF2B5EF4-FFF2-40B4-BE49-F238E27FC236}">
                <a16:creationId xmlns:a16="http://schemas.microsoft.com/office/drawing/2014/main" id="{0990472B-006B-ECCC-E00D-BC52B327FC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55713" y="2384425"/>
          <a:ext cx="626745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09824" imgH="428510" progId="Equation.DSMT4">
                  <p:embed/>
                </p:oleObj>
              </mc:Choice>
              <mc:Fallback>
                <p:oleObj name="Equation" r:id="rId2" imgW="2809824" imgH="42851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5713" y="2384425"/>
                        <a:ext cx="6267450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393" name="Object 9">
            <a:extLst>
              <a:ext uri="{FF2B5EF4-FFF2-40B4-BE49-F238E27FC236}">
                <a16:creationId xmlns:a16="http://schemas.microsoft.com/office/drawing/2014/main" id="{33095DA0-F9A8-8AD2-07B6-5B003F32D1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3813" y="4324350"/>
          <a:ext cx="7188200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67024" imgH="847834" progId="Equation.DSMT4">
                  <p:embed/>
                </p:oleObj>
              </mc:Choice>
              <mc:Fallback>
                <p:oleObj name="Equation" r:id="rId4" imgW="3267024" imgH="847834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3813" y="4324350"/>
                        <a:ext cx="7188200" cy="188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94" name="Text Box 10">
            <a:extLst>
              <a:ext uri="{FF2B5EF4-FFF2-40B4-BE49-F238E27FC236}">
                <a16:creationId xmlns:a16="http://schemas.microsoft.com/office/drawing/2014/main" id="{BF318041-0EA4-F6AD-7FC5-8AB8234644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438" y="3579813"/>
            <a:ext cx="6694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Final expression for wavefield at new time </a:t>
            </a:r>
            <a:r>
              <a:rPr lang="en-US" altLang="nl-NL" sz="2400" i="1">
                <a:latin typeface="Times New Roman" panose="02020603050405020304" pitchFamily="18" charset="0"/>
              </a:rPr>
              <a:t>t+</a:t>
            </a:r>
            <a:r>
              <a:rPr lang="en-US" altLang="nl-NL" sz="2400" i="1">
                <a:latin typeface="Symbol" panose="05050102010706020507" pitchFamily="18" charset="2"/>
              </a:rPr>
              <a:t>D</a:t>
            </a:r>
            <a:r>
              <a:rPr lang="en-US" altLang="nl-NL" sz="2400" i="1">
                <a:latin typeface="Times New Roman" panose="02020603050405020304" pitchFamily="18" charset="0"/>
              </a:rPr>
              <a:t>t </a:t>
            </a:r>
            <a:r>
              <a:rPr lang="en-US" altLang="nl-NL" sz="2400"/>
              <a:t>:</a:t>
            </a:r>
          </a:p>
        </p:txBody>
      </p:sp>
      <p:graphicFrame>
        <p:nvGraphicFramePr>
          <p:cNvPr id="144395" name="Object 11">
            <a:extLst>
              <a:ext uri="{FF2B5EF4-FFF2-40B4-BE49-F238E27FC236}">
                <a16:creationId xmlns:a16="http://schemas.microsoft.com/office/drawing/2014/main" id="{0B29FEEC-3C88-9066-C2F8-C32DEF6F24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39938" y="6318250"/>
          <a:ext cx="16367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33408" imgH="161840" progId="Equation.DSMT4">
                  <p:embed/>
                </p:oleObj>
              </mc:Choice>
              <mc:Fallback>
                <p:oleObj name="Equation" r:id="rId6" imgW="733408" imgH="1618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6318250"/>
                        <a:ext cx="1636712" cy="38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96" name="Text Box 12">
            <a:extLst>
              <a:ext uri="{FF2B5EF4-FFF2-40B4-BE49-F238E27FC236}">
                <a16:creationId xmlns:a16="http://schemas.microsoft.com/office/drawing/2014/main" id="{9D11402F-4B88-D3D1-50C2-CC3B78EA3C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8550" y="6261100"/>
            <a:ext cx="922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Note: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4" grpId="0"/>
      <p:bldP spid="1443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85E26B88-5EB3-FACB-AE5E-B644060DA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698625"/>
            <a:ext cx="2449513" cy="236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9" name="Rectangle 3">
            <a:extLst>
              <a:ext uri="{FF2B5EF4-FFF2-40B4-BE49-F238E27FC236}">
                <a16:creationId xmlns:a16="http://schemas.microsoft.com/office/drawing/2014/main" id="{5B937BFF-4B5B-A63E-B783-053D28523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88913"/>
            <a:ext cx="8458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en-US" altLang="nl-NL" sz="4000">
                <a:solidFill>
                  <a:srgbClr val="0000FF"/>
                </a:solidFill>
              </a:rPr>
              <a:t>Numerical solutions:</a:t>
            </a:r>
            <a:br>
              <a:rPr lang="en-US" altLang="nl-NL" sz="4000">
                <a:solidFill>
                  <a:srgbClr val="0000FF"/>
                </a:solidFill>
              </a:rPr>
            </a:br>
            <a:r>
              <a:rPr lang="en-US" altLang="nl-NL" sz="4000">
                <a:solidFill>
                  <a:srgbClr val="0000FF"/>
                </a:solidFill>
              </a:rPr>
              <a:t>finite difference modeling</a:t>
            </a:r>
            <a:endParaRPr lang="en-GB" altLang="nl-NL" sz="4000">
              <a:solidFill>
                <a:srgbClr val="0000FF"/>
              </a:solidFill>
            </a:endParaRPr>
          </a:p>
        </p:txBody>
      </p:sp>
      <p:graphicFrame>
        <p:nvGraphicFramePr>
          <p:cNvPr id="24580" name="Object 4">
            <a:extLst>
              <a:ext uri="{FF2B5EF4-FFF2-40B4-BE49-F238E27FC236}">
                <a16:creationId xmlns:a16="http://schemas.microsoft.com/office/drawing/2014/main" id="{06EE4B58-718F-65D0-C3F0-560771CAC4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3813" y="4324350"/>
          <a:ext cx="7188200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67024" imgH="847834" progId="Equation.DSMT4">
                  <p:embed/>
                </p:oleObj>
              </mc:Choice>
              <mc:Fallback>
                <p:oleObj name="Equation" r:id="rId3" imgW="3267024" imgH="847834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3813" y="4324350"/>
                        <a:ext cx="7188200" cy="188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1" name="Text Box 5">
            <a:extLst>
              <a:ext uri="{FF2B5EF4-FFF2-40B4-BE49-F238E27FC236}">
                <a16:creationId xmlns:a16="http://schemas.microsoft.com/office/drawing/2014/main" id="{234703E6-38D5-02B8-B255-76B168048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5425" y="2068513"/>
            <a:ext cx="4818063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Wavefield at one grid point at new time is weighted sum of current wavefield (5 points) and at previous time (1 point)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61DBB62F-A87A-BFF7-1309-4B54FCDE1F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nl-NL" sz="4000">
                <a:solidFill>
                  <a:srgbClr val="0000FF"/>
                </a:solidFill>
              </a:rPr>
              <a:t>Numerical solutions:</a:t>
            </a:r>
            <a:br>
              <a:rPr lang="en-US" altLang="nl-NL" sz="4000">
                <a:solidFill>
                  <a:srgbClr val="0000FF"/>
                </a:solidFill>
              </a:rPr>
            </a:br>
            <a:r>
              <a:rPr lang="en-US" altLang="nl-NL" sz="4000">
                <a:solidFill>
                  <a:srgbClr val="0000FF"/>
                </a:solidFill>
              </a:rPr>
              <a:t>finite difference modeling</a:t>
            </a:r>
            <a:endParaRPr lang="en-GB" altLang="nl-NL" sz="4000">
              <a:solidFill>
                <a:srgbClr val="0000FF"/>
              </a:solidFill>
            </a:endParaRPr>
          </a:p>
        </p:txBody>
      </p:sp>
      <p:pic>
        <p:nvPicPr>
          <p:cNvPr id="25603" name="Picture 4" descr="snapshots">
            <a:extLst>
              <a:ext uri="{FF2B5EF4-FFF2-40B4-BE49-F238E27FC236}">
                <a16:creationId xmlns:a16="http://schemas.microsoft.com/office/drawing/2014/main" id="{AE1263C6-E1F4-707A-81B3-D599A3D90C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060575"/>
            <a:ext cx="6913562" cy="361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 Box 5">
            <a:extLst>
              <a:ext uri="{FF2B5EF4-FFF2-40B4-BE49-F238E27FC236}">
                <a16:creationId xmlns:a16="http://schemas.microsoft.com/office/drawing/2014/main" id="{611F3132-E0A5-EB56-A68B-928C59834D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9825" y="1581150"/>
            <a:ext cx="6834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>
                <a:latin typeface="Arial" panose="020B0604020202020204" pitchFamily="34" charset="0"/>
              </a:rPr>
              <a:t>Wave propagation in an inhomogeneous medium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86307C0B-C448-3A6E-EC2B-D87BAA2FE0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nl-NL" sz="4000">
                <a:solidFill>
                  <a:srgbClr val="0000FF"/>
                </a:solidFill>
              </a:rPr>
              <a:t>Numerical solutions:</a:t>
            </a:r>
            <a:br>
              <a:rPr lang="en-US" altLang="nl-NL" sz="4000">
                <a:solidFill>
                  <a:srgbClr val="0000FF"/>
                </a:solidFill>
              </a:rPr>
            </a:br>
            <a:r>
              <a:rPr lang="en-US" altLang="nl-NL" sz="4000">
                <a:solidFill>
                  <a:srgbClr val="0000FF"/>
                </a:solidFill>
              </a:rPr>
              <a:t>finite difference modeling</a:t>
            </a:r>
            <a:endParaRPr lang="en-GB" altLang="nl-NL" sz="4000">
              <a:solidFill>
                <a:srgbClr val="0000FF"/>
              </a:solidFill>
            </a:endParaRPr>
          </a:p>
        </p:txBody>
      </p:sp>
      <p:pic>
        <p:nvPicPr>
          <p:cNvPr id="26627" name="Picture 5" descr="snap4+8">
            <a:extLst>
              <a:ext uri="{FF2B5EF4-FFF2-40B4-BE49-F238E27FC236}">
                <a16:creationId xmlns:a16="http://schemas.microsoft.com/office/drawing/2014/main" id="{9987F254-4388-CAC5-B8E7-31D725DD4E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" t="43697" r="5150" b="11562"/>
          <a:stretch>
            <a:fillRect/>
          </a:stretch>
        </p:blipFill>
        <p:spPr bwMode="auto">
          <a:xfrm>
            <a:off x="171450" y="3206750"/>
            <a:ext cx="46355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6" descr="responsie">
            <a:extLst>
              <a:ext uri="{FF2B5EF4-FFF2-40B4-BE49-F238E27FC236}">
                <a16:creationId xmlns:a16="http://schemas.microsoft.com/office/drawing/2014/main" id="{089ED92C-89C8-EC8D-07D8-C8F773F2435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4" r="5415" b="3981"/>
          <a:stretch>
            <a:fillRect/>
          </a:stretch>
        </p:blipFill>
        <p:spPr>
          <a:xfrm>
            <a:off x="4783138" y="2370138"/>
            <a:ext cx="4360862" cy="3365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29" name="Text Box 7">
            <a:extLst>
              <a:ext uri="{FF2B5EF4-FFF2-40B4-BE49-F238E27FC236}">
                <a16:creationId xmlns:a16="http://schemas.microsoft.com/office/drawing/2014/main" id="{3C248247-D4C2-8172-2E52-D597C3DB2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5713" y="5673725"/>
            <a:ext cx="38576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en-US" altLang="nl-NL" sz="2400"/>
              <a:t>recording with receivers at </a:t>
            </a:r>
            <a:br>
              <a:rPr lang="en-US" altLang="nl-NL" sz="2400"/>
            </a:br>
            <a:r>
              <a:rPr lang="en-US" altLang="nl-NL" sz="2400"/>
              <a:t>the surface (‘shot record’)</a:t>
            </a:r>
          </a:p>
        </p:txBody>
      </p:sp>
      <p:sp>
        <p:nvSpPr>
          <p:cNvPr id="26630" name="Text Box 8">
            <a:extLst>
              <a:ext uri="{FF2B5EF4-FFF2-40B4-BE49-F238E27FC236}">
                <a16:creationId xmlns:a16="http://schemas.microsoft.com/office/drawing/2014/main" id="{72459DF3-79A6-31AD-A928-88430EE49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988" y="5675313"/>
            <a:ext cx="3532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snapshot of FD modeling</a:t>
            </a:r>
          </a:p>
        </p:txBody>
      </p:sp>
      <p:sp>
        <p:nvSpPr>
          <p:cNvPr id="26631" name="Text Box 10">
            <a:extLst>
              <a:ext uri="{FF2B5EF4-FFF2-40B4-BE49-F238E27FC236}">
                <a16:creationId xmlns:a16="http://schemas.microsoft.com/office/drawing/2014/main" id="{37A393F0-5B87-372D-C5C8-1C9895B64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4600" y="2522538"/>
            <a:ext cx="2909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source at x=2000 m</a:t>
            </a:r>
          </a:p>
        </p:txBody>
      </p:sp>
      <p:sp>
        <p:nvSpPr>
          <p:cNvPr id="26632" name="Text Box 11">
            <a:extLst>
              <a:ext uri="{FF2B5EF4-FFF2-40B4-BE49-F238E27FC236}">
                <a16:creationId xmlns:a16="http://schemas.microsoft.com/office/drawing/2014/main" id="{9F227BED-F609-CB8D-2CFD-9435F29BF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9825" y="1581150"/>
            <a:ext cx="6834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>
                <a:latin typeface="Arial" panose="020B0604020202020204" pitchFamily="34" charset="0"/>
              </a:rPr>
              <a:t>Wave propagation in an inhomogeneous medium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210C22B2-C41E-1489-261E-BFB9F56C486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nl-NL">
                <a:solidFill>
                  <a:srgbClr val="0000FF"/>
                </a:solidFill>
              </a:rPr>
              <a:t>Part 1 (1</a:t>
            </a:r>
            <a:r>
              <a:rPr lang="en-GB" altLang="nl-NL" baseline="30000">
                <a:solidFill>
                  <a:srgbClr val="0000FF"/>
                </a:solidFill>
              </a:rPr>
              <a:t>st</a:t>
            </a:r>
            <a:r>
              <a:rPr lang="en-GB" altLang="nl-NL">
                <a:solidFill>
                  <a:srgbClr val="0000FF"/>
                </a:solidFill>
              </a:rPr>
              <a:t> afternoon)</a:t>
            </a:r>
          </a:p>
        </p:txBody>
      </p:sp>
      <p:sp>
        <p:nvSpPr>
          <p:cNvPr id="7171" name="Text Box 3">
            <a:extLst>
              <a:ext uri="{FF2B5EF4-FFF2-40B4-BE49-F238E27FC236}">
                <a16:creationId xmlns:a16="http://schemas.microsoft.com/office/drawing/2014/main" id="{750DE183-AD94-D64B-86A4-FA9C4AF260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052513"/>
            <a:ext cx="6960688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nl-NL" sz="2400" dirty="0"/>
              <a:t> </a:t>
            </a:r>
            <a:r>
              <a:rPr lang="en-US" altLang="nl-NL" sz="2400" u="sng" dirty="0">
                <a:solidFill>
                  <a:schemeClr val="hlink"/>
                </a:solidFill>
              </a:rPr>
              <a:t>Introduction</a:t>
            </a:r>
            <a:r>
              <a:rPr lang="en-US" altLang="nl-NL" sz="2400" dirty="0">
                <a:solidFill>
                  <a:schemeClr val="hlink"/>
                </a:solidFill>
              </a:rPr>
              <a:t>: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General seismic including data acquisition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Travel-time information and related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Amplitude information and related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dirty="0">
                <a:solidFill>
                  <a:schemeClr val="hlink"/>
                </a:solidFill>
              </a:rPr>
              <a:t> </a:t>
            </a:r>
            <a:r>
              <a:rPr lang="en-US" altLang="nl-NL" sz="2400" u="sng" dirty="0">
                <a:solidFill>
                  <a:schemeClr val="hlink"/>
                </a:solidFill>
              </a:rPr>
              <a:t>Resolution aspects of seismic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Exercise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dirty="0">
                <a:solidFill>
                  <a:schemeClr val="hlink"/>
                </a:solidFill>
              </a:rPr>
              <a:t> </a:t>
            </a:r>
            <a:r>
              <a:rPr lang="en-US" altLang="nl-NL" sz="2400" u="sng" dirty="0">
                <a:solidFill>
                  <a:schemeClr val="hlink"/>
                </a:solidFill>
              </a:rPr>
              <a:t>The wave equation</a:t>
            </a:r>
            <a:r>
              <a:rPr lang="en-US" altLang="nl-NL" sz="2400" dirty="0">
                <a:solidFill>
                  <a:schemeClr val="hlink"/>
                </a:solidFill>
              </a:rPr>
              <a:t> (acoustic)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u="sng" dirty="0"/>
              <a:t> Forward modelling</a:t>
            </a:r>
          </a:p>
          <a:p>
            <a:pPr eaLnBrk="1" hangingPunct="1"/>
            <a:r>
              <a:rPr lang="en-US" altLang="nl-NL" sz="2400" dirty="0"/>
              <a:t>	- Convolutional model</a:t>
            </a:r>
          </a:p>
          <a:p>
            <a:pPr eaLnBrk="1" hangingPunct="1"/>
            <a:r>
              <a:rPr lang="en-US" altLang="nl-NL" sz="2400" dirty="0"/>
              <a:t>	</a:t>
            </a:r>
            <a:r>
              <a:rPr lang="en-US" altLang="nl-NL" sz="2400" dirty="0">
                <a:solidFill>
                  <a:schemeClr val="hlink"/>
                </a:solidFill>
              </a:rPr>
              <a:t>- Finite-Difference modeling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Exercise</a:t>
            </a:r>
            <a:endParaRPr lang="en-US" altLang="nl-NL" sz="2400" dirty="0">
              <a:solidFill>
                <a:schemeClr val="hlink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046E760-FDCC-A42B-132F-2B98AD4BA5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58200" cy="757237"/>
          </a:xfrm>
        </p:spPr>
        <p:txBody>
          <a:bodyPr/>
          <a:lstStyle/>
          <a:p>
            <a:pPr eaLnBrk="1" hangingPunct="1"/>
            <a:r>
              <a:rPr lang="en-US" altLang="nl-NL" sz="4000">
                <a:solidFill>
                  <a:srgbClr val="0000FF"/>
                </a:solidFill>
              </a:rPr>
              <a:t>Convolutional model</a:t>
            </a:r>
            <a:endParaRPr lang="en-GB" altLang="nl-NL" sz="4000">
              <a:solidFill>
                <a:srgbClr val="0000FF"/>
              </a:solidFill>
            </a:endParaRPr>
          </a:p>
        </p:txBody>
      </p:sp>
      <p:sp>
        <p:nvSpPr>
          <p:cNvPr id="9219" name="Line 20">
            <a:extLst>
              <a:ext uri="{FF2B5EF4-FFF2-40B4-BE49-F238E27FC236}">
                <a16:creationId xmlns:a16="http://schemas.microsoft.com/office/drawing/2014/main" id="{6DF14B32-5BE6-B02A-792D-0E8A2F6B7A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62263" y="4791075"/>
            <a:ext cx="3438525" cy="0"/>
          </a:xfrm>
          <a:prstGeom prst="line">
            <a:avLst/>
          </a:prstGeom>
          <a:noFill/>
          <a:ln w="28575">
            <a:solidFill>
              <a:srgbClr val="9966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9220" name="Line 21">
            <a:extLst>
              <a:ext uri="{FF2B5EF4-FFF2-40B4-BE49-F238E27FC236}">
                <a16:creationId xmlns:a16="http://schemas.microsoft.com/office/drawing/2014/main" id="{344C6249-1578-0FFD-980E-7CE0D25BC675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6388" y="5470525"/>
            <a:ext cx="3438525" cy="0"/>
          </a:xfrm>
          <a:prstGeom prst="line">
            <a:avLst/>
          </a:prstGeom>
          <a:noFill/>
          <a:ln w="28575">
            <a:solidFill>
              <a:srgbClr val="9966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9221" name="Line 22">
            <a:extLst>
              <a:ext uri="{FF2B5EF4-FFF2-40B4-BE49-F238E27FC236}">
                <a16:creationId xmlns:a16="http://schemas.microsoft.com/office/drawing/2014/main" id="{FD76AA6F-3296-939B-E554-ABC04EE788C0}"/>
              </a:ext>
            </a:extLst>
          </p:cNvPr>
          <p:cNvSpPr>
            <a:spLocks noChangeShapeType="1"/>
          </p:cNvSpPr>
          <p:nvPr/>
        </p:nvSpPr>
        <p:spPr bwMode="auto">
          <a:xfrm>
            <a:off x="2824163" y="6221413"/>
            <a:ext cx="3438525" cy="0"/>
          </a:xfrm>
          <a:prstGeom prst="line">
            <a:avLst/>
          </a:prstGeom>
          <a:noFill/>
          <a:ln w="28575">
            <a:solidFill>
              <a:srgbClr val="9966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9222" name="Line 23">
            <a:extLst>
              <a:ext uri="{FF2B5EF4-FFF2-40B4-BE49-F238E27FC236}">
                <a16:creationId xmlns:a16="http://schemas.microsoft.com/office/drawing/2014/main" id="{28E7E0F5-670D-56A1-BDC8-BE521EAAD0E5}"/>
              </a:ext>
            </a:extLst>
          </p:cNvPr>
          <p:cNvSpPr>
            <a:spLocks noChangeShapeType="1"/>
          </p:cNvSpPr>
          <p:nvPr/>
        </p:nvSpPr>
        <p:spPr bwMode="auto">
          <a:xfrm>
            <a:off x="5780088" y="4768850"/>
            <a:ext cx="0" cy="693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47480" name="Object 24">
            <a:extLst>
              <a:ext uri="{FF2B5EF4-FFF2-40B4-BE49-F238E27FC236}">
                <a16:creationId xmlns:a16="http://schemas.microsoft.com/office/drawing/2014/main" id="{C20D0296-A973-5B2B-E940-A9315A572C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76925" y="4906963"/>
          <a:ext cx="50006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9584" imgH="209662" progId="Equation.DSMT4">
                  <p:embed/>
                </p:oleObj>
              </mc:Choice>
              <mc:Fallback>
                <p:oleObj name="Equation" r:id="rId2" imgW="209584" imgH="209662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6925" y="4906963"/>
                        <a:ext cx="500063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81" name="Object 25">
            <a:extLst>
              <a:ext uri="{FF2B5EF4-FFF2-40B4-BE49-F238E27FC236}">
                <a16:creationId xmlns:a16="http://schemas.microsoft.com/office/drawing/2014/main" id="{CD31AF43-D06E-27E1-8A77-B517B93C62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33675" y="4964113"/>
          <a:ext cx="72231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4241" imgH="209662" progId="Equation.DSMT4">
                  <p:embed/>
                </p:oleObj>
              </mc:Choice>
              <mc:Fallback>
                <p:oleObj name="Equation" r:id="rId4" imgW="314241" imgH="209662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3675" y="4964113"/>
                        <a:ext cx="722313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82" name="Object 26">
            <a:extLst>
              <a:ext uri="{FF2B5EF4-FFF2-40B4-BE49-F238E27FC236}">
                <a16:creationId xmlns:a16="http://schemas.microsoft.com/office/drawing/2014/main" id="{923D578A-92E6-B109-CE67-055CF9F98E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08275" y="5711825"/>
          <a:ext cx="8064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2543" imgH="209662" progId="Equation.DSMT4">
                  <p:embed/>
                </p:oleObj>
              </mc:Choice>
              <mc:Fallback>
                <p:oleObj name="Equation" r:id="rId6" imgW="352543" imgH="209662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8275" y="5711825"/>
                        <a:ext cx="806450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6" name="Line 27">
            <a:extLst>
              <a:ext uri="{FF2B5EF4-FFF2-40B4-BE49-F238E27FC236}">
                <a16:creationId xmlns:a16="http://schemas.microsoft.com/office/drawing/2014/main" id="{3A93DFA9-DFD6-FAE1-07C0-0089CCA31838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8288" y="6738938"/>
            <a:ext cx="3438525" cy="0"/>
          </a:xfrm>
          <a:prstGeom prst="line">
            <a:avLst/>
          </a:prstGeom>
          <a:noFill/>
          <a:ln w="28575">
            <a:solidFill>
              <a:srgbClr val="9966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9227" name="Line 28">
            <a:extLst>
              <a:ext uri="{FF2B5EF4-FFF2-40B4-BE49-F238E27FC236}">
                <a16:creationId xmlns:a16="http://schemas.microsoft.com/office/drawing/2014/main" id="{49424332-C9F1-BF16-8863-565B1E7D48B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88025" y="5470525"/>
            <a:ext cx="0" cy="728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9228" name="Line 29">
            <a:extLst>
              <a:ext uri="{FF2B5EF4-FFF2-40B4-BE49-F238E27FC236}">
                <a16:creationId xmlns:a16="http://schemas.microsoft.com/office/drawing/2014/main" id="{008F3926-52D1-32A2-2BFA-92B9CD8A43D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84850" y="6254750"/>
            <a:ext cx="0" cy="473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47486" name="Object 30">
            <a:extLst>
              <a:ext uri="{FF2B5EF4-FFF2-40B4-BE49-F238E27FC236}">
                <a16:creationId xmlns:a16="http://schemas.microsoft.com/office/drawing/2014/main" id="{66A93607-FB27-D25D-50A9-64BC18C480D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88" y="5608638"/>
          <a:ext cx="55562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38176" imgH="209662" progId="Equation.DSMT4">
                  <p:embed/>
                </p:oleObj>
              </mc:Choice>
              <mc:Fallback>
                <p:oleObj name="Equation" r:id="rId8" imgW="238176" imgH="209662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988" y="5608638"/>
                        <a:ext cx="555625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87" name="Object 31">
            <a:extLst>
              <a:ext uri="{FF2B5EF4-FFF2-40B4-BE49-F238E27FC236}">
                <a16:creationId xmlns:a16="http://schemas.microsoft.com/office/drawing/2014/main" id="{0906754F-7569-6C88-254B-351D019D96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54700" y="6218238"/>
          <a:ext cx="52863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9024" imgH="209662" progId="Equation.DSMT4">
                  <p:embed/>
                </p:oleObj>
              </mc:Choice>
              <mc:Fallback>
                <p:oleObj name="Equation" r:id="rId10" imgW="219024" imgH="209662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4700" y="6218238"/>
                        <a:ext cx="528638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88" name="Object 32">
            <a:extLst>
              <a:ext uri="{FF2B5EF4-FFF2-40B4-BE49-F238E27FC236}">
                <a16:creationId xmlns:a16="http://schemas.microsoft.com/office/drawing/2014/main" id="{8F0844EB-5288-4A71-8AFF-39D12AACFDB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19388" y="6286500"/>
          <a:ext cx="7778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3392" imgH="209662" progId="Equation.DSMT4">
                  <p:embed/>
                </p:oleObj>
              </mc:Choice>
              <mc:Fallback>
                <p:oleObj name="Equation" r:id="rId12" imgW="333392" imgH="209662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9388" y="6286500"/>
                        <a:ext cx="777875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2" name="Line 33">
            <a:extLst>
              <a:ext uri="{FF2B5EF4-FFF2-40B4-BE49-F238E27FC236}">
                <a16:creationId xmlns:a16="http://schemas.microsoft.com/office/drawing/2014/main" id="{FCB0057D-C338-8A03-E95D-8B5DD5FE1024}"/>
              </a:ext>
            </a:extLst>
          </p:cNvPr>
          <p:cNvSpPr>
            <a:spLocks noChangeShapeType="1"/>
          </p:cNvSpPr>
          <p:nvPr/>
        </p:nvSpPr>
        <p:spPr bwMode="auto">
          <a:xfrm>
            <a:off x="4402138" y="4606925"/>
            <a:ext cx="879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9233" name="Line 34">
            <a:extLst>
              <a:ext uri="{FF2B5EF4-FFF2-40B4-BE49-F238E27FC236}">
                <a16:creationId xmlns:a16="http://schemas.microsoft.com/office/drawing/2014/main" id="{1E8A2E47-EDFE-DE93-6F91-4B106C74E7A5}"/>
              </a:ext>
            </a:extLst>
          </p:cNvPr>
          <p:cNvSpPr>
            <a:spLocks noChangeShapeType="1"/>
          </p:cNvSpPr>
          <p:nvPr/>
        </p:nvSpPr>
        <p:spPr bwMode="auto">
          <a:xfrm>
            <a:off x="4398963" y="4383088"/>
            <a:ext cx="879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9234" name="Line 35">
            <a:extLst>
              <a:ext uri="{FF2B5EF4-FFF2-40B4-BE49-F238E27FC236}">
                <a16:creationId xmlns:a16="http://schemas.microsoft.com/office/drawing/2014/main" id="{CD610D58-9B8F-5EDB-7E20-40E1DCF656DA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6950" y="4235450"/>
            <a:ext cx="0" cy="487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9235" name="Text Box 36">
            <a:extLst>
              <a:ext uri="{FF2B5EF4-FFF2-40B4-BE49-F238E27FC236}">
                <a16:creationId xmlns:a16="http://schemas.microsoft.com/office/drawing/2014/main" id="{AB5B10C0-3E5A-28B8-4968-481CF74BED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3" y="1163638"/>
            <a:ext cx="547951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altLang="nl-NL" dirty="0"/>
              <a:t>Calculate reflectivity response:</a:t>
            </a:r>
          </a:p>
          <a:p>
            <a:pPr eaLnBrk="1" hangingPunct="1">
              <a:buFontTx/>
              <a:buAutoNum type="arabicPeriod"/>
            </a:pPr>
            <a:endParaRPr lang="en-US" altLang="nl-NL" dirty="0"/>
          </a:p>
          <a:p>
            <a:pPr eaLnBrk="1" hangingPunct="1">
              <a:buFontTx/>
              <a:buAutoNum type="arabicPeriod"/>
            </a:pPr>
            <a:endParaRPr lang="en-US" altLang="nl-NL" dirty="0"/>
          </a:p>
          <a:p>
            <a:pPr eaLnBrk="1" hangingPunct="1">
              <a:buFontTx/>
              <a:buAutoNum type="arabicPeriod"/>
            </a:pPr>
            <a:r>
              <a:rPr lang="en-US" altLang="nl-NL" dirty="0"/>
              <a:t>Convolve with wavelet: </a:t>
            </a:r>
          </a:p>
        </p:txBody>
      </p:sp>
      <p:graphicFrame>
        <p:nvGraphicFramePr>
          <p:cNvPr id="147493" name="Object 37">
            <a:extLst>
              <a:ext uri="{FF2B5EF4-FFF2-40B4-BE49-F238E27FC236}">
                <a16:creationId xmlns:a16="http://schemas.microsoft.com/office/drawing/2014/main" id="{0309CBA7-9382-FA22-4D1B-85967984B6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0025" y="4773613"/>
          <a:ext cx="1639888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33408" imgH="409597" progId="Equation.DSMT4">
                  <p:embed/>
                </p:oleObj>
              </mc:Choice>
              <mc:Fallback>
                <p:oleObj name="Equation" r:id="rId14" imgW="733408" imgH="409597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" y="4773613"/>
                        <a:ext cx="1639888" cy="944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94" name="Object 38">
            <a:extLst>
              <a:ext uri="{FF2B5EF4-FFF2-40B4-BE49-F238E27FC236}">
                <a16:creationId xmlns:a16="http://schemas.microsoft.com/office/drawing/2014/main" id="{8C1E68F7-92EF-6911-3A42-E66FEEADA4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1613" y="5765800"/>
          <a:ext cx="1695450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52559" imgH="409597" progId="Equation.DSMT4">
                  <p:embed/>
                </p:oleObj>
              </mc:Choice>
              <mc:Fallback>
                <p:oleObj name="Equation" r:id="rId16" imgW="752559" imgH="409597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3" y="5765800"/>
                        <a:ext cx="1695450" cy="944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95" name="Object 39">
            <a:extLst>
              <a:ext uri="{FF2B5EF4-FFF2-40B4-BE49-F238E27FC236}">
                <a16:creationId xmlns:a16="http://schemas.microsoft.com/office/drawing/2014/main" id="{CD1C214A-8BD0-9E98-563E-68A489EB4DA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73850" y="4737100"/>
          <a:ext cx="18605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28624" imgH="209662" progId="Equation.DSMT4">
                  <p:embed/>
                </p:oleObj>
              </mc:Choice>
              <mc:Fallback>
                <p:oleObj name="Equation" r:id="rId18" imgW="828624" imgH="209662" progId="Equation.DSMT4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3850" y="4737100"/>
                        <a:ext cx="1860550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96" name="Object 40">
            <a:extLst>
              <a:ext uri="{FF2B5EF4-FFF2-40B4-BE49-F238E27FC236}">
                <a16:creationId xmlns:a16="http://schemas.microsoft.com/office/drawing/2014/main" id="{D2D8BF2E-4183-675D-C768-A4B7670218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27813" y="5291138"/>
          <a:ext cx="194468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66657" imgH="209662" progId="Equation.DSMT4">
                  <p:embed/>
                </p:oleObj>
              </mc:Choice>
              <mc:Fallback>
                <p:oleObj name="Equation" r:id="rId20" imgW="866657" imgH="209662" progId="Equation.DSMT4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7813" y="5291138"/>
                        <a:ext cx="1944687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0" name="Line 41">
            <a:extLst>
              <a:ext uri="{FF2B5EF4-FFF2-40B4-BE49-F238E27FC236}">
                <a16:creationId xmlns:a16="http://schemas.microsoft.com/office/drawing/2014/main" id="{E66389DB-B85A-836E-FD28-D508023BB390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0875" y="5254625"/>
            <a:ext cx="822325" cy="19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9241" name="Line 42">
            <a:extLst>
              <a:ext uri="{FF2B5EF4-FFF2-40B4-BE49-F238E27FC236}">
                <a16:creationId xmlns:a16="http://schemas.microsoft.com/office/drawing/2014/main" id="{1B3CC12C-A94B-A0F4-F6EB-C916AB4D4E93}"/>
              </a:ext>
            </a:extLst>
          </p:cNvPr>
          <p:cNvSpPr>
            <a:spLocks noChangeShapeType="1"/>
          </p:cNvSpPr>
          <p:nvPr/>
        </p:nvSpPr>
        <p:spPr bwMode="auto">
          <a:xfrm>
            <a:off x="1852613" y="6227763"/>
            <a:ext cx="785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47500" name="Object 44">
            <a:extLst>
              <a:ext uri="{FF2B5EF4-FFF2-40B4-BE49-F238E27FC236}">
                <a16:creationId xmlns:a16="http://schemas.microsoft.com/office/drawing/2014/main" id="{52EFBC1A-A080-E76E-D29A-58B8530EB6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933593"/>
              </p:ext>
            </p:extLst>
          </p:nvPr>
        </p:nvGraphicFramePr>
        <p:xfrm>
          <a:off x="1852613" y="3120808"/>
          <a:ext cx="2222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00176" imgH="181022" progId="Equation.DSMT4">
                  <p:embed/>
                </p:oleObj>
              </mc:Choice>
              <mc:Fallback>
                <p:oleObj name="Equation" r:id="rId22" imgW="1000176" imgH="181022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2613" y="3120808"/>
                        <a:ext cx="2222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501" name="Object 45">
            <a:extLst>
              <a:ext uri="{FF2B5EF4-FFF2-40B4-BE49-F238E27FC236}">
                <a16:creationId xmlns:a16="http://schemas.microsoft.com/office/drawing/2014/main" id="{2C3AC502-D295-1038-164C-122D24F9B8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866232"/>
              </p:ext>
            </p:extLst>
          </p:nvPr>
        </p:nvGraphicFramePr>
        <p:xfrm>
          <a:off x="1922462" y="1799432"/>
          <a:ext cx="58324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647984" imgH="209662" progId="Equation.DSMT4">
                  <p:embed/>
                </p:oleObj>
              </mc:Choice>
              <mc:Fallback>
                <p:oleObj name="Equation" r:id="rId24" imgW="2647984" imgH="209662" progId="Equation.DSMT4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2" y="1799432"/>
                        <a:ext cx="5832475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502" name="Object 46">
            <a:extLst>
              <a:ext uri="{FF2B5EF4-FFF2-40B4-BE49-F238E27FC236}">
                <a16:creationId xmlns:a16="http://schemas.microsoft.com/office/drawing/2014/main" id="{56F866CB-CAF0-BF61-9F74-1BA0C95BB49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80200" y="5756275"/>
          <a:ext cx="2386013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76241" imgH="438237" progId="Equation.DSMT4">
                  <p:embed/>
                </p:oleObj>
              </mc:Choice>
              <mc:Fallback>
                <p:oleObj name="Equation" r:id="rId26" imgW="1076241" imgH="438237" progId="Equation.DSMT4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0200" y="5756275"/>
                        <a:ext cx="2386013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6">
            <a:extLst>
              <a:ext uri="{FF2B5EF4-FFF2-40B4-BE49-F238E27FC236}">
                <a16:creationId xmlns:a16="http://schemas.microsoft.com/office/drawing/2014/main" id="{3C1756D7-CC84-4DFF-F603-F4F5F9EBF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0" t="17117" r="8977" b="6094"/>
          <a:stretch>
            <a:fillRect/>
          </a:stretch>
        </p:blipFill>
        <p:spPr bwMode="auto">
          <a:xfrm>
            <a:off x="679450" y="3878263"/>
            <a:ext cx="7215188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Rectangle 2">
            <a:extLst>
              <a:ext uri="{FF2B5EF4-FFF2-40B4-BE49-F238E27FC236}">
                <a16:creationId xmlns:a16="http://schemas.microsoft.com/office/drawing/2014/main" id="{EF8E5588-0952-882B-2B42-CC87EF654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58200" cy="757237"/>
          </a:xfrm>
        </p:spPr>
        <p:txBody>
          <a:bodyPr/>
          <a:lstStyle/>
          <a:p>
            <a:pPr eaLnBrk="1" hangingPunct="1"/>
            <a:r>
              <a:rPr lang="en-US" altLang="nl-NL" sz="4000">
                <a:solidFill>
                  <a:srgbClr val="0000FF"/>
                </a:solidFill>
              </a:rPr>
              <a:t>Convolutional model</a:t>
            </a:r>
            <a:endParaRPr lang="en-GB" altLang="nl-NL" sz="4000">
              <a:solidFill>
                <a:srgbClr val="0000FF"/>
              </a:solidFill>
            </a:endParaRPr>
          </a:p>
        </p:txBody>
      </p:sp>
      <p:pic>
        <p:nvPicPr>
          <p:cNvPr id="10244" name="Picture 35">
            <a:extLst>
              <a:ext uri="{FF2B5EF4-FFF2-40B4-BE49-F238E27FC236}">
                <a16:creationId xmlns:a16="http://schemas.microsoft.com/office/drawing/2014/main" id="{ABD99901-5AFE-F575-549E-7C16AB867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2" t="17627" r="8714" b="5550"/>
          <a:stretch>
            <a:fillRect/>
          </a:stretch>
        </p:blipFill>
        <p:spPr bwMode="auto">
          <a:xfrm>
            <a:off x="701675" y="998538"/>
            <a:ext cx="7208838" cy="275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5" name="Text Box 36">
            <a:extLst>
              <a:ext uri="{FF2B5EF4-FFF2-40B4-BE49-F238E27FC236}">
                <a16:creationId xmlns:a16="http://schemas.microsoft.com/office/drawing/2014/main" id="{7820C3E6-7DCE-9DDA-170A-5B0CAB5A5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7900" y="3062288"/>
            <a:ext cx="2624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impulse response:</a:t>
            </a:r>
          </a:p>
        </p:txBody>
      </p:sp>
      <p:sp>
        <p:nvSpPr>
          <p:cNvPr id="10246" name="Text Box 37">
            <a:extLst>
              <a:ext uri="{FF2B5EF4-FFF2-40B4-BE49-F238E27FC236}">
                <a16:creationId xmlns:a16="http://schemas.microsoft.com/office/drawing/2014/main" id="{B56D509B-CD9D-CFC0-0390-7AACE88DB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7900" y="6019800"/>
            <a:ext cx="401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response including wavelet: </a:t>
            </a:r>
          </a:p>
        </p:txBody>
      </p:sp>
      <p:graphicFrame>
        <p:nvGraphicFramePr>
          <p:cNvPr id="148518" name="Object 38">
            <a:extLst>
              <a:ext uri="{FF2B5EF4-FFF2-40B4-BE49-F238E27FC236}">
                <a16:creationId xmlns:a16="http://schemas.microsoft.com/office/drawing/2014/main" id="{2F06971F-B365-3684-640E-DB4AC6A09E9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18075" y="6026150"/>
          <a:ext cx="2222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00176" imgH="181022" progId="Equation.DSMT4">
                  <p:embed/>
                </p:oleObj>
              </mc:Choice>
              <mc:Fallback>
                <p:oleObj name="Equation" r:id="rId4" imgW="1000176" imgH="181022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8075" y="6026150"/>
                        <a:ext cx="2222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519" name="Object 39">
            <a:extLst>
              <a:ext uri="{FF2B5EF4-FFF2-40B4-BE49-F238E27FC236}">
                <a16:creationId xmlns:a16="http://schemas.microsoft.com/office/drawing/2014/main" id="{A30F5382-EA0B-4E33-58F6-12FA62855C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70288" y="3068638"/>
          <a:ext cx="6111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7057" imgH="181022" progId="Equation.DSMT4">
                  <p:embed/>
                </p:oleObj>
              </mc:Choice>
              <mc:Fallback>
                <p:oleObj name="Equation" r:id="rId6" imgW="257057" imgH="181022" progId="Equation.DSMT4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0288" y="3068638"/>
                        <a:ext cx="611187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9" name="Line 40">
            <a:extLst>
              <a:ext uri="{FF2B5EF4-FFF2-40B4-BE49-F238E27FC236}">
                <a16:creationId xmlns:a16="http://schemas.microsoft.com/office/drawing/2014/main" id="{1EA14C4D-C2D2-4C01-E81C-66747290E33E}"/>
              </a:ext>
            </a:extLst>
          </p:cNvPr>
          <p:cNvSpPr>
            <a:spLocks noChangeShapeType="1"/>
          </p:cNvSpPr>
          <p:nvPr/>
        </p:nvSpPr>
        <p:spPr bwMode="auto">
          <a:xfrm>
            <a:off x="925513" y="2593975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0250" name="Line 41">
            <a:extLst>
              <a:ext uri="{FF2B5EF4-FFF2-40B4-BE49-F238E27FC236}">
                <a16:creationId xmlns:a16="http://schemas.microsoft.com/office/drawing/2014/main" id="{E9175A41-E4C2-7E88-FEE1-487DCFBB197A}"/>
              </a:ext>
            </a:extLst>
          </p:cNvPr>
          <p:cNvSpPr>
            <a:spLocks noChangeShapeType="1"/>
          </p:cNvSpPr>
          <p:nvPr/>
        </p:nvSpPr>
        <p:spPr bwMode="auto">
          <a:xfrm>
            <a:off x="958850" y="2832100"/>
            <a:ext cx="40798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48522" name="Object 42">
            <a:extLst>
              <a:ext uri="{FF2B5EF4-FFF2-40B4-BE49-F238E27FC236}">
                <a16:creationId xmlns:a16="http://schemas.microsoft.com/office/drawing/2014/main" id="{25E2D640-04E8-863B-2F6F-0B203333E5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31938" y="2159000"/>
          <a:ext cx="24923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5216" imgH="209662" progId="Equation.DSMT4">
                  <p:embed/>
                </p:oleObj>
              </mc:Choice>
              <mc:Fallback>
                <p:oleObj name="Equation" r:id="rId8" imgW="95216" imgH="209662" progId="Equation.DSMT4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2159000"/>
                        <a:ext cx="249237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523" name="Object 43">
            <a:extLst>
              <a:ext uri="{FF2B5EF4-FFF2-40B4-BE49-F238E27FC236}">
                <a16:creationId xmlns:a16="http://schemas.microsoft.com/office/drawing/2014/main" id="{A0D42A2B-7912-9BEF-A456-8F6106F13C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11538" y="2397125"/>
          <a:ext cx="3048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808" imgH="209662" progId="Equation.DSMT4">
                  <p:embed/>
                </p:oleObj>
              </mc:Choice>
              <mc:Fallback>
                <p:oleObj name="Equation" r:id="rId10" imgW="123808" imgH="209662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1538" y="2397125"/>
                        <a:ext cx="304800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524" name="Object 44">
            <a:extLst>
              <a:ext uri="{FF2B5EF4-FFF2-40B4-BE49-F238E27FC236}">
                <a16:creationId xmlns:a16="http://schemas.microsoft.com/office/drawing/2014/main" id="{741C5ED7-F93A-95D4-6793-1462559736A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20938" y="958850"/>
          <a:ext cx="2762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4657" imgH="209662" progId="Equation.DSMT4">
                  <p:embed/>
                </p:oleObj>
              </mc:Choice>
              <mc:Fallback>
                <p:oleObj name="Equation" r:id="rId12" imgW="104657" imgH="209662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0938" y="958850"/>
                        <a:ext cx="276225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525" name="Object 45">
            <a:extLst>
              <a:ext uri="{FF2B5EF4-FFF2-40B4-BE49-F238E27FC236}">
                <a16:creationId xmlns:a16="http://schemas.microsoft.com/office/drawing/2014/main" id="{27CD206F-40ED-540F-72EB-0F33C5C7D76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14875" y="1104900"/>
          <a:ext cx="3048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3808" imgH="209662" progId="Equation.DSMT4">
                  <p:embed/>
                </p:oleObj>
              </mc:Choice>
              <mc:Fallback>
                <p:oleObj name="Equation" r:id="rId14" imgW="123808" imgH="209662" progId="Equation.DSMT4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5" y="1104900"/>
                        <a:ext cx="304800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A7B78C3E-1654-F799-D5D5-7A90A5B509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58200" cy="757237"/>
          </a:xfrm>
        </p:spPr>
        <p:txBody>
          <a:bodyPr/>
          <a:lstStyle/>
          <a:p>
            <a:pPr eaLnBrk="1" hangingPunct="1"/>
            <a:r>
              <a:rPr lang="en-US" altLang="nl-NL" sz="4000">
                <a:solidFill>
                  <a:srgbClr val="0000FF"/>
                </a:solidFill>
              </a:rPr>
              <a:t>Convolutional model</a:t>
            </a:r>
            <a:endParaRPr lang="en-GB" altLang="nl-NL" sz="4000">
              <a:solidFill>
                <a:srgbClr val="0000FF"/>
              </a:solidFill>
            </a:endParaRPr>
          </a:p>
        </p:txBody>
      </p:sp>
      <p:sp>
        <p:nvSpPr>
          <p:cNvPr id="11267" name="Text Box 3">
            <a:extLst>
              <a:ext uri="{FF2B5EF4-FFF2-40B4-BE49-F238E27FC236}">
                <a16:creationId xmlns:a16="http://schemas.microsoft.com/office/drawing/2014/main" id="{5DCF435A-4A79-BED1-8D45-3344E4FD0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325" y="1290638"/>
            <a:ext cx="3587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Time domain version:</a:t>
            </a:r>
          </a:p>
        </p:txBody>
      </p:sp>
      <p:graphicFrame>
        <p:nvGraphicFramePr>
          <p:cNvPr id="149508" name="Object 4">
            <a:extLst>
              <a:ext uri="{FF2B5EF4-FFF2-40B4-BE49-F238E27FC236}">
                <a16:creationId xmlns:a16="http://schemas.microsoft.com/office/drawing/2014/main" id="{6A522945-6FEC-EA38-9DE1-E271F9D8C9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22375" y="2181225"/>
          <a:ext cx="583406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47984" imgH="209662" progId="Equation.DSMT4">
                  <p:embed/>
                </p:oleObj>
              </mc:Choice>
              <mc:Fallback>
                <p:oleObj name="Equation" r:id="rId2" imgW="2647984" imgH="209662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2181225"/>
                        <a:ext cx="5834063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09" name="Object 5">
            <a:extLst>
              <a:ext uri="{FF2B5EF4-FFF2-40B4-BE49-F238E27FC236}">
                <a16:creationId xmlns:a16="http://schemas.microsoft.com/office/drawing/2014/main" id="{853BD438-399D-F45A-0751-F8E92F07DC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22375" y="2901950"/>
          <a:ext cx="2222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00176" imgH="181022" progId="Equation.DSMT4">
                  <p:embed/>
                </p:oleObj>
              </mc:Choice>
              <mc:Fallback>
                <p:oleObj name="Equation" r:id="rId4" imgW="1000176" imgH="181022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2901950"/>
                        <a:ext cx="2222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6">
            <a:extLst>
              <a:ext uri="{FF2B5EF4-FFF2-40B4-BE49-F238E27FC236}">
                <a16:creationId xmlns:a16="http://schemas.microsoft.com/office/drawing/2014/main" id="{3CB26FE6-CE9A-EDAD-C70D-3016A23C4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8" y="3883025"/>
            <a:ext cx="44370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Frequency domain version:</a:t>
            </a:r>
          </a:p>
        </p:txBody>
      </p:sp>
      <p:graphicFrame>
        <p:nvGraphicFramePr>
          <p:cNvPr id="149511" name="Object 7">
            <a:extLst>
              <a:ext uri="{FF2B5EF4-FFF2-40B4-BE49-F238E27FC236}">
                <a16:creationId xmlns:a16="http://schemas.microsoft.com/office/drawing/2014/main" id="{8D820B8C-38B8-3B2A-BB6E-E8A9FD5E222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22375" y="4556125"/>
          <a:ext cx="497205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57408" imgH="219118" progId="Equation.DSMT4">
                  <p:embed/>
                </p:oleObj>
              </mc:Choice>
              <mc:Fallback>
                <p:oleObj name="Equation" r:id="rId6" imgW="2257408" imgH="219118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4556125"/>
                        <a:ext cx="4972050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12" name="Object 8">
            <a:extLst>
              <a:ext uri="{FF2B5EF4-FFF2-40B4-BE49-F238E27FC236}">
                <a16:creationId xmlns:a16="http://schemas.microsoft.com/office/drawing/2014/main" id="{FBD5C5AC-7AEB-3A55-070E-6591725FC7D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22375" y="5373688"/>
          <a:ext cx="25558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52576" imgH="181022" progId="Equation.DSMT4">
                  <p:embed/>
                </p:oleObj>
              </mc:Choice>
              <mc:Fallback>
                <p:oleObj name="Equation" r:id="rId8" imgW="1152576" imgH="181022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5373688"/>
                        <a:ext cx="255587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7329A-C92C-39F3-BC82-5EBA39813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704070A0-8CAF-BF17-A87E-CABBDF53F66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nl-NL">
                <a:solidFill>
                  <a:srgbClr val="0000FF"/>
                </a:solidFill>
              </a:rPr>
              <a:t>Part 1 (1</a:t>
            </a:r>
            <a:r>
              <a:rPr lang="en-GB" altLang="nl-NL" baseline="30000">
                <a:solidFill>
                  <a:srgbClr val="0000FF"/>
                </a:solidFill>
              </a:rPr>
              <a:t>st</a:t>
            </a:r>
            <a:r>
              <a:rPr lang="en-GB" altLang="nl-NL">
                <a:solidFill>
                  <a:srgbClr val="0000FF"/>
                </a:solidFill>
              </a:rPr>
              <a:t> afternoon)</a:t>
            </a:r>
          </a:p>
        </p:txBody>
      </p:sp>
      <p:sp>
        <p:nvSpPr>
          <p:cNvPr id="7171" name="Text Box 3">
            <a:extLst>
              <a:ext uri="{FF2B5EF4-FFF2-40B4-BE49-F238E27FC236}">
                <a16:creationId xmlns:a16="http://schemas.microsoft.com/office/drawing/2014/main" id="{7A103410-6965-0F56-9B3A-CD96A23784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052513"/>
            <a:ext cx="6960688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nl-NL" sz="2400" dirty="0"/>
              <a:t> </a:t>
            </a:r>
            <a:r>
              <a:rPr lang="en-US" altLang="nl-NL" sz="2400" u="sng" dirty="0">
                <a:solidFill>
                  <a:schemeClr val="hlink"/>
                </a:solidFill>
              </a:rPr>
              <a:t>Introduction</a:t>
            </a:r>
            <a:r>
              <a:rPr lang="en-US" altLang="nl-NL" sz="2400" dirty="0">
                <a:solidFill>
                  <a:schemeClr val="hlink"/>
                </a:solidFill>
              </a:rPr>
              <a:t>: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General seismic including data acquisition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Travel-time information and related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Amplitude information and related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dirty="0">
                <a:solidFill>
                  <a:schemeClr val="hlink"/>
                </a:solidFill>
              </a:rPr>
              <a:t> </a:t>
            </a:r>
            <a:r>
              <a:rPr lang="en-US" altLang="nl-NL" sz="2400" u="sng" dirty="0">
                <a:solidFill>
                  <a:schemeClr val="hlink"/>
                </a:solidFill>
              </a:rPr>
              <a:t>Resolution aspects of seismic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Exercise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dirty="0">
                <a:solidFill>
                  <a:schemeClr val="hlink"/>
                </a:solidFill>
              </a:rPr>
              <a:t> </a:t>
            </a:r>
            <a:r>
              <a:rPr lang="en-US" altLang="nl-NL" sz="2400" u="sng" dirty="0">
                <a:solidFill>
                  <a:schemeClr val="hlink"/>
                </a:solidFill>
              </a:rPr>
              <a:t>The wave equation</a:t>
            </a:r>
            <a:r>
              <a:rPr lang="en-US" altLang="nl-NL" sz="2400" dirty="0">
                <a:solidFill>
                  <a:schemeClr val="hlink"/>
                </a:solidFill>
              </a:rPr>
              <a:t> (acoustic </a:t>
            </a:r>
            <a:r>
              <a:rPr lang="en-US" altLang="nl-NL" sz="2400">
                <a:solidFill>
                  <a:schemeClr val="hlink"/>
                </a:solidFill>
              </a:rPr>
              <a:t>and elastic</a:t>
            </a:r>
            <a:r>
              <a:rPr lang="en-US" altLang="nl-NL" sz="2400" dirty="0">
                <a:solidFill>
                  <a:schemeClr val="hlink"/>
                </a:solidFill>
              </a:rPr>
              <a:t>)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u="sng" dirty="0"/>
              <a:t> Forward modelling</a:t>
            </a:r>
          </a:p>
          <a:p>
            <a:pPr eaLnBrk="1" hangingPunct="1"/>
            <a:r>
              <a:rPr lang="en-US" altLang="nl-NL" sz="2400" dirty="0">
                <a:solidFill>
                  <a:srgbClr val="CCCCFF"/>
                </a:solidFill>
              </a:rPr>
              <a:t>	- Convolutional model</a:t>
            </a:r>
          </a:p>
          <a:p>
            <a:pPr eaLnBrk="1" hangingPunct="1"/>
            <a:r>
              <a:rPr lang="en-US" altLang="nl-NL" sz="2400" dirty="0"/>
              <a:t>	- Finite-Difference modeling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Exercise</a:t>
            </a:r>
            <a:endParaRPr lang="en-US" altLang="nl-NL" sz="2400" dirty="0">
              <a:solidFill>
                <a:schemeClr val="hlink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142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7">
            <a:extLst>
              <a:ext uri="{FF2B5EF4-FFF2-40B4-BE49-F238E27FC236}">
                <a16:creationId xmlns:a16="http://schemas.microsoft.com/office/drawing/2014/main" id="{2FBE627C-BDD5-F5EA-8457-4190271941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nl-NL" sz="4000">
                <a:solidFill>
                  <a:srgbClr val="0000FF"/>
                </a:solidFill>
              </a:rPr>
              <a:t>Numerical solutions:</a:t>
            </a:r>
            <a:br>
              <a:rPr lang="en-US" altLang="nl-NL" sz="4000">
                <a:solidFill>
                  <a:srgbClr val="0000FF"/>
                </a:solidFill>
              </a:rPr>
            </a:br>
            <a:r>
              <a:rPr lang="en-US" altLang="nl-NL" sz="4000">
                <a:solidFill>
                  <a:srgbClr val="0000FF"/>
                </a:solidFill>
              </a:rPr>
              <a:t>finite difference modeling</a:t>
            </a:r>
            <a:endParaRPr lang="en-GB" altLang="nl-NL" sz="4000">
              <a:solidFill>
                <a:srgbClr val="0000FF"/>
              </a:solidFill>
            </a:endParaRPr>
          </a:p>
        </p:txBody>
      </p:sp>
      <p:sp>
        <p:nvSpPr>
          <p:cNvPr id="20483" name="Text Box 48">
            <a:extLst>
              <a:ext uri="{FF2B5EF4-FFF2-40B4-BE49-F238E27FC236}">
                <a16:creationId xmlns:a16="http://schemas.microsoft.com/office/drawing/2014/main" id="{CC4477A8-DEBE-323F-2C4F-7AC471C56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738" y="1670050"/>
            <a:ext cx="85725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 b="1" i="1">
                <a:cs typeface="Tahoma" panose="020B0604030504040204" pitchFamily="34" charset="0"/>
              </a:rPr>
              <a:t>Typical characteristics:</a:t>
            </a:r>
          </a:p>
          <a:p>
            <a:pPr eaLnBrk="1" hangingPunct="1"/>
            <a:endParaRPr lang="en-US" altLang="nl-NL" sz="2400" b="1" i="1">
              <a:cs typeface="Tahoma" panose="020B0604030504040204" pitchFamily="34" charset="0"/>
            </a:endParaRPr>
          </a:p>
          <a:p>
            <a:pPr eaLnBrk="1" hangingPunct="1">
              <a:buFontTx/>
              <a:buChar char="•"/>
            </a:pPr>
            <a:r>
              <a:rPr lang="en-US" altLang="nl-NL" sz="2400">
                <a:cs typeface="Tahoma" panose="020B0604030504040204" pitchFamily="34" charset="0"/>
              </a:rPr>
              <a:t> Assume (heterogeneous) gridded velocity model</a:t>
            </a:r>
          </a:p>
          <a:p>
            <a:pPr eaLnBrk="1" hangingPunct="1">
              <a:buFontTx/>
              <a:buChar char="•"/>
            </a:pPr>
            <a:r>
              <a:rPr lang="en-US" altLang="nl-NL" sz="2400">
                <a:cs typeface="Tahoma" panose="020B0604030504040204" pitchFamily="34" charset="0"/>
              </a:rPr>
              <a:t> Direct solution of the full wave equation</a:t>
            </a:r>
          </a:p>
          <a:p>
            <a:pPr eaLnBrk="1" hangingPunct="1">
              <a:buFontTx/>
              <a:buChar char="•"/>
            </a:pPr>
            <a:r>
              <a:rPr lang="en-US" altLang="nl-NL" sz="2400">
                <a:cs typeface="Tahoma" panose="020B0604030504040204" pitchFamily="34" charset="0"/>
              </a:rPr>
              <a:t> Very accurate results (reflection/transmission/multiples)</a:t>
            </a:r>
          </a:p>
          <a:p>
            <a:pPr eaLnBrk="1" hangingPunct="1">
              <a:buFontTx/>
              <a:buChar char="•"/>
            </a:pPr>
            <a:r>
              <a:rPr lang="en-US" altLang="nl-NL" sz="2400">
                <a:cs typeface="Tahoma" panose="020B0604030504040204" pitchFamily="34" charset="0"/>
              </a:rPr>
              <a:t> Computation intensive (especially in 3D)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B5E531DE-4506-AD1F-9040-336DF2A1C3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nl-NL" sz="4000">
                <a:solidFill>
                  <a:srgbClr val="0000FF"/>
                </a:solidFill>
              </a:rPr>
              <a:t>Numerical solutions:</a:t>
            </a:r>
            <a:br>
              <a:rPr lang="en-US" altLang="nl-NL" sz="4000">
                <a:solidFill>
                  <a:srgbClr val="0000FF"/>
                </a:solidFill>
              </a:rPr>
            </a:br>
            <a:r>
              <a:rPr lang="en-US" altLang="nl-NL" sz="4000">
                <a:solidFill>
                  <a:srgbClr val="0000FF"/>
                </a:solidFill>
              </a:rPr>
              <a:t>finite difference modeling</a:t>
            </a:r>
            <a:endParaRPr lang="en-GB" altLang="nl-NL" sz="4000">
              <a:solidFill>
                <a:srgbClr val="0000FF"/>
              </a:solidFill>
            </a:endParaRPr>
          </a:p>
        </p:txBody>
      </p:sp>
      <p:graphicFrame>
        <p:nvGraphicFramePr>
          <p:cNvPr id="21507" name="Object 4">
            <a:extLst>
              <a:ext uri="{FF2B5EF4-FFF2-40B4-BE49-F238E27FC236}">
                <a16:creationId xmlns:a16="http://schemas.microsoft.com/office/drawing/2014/main" id="{45BACE8B-E815-6409-E584-D7F09D5BB5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36900" y="1784350"/>
          <a:ext cx="4683125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81057" imgH="428510" progId="Equation.DSMT4">
                  <p:embed/>
                </p:oleObj>
              </mc:Choice>
              <mc:Fallback>
                <p:oleObj name="Equation" r:id="rId2" imgW="1781057" imgH="42851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6900" y="1784350"/>
                        <a:ext cx="4683125" cy="1154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Text Box 6">
            <a:extLst>
              <a:ext uri="{FF2B5EF4-FFF2-40B4-BE49-F238E27FC236}">
                <a16:creationId xmlns:a16="http://schemas.microsoft.com/office/drawing/2014/main" id="{38CF2BD2-B87A-EBD5-5B68-05A4B16ABC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2211388"/>
            <a:ext cx="2720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2D wave equation:</a:t>
            </a:r>
          </a:p>
        </p:txBody>
      </p:sp>
      <p:graphicFrame>
        <p:nvGraphicFramePr>
          <p:cNvPr id="137223" name="Object 7">
            <a:extLst>
              <a:ext uri="{FF2B5EF4-FFF2-40B4-BE49-F238E27FC236}">
                <a16:creationId xmlns:a16="http://schemas.microsoft.com/office/drawing/2014/main" id="{8B9D8F1B-E607-9C22-094C-58E95E22E8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5763" y="3675063"/>
          <a:ext cx="8004175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81408" imgH="400141" progId="Equation.DSMT4">
                  <p:embed/>
                </p:oleObj>
              </mc:Choice>
              <mc:Fallback>
                <p:oleObj name="Equation" r:id="rId4" imgW="3781408" imgH="40014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3" y="3675063"/>
                        <a:ext cx="8004175" cy="88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24" name="Object 8">
            <a:extLst>
              <a:ext uri="{FF2B5EF4-FFF2-40B4-BE49-F238E27FC236}">
                <a16:creationId xmlns:a16="http://schemas.microsoft.com/office/drawing/2014/main" id="{87C3EFC7-4946-0770-7BB1-C5FA910FB8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7825" y="4597400"/>
          <a:ext cx="7918450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781408" imgH="400141" progId="Equation.DSMT4">
                  <p:embed/>
                </p:oleObj>
              </mc:Choice>
              <mc:Fallback>
                <p:oleObj name="Equation" r:id="rId6" imgW="3781408" imgH="40014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825" y="4597400"/>
                        <a:ext cx="7918450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225" name="Text Box 9">
            <a:extLst>
              <a:ext uri="{FF2B5EF4-FFF2-40B4-BE49-F238E27FC236}">
                <a16:creationId xmlns:a16="http://schemas.microsoft.com/office/drawing/2014/main" id="{591CDCB4-D9ED-9EF2-3942-A9D7997F2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3114675"/>
            <a:ext cx="61118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Taylor expansions of wavefield at around </a:t>
            </a:r>
            <a:r>
              <a:rPr lang="en-US" altLang="nl-NL" i="1">
                <a:latin typeface="Times New Roman" panose="02020603050405020304" pitchFamily="18" charset="0"/>
              </a:rPr>
              <a:t>t</a:t>
            </a:r>
            <a:r>
              <a:rPr lang="en-US" altLang="nl-NL" sz="2400"/>
              <a:t> :</a:t>
            </a:r>
          </a:p>
        </p:txBody>
      </p:sp>
      <p:graphicFrame>
        <p:nvGraphicFramePr>
          <p:cNvPr id="137226" name="Object 10">
            <a:extLst>
              <a:ext uri="{FF2B5EF4-FFF2-40B4-BE49-F238E27FC236}">
                <a16:creationId xmlns:a16="http://schemas.microsoft.com/office/drawing/2014/main" id="{79CF53ED-E17C-DAFE-8CF4-29DD57553C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2588" y="5670550"/>
          <a:ext cx="6673850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81249" imgH="400141" progId="Equation.DSMT4">
                  <p:embed/>
                </p:oleObj>
              </mc:Choice>
              <mc:Fallback>
                <p:oleObj name="Equation" r:id="rId8" imgW="3181249" imgH="400141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588" y="5670550"/>
                        <a:ext cx="6673850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227" name="Line 11">
            <a:extLst>
              <a:ext uri="{FF2B5EF4-FFF2-40B4-BE49-F238E27FC236}">
                <a16:creationId xmlns:a16="http://schemas.microsoft.com/office/drawing/2014/main" id="{093845BB-4F71-9A89-28B3-9DBB45B7A1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3700" y="5602288"/>
            <a:ext cx="82407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37228" name="Text Box 12">
            <a:extLst>
              <a:ext uri="{FF2B5EF4-FFF2-40B4-BE49-F238E27FC236}">
                <a16:creationId xmlns:a16="http://schemas.microsoft.com/office/drawing/2014/main" id="{E64D8BD4-CD36-8D23-E083-9879C82E1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7738" y="5318125"/>
            <a:ext cx="4429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5" grpId="0"/>
      <p:bldP spid="1372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6E216D9B-E136-5A77-185A-72933A3F89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nl-NL" sz="4000">
                <a:solidFill>
                  <a:srgbClr val="0000FF"/>
                </a:solidFill>
              </a:rPr>
              <a:t>Numerical solutions:</a:t>
            </a:r>
            <a:br>
              <a:rPr lang="en-US" altLang="nl-NL" sz="4000">
                <a:solidFill>
                  <a:srgbClr val="0000FF"/>
                </a:solidFill>
              </a:rPr>
            </a:br>
            <a:r>
              <a:rPr lang="en-US" altLang="nl-NL" sz="4000">
                <a:solidFill>
                  <a:srgbClr val="0000FF"/>
                </a:solidFill>
              </a:rPr>
              <a:t>finite difference modeling</a:t>
            </a:r>
            <a:endParaRPr lang="en-GB" altLang="nl-NL" sz="4000">
              <a:solidFill>
                <a:srgbClr val="0000FF"/>
              </a:solidFill>
            </a:endParaRPr>
          </a:p>
        </p:txBody>
      </p:sp>
      <p:graphicFrame>
        <p:nvGraphicFramePr>
          <p:cNvPr id="22531" name="Object 3">
            <a:extLst>
              <a:ext uri="{FF2B5EF4-FFF2-40B4-BE49-F238E27FC236}">
                <a16:creationId xmlns:a16="http://schemas.microsoft.com/office/drawing/2014/main" id="{AF50F6B0-1A8D-D322-C29C-DF04D2F96EB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0438" y="3513138"/>
          <a:ext cx="2806700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23857" imgH="400141" progId="Equation.DSMT4">
                  <p:embed/>
                </p:oleObj>
              </mc:Choice>
              <mc:Fallback>
                <p:oleObj name="Equation" r:id="rId2" imgW="1323857" imgH="400141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3513138"/>
                        <a:ext cx="2806700" cy="871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Text Box 7">
            <a:extLst>
              <a:ext uri="{FF2B5EF4-FFF2-40B4-BE49-F238E27FC236}">
                <a16:creationId xmlns:a16="http://schemas.microsoft.com/office/drawing/2014/main" id="{057B820A-EF22-5AEB-FDE1-2249071D1C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500" y="1776413"/>
            <a:ext cx="946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Thus:</a:t>
            </a:r>
          </a:p>
        </p:txBody>
      </p:sp>
      <p:graphicFrame>
        <p:nvGraphicFramePr>
          <p:cNvPr id="22533" name="Object 11">
            <a:extLst>
              <a:ext uri="{FF2B5EF4-FFF2-40B4-BE49-F238E27FC236}">
                <a16:creationId xmlns:a16="http://schemas.microsoft.com/office/drawing/2014/main" id="{F6B87EF2-4BE9-457F-D43D-71896280DD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1338" y="2068513"/>
          <a:ext cx="76073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43216" imgH="400141" progId="Equation.DSMT4">
                  <p:embed/>
                </p:oleObj>
              </mc:Choice>
              <mc:Fallback>
                <p:oleObj name="Equation" r:id="rId4" imgW="3143216" imgH="400141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338" y="2068513"/>
                        <a:ext cx="7607300" cy="1008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Object 12">
            <a:extLst>
              <a:ext uri="{FF2B5EF4-FFF2-40B4-BE49-F238E27FC236}">
                <a16:creationId xmlns:a16="http://schemas.microsoft.com/office/drawing/2014/main" id="{594C026C-C28F-6D67-5086-8A7DB5B67E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4350" y="4581525"/>
          <a:ext cx="8189913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71824" imgH="400141" progId="Equation.DSMT4">
                  <p:embed/>
                </p:oleObj>
              </mc:Choice>
              <mc:Fallback>
                <p:oleObj name="Equation" r:id="rId6" imgW="3571824" imgH="400141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581525"/>
                        <a:ext cx="8189913" cy="954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 Box 13">
            <a:extLst>
              <a:ext uri="{FF2B5EF4-FFF2-40B4-BE49-F238E27FC236}">
                <a16:creationId xmlns:a16="http://schemas.microsoft.com/office/drawing/2014/main" id="{7F9423BD-8CAE-9B89-019A-C5A1B00A9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725863"/>
            <a:ext cx="7018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Using wave equation                                  gives: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384</Words>
  <Application>Microsoft Office PowerPoint</Application>
  <PresentationFormat>On-screen Show (4:3)</PresentationFormat>
  <Paragraphs>74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Symbol</vt:lpstr>
      <vt:lpstr>Tahoma</vt:lpstr>
      <vt:lpstr>Times New Roman</vt:lpstr>
      <vt:lpstr>Default Design</vt:lpstr>
      <vt:lpstr>Equation</vt:lpstr>
      <vt:lpstr>Part 1 (1st afternoon)</vt:lpstr>
      <vt:lpstr>Part 1 (1st afternoon)</vt:lpstr>
      <vt:lpstr>Convolutional model</vt:lpstr>
      <vt:lpstr>Convolutional model</vt:lpstr>
      <vt:lpstr>Convolutional model</vt:lpstr>
      <vt:lpstr>Part 1 (1st afternoon)</vt:lpstr>
      <vt:lpstr>Numerical solutions: finite difference modeling</vt:lpstr>
      <vt:lpstr>Numerical solutions: finite difference modeling</vt:lpstr>
      <vt:lpstr>Numerical solutions: finite difference modeling</vt:lpstr>
      <vt:lpstr>Numerical solutions: finite difference modeling</vt:lpstr>
      <vt:lpstr>PowerPoint Presentation</vt:lpstr>
      <vt:lpstr>Numerical solutions: finite difference modeling</vt:lpstr>
      <vt:lpstr>Numerical solutions: finite difference modeling</vt:lpstr>
    </vt:vector>
  </TitlesOfParts>
  <Company>CMG Group Services B.V.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JBeishuizen</dc:creator>
  <cp:lastModifiedBy>Guy Drijkoningen</cp:lastModifiedBy>
  <cp:revision>105</cp:revision>
  <dcterms:created xsi:type="dcterms:W3CDTF">2002-03-05T17:58:16Z</dcterms:created>
  <dcterms:modified xsi:type="dcterms:W3CDTF">2025-04-28T09:57:09Z</dcterms:modified>
</cp:coreProperties>
</file>