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9" r:id="rId2"/>
    <p:sldMasterId id="2147483709" r:id="rId3"/>
    <p:sldMasterId id="2147483720" r:id="rId4"/>
    <p:sldMasterId id="2147483732" r:id="rId5"/>
    <p:sldMasterId id="2147483745" r:id="rId6"/>
    <p:sldMasterId id="2147483774" r:id="rId7"/>
    <p:sldMasterId id="2147483786" r:id="rId8"/>
    <p:sldMasterId id="2147483801" r:id="rId9"/>
    <p:sldMasterId id="2147483813" r:id="rId10"/>
  </p:sldMasterIdLst>
  <p:notesMasterIdLst>
    <p:notesMasterId r:id="rId145"/>
  </p:notesMasterIdLst>
  <p:handoutMasterIdLst>
    <p:handoutMasterId r:id="rId146"/>
  </p:handoutMasterIdLst>
  <p:sldIdLst>
    <p:sldId id="413" r:id="rId11"/>
    <p:sldId id="539" r:id="rId12"/>
    <p:sldId id="540" r:id="rId13"/>
    <p:sldId id="439" r:id="rId14"/>
    <p:sldId id="568" r:id="rId15"/>
    <p:sldId id="326" r:id="rId16"/>
    <p:sldId id="449" r:id="rId17"/>
    <p:sldId id="450" r:id="rId18"/>
    <p:sldId id="473" r:id="rId19"/>
    <p:sldId id="444" r:id="rId20"/>
    <p:sldId id="445" r:id="rId21"/>
    <p:sldId id="405" r:id="rId22"/>
    <p:sldId id="465" r:id="rId23"/>
    <p:sldId id="442" r:id="rId24"/>
    <p:sldId id="567" r:id="rId25"/>
    <p:sldId id="329" r:id="rId26"/>
    <p:sldId id="331" r:id="rId27"/>
    <p:sldId id="570" r:id="rId28"/>
    <p:sldId id="333" r:id="rId29"/>
    <p:sldId id="334" r:id="rId30"/>
    <p:sldId id="335" r:id="rId31"/>
    <p:sldId id="336" r:id="rId32"/>
    <p:sldId id="332" r:id="rId33"/>
    <p:sldId id="572" r:id="rId34"/>
    <p:sldId id="372" r:id="rId35"/>
    <p:sldId id="561" r:id="rId36"/>
    <p:sldId id="563" r:id="rId37"/>
    <p:sldId id="469" r:id="rId38"/>
    <p:sldId id="573" r:id="rId39"/>
    <p:sldId id="569" r:id="rId40"/>
    <p:sldId id="390" r:id="rId41"/>
    <p:sldId id="457" r:id="rId42"/>
    <p:sldId id="559" r:id="rId43"/>
    <p:sldId id="574" r:id="rId44"/>
    <p:sldId id="495" r:id="rId45"/>
    <p:sldId id="544" r:id="rId46"/>
    <p:sldId id="565" r:id="rId47"/>
    <p:sldId id="581" r:id="rId48"/>
    <p:sldId id="564" r:id="rId49"/>
    <p:sldId id="582" r:id="rId50"/>
    <p:sldId id="566" r:id="rId51"/>
    <p:sldId id="501" r:id="rId52"/>
    <p:sldId id="256" r:id="rId53"/>
    <p:sldId id="277" r:id="rId54"/>
    <p:sldId id="261" r:id="rId55"/>
    <p:sldId id="262" r:id="rId56"/>
    <p:sldId id="587" r:id="rId57"/>
    <p:sldId id="263" r:id="rId58"/>
    <p:sldId id="591" r:id="rId59"/>
    <p:sldId id="264" r:id="rId60"/>
    <p:sldId id="586" r:id="rId61"/>
    <p:sldId id="265" r:id="rId62"/>
    <p:sldId id="272" r:id="rId63"/>
    <p:sldId id="588" r:id="rId64"/>
    <p:sldId id="266" r:id="rId65"/>
    <p:sldId id="267" r:id="rId66"/>
    <p:sldId id="268" r:id="rId67"/>
    <p:sldId id="269" r:id="rId68"/>
    <p:sldId id="260" r:id="rId69"/>
    <p:sldId id="257" r:id="rId70"/>
    <p:sldId id="258" r:id="rId71"/>
    <p:sldId id="275" r:id="rId72"/>
    <p:sldId id="276" r:id="rId73"/>
    <p:sldId id="327" r:id="rId74"/>
    <p:sldId id="274" r:id="rId75"/>
    <p:sldId id="273" r:id="rId76"/>
    <p:sldId id="278" r:id="rId77"/>
    <p:sldId id="578" r:id="rId78"/>
    <p:sldId id="340" r:id="rId79"/>
    <p:sldId id="583" r:id="rId80"/>
    <p:sldId id="342" r:id="rId81"/>
    <p:sldId id="345" r:id="rId82"/>
    <p:sldId id="344" r:id="rId83"/>
    <p:sldId id="343" r:id="rId84"/>
    <p:sldId id="575" r:id="rId85"/>
    <p:sldId id="349" r:id="rId86"/>
    <p:sldId id="352" r:id="rId87"/>
    <p:sldId id="353" r:id="rId88"/>
    <p:sldId id="354" r:id="rId89"/>
    <p:sldId id="355" r:id="rId90"/>
    <p:sldId id="356" r:id="rId91"/>
    <p:sldId id="357" r:id="rId92"/>
    <p:sldId id="524" r:id="rId93"/>
    <p:sldId id="527" r:id="rId94"/>
    <p:sldId id="525" r:id="rId95"/>
    <p:sldId id="580" r:id="rId96"/>
    <p:sldId id="358" r:id="rId97"/>
    <p:sldId id="359" r:id="rId98"/>
    <p:sldId id="360" r:id="rId99"/>
    <p:sldId id="361" r:id="rId100"/>
    <p:sldId id="363" r:id="rId101"/>
    <p:sldId id="507" r:id="rId102"/>
    <p:sldId id="367" r:id="rId103"/>
    <p:sldId id="368" r:id="rId104"/>
    <p:sldId id="369" r:id="rId105"/>
    <p:sldId id="370" r:id="rId106"/>
    <p:sldId id="371" r:id="rId107"/>
    <p:sldId id="378" r:id="rId108"/>
    <p:sldId id="379" r:id="rId109"/>
    <p:sldId id="380" r:id="rId110"/>
    <p:sldId id="381" r:id="rId111"/>
    <p:sldId id="382" r:id="rId112"/>
    <p:sldId id="576" r:id="rId113"/>
    <p:sldId id="346" r:id="rId114"/>
    <p:sldId id="404" r:id="rId115"/>
    <p:sldId id="414" r:id="rId116"/>
    <p:sldId id="546" r:id="rId117"/>
    <p:sldId id="547" r:id="rId118"/>
    <p:sldId id="548" r:id="rId119"/>
    <p:sldId id="549" r:id="rId120"/>
    <p:sldId id="554" r:id="rId121"/>
    <p:sldId id="550" r:id="rId122"/>
    <p:sldId id="551" r:id="rId123"/>
    <p:sldId id="553" r:id="rId124"/>
    <p:sldId id="556" r:id="rId125"/>
    <p:sldId id="557" r:id="rId126"/>
    <p:sldId id="590" r:id="rId127"/>
    <p:sldId id="510" r:id="rId128"/>
    <p:sldId id="512" r:id="rId129"/>
    <p:sldId id="513" r:id="rId130"/>
    <p:sldId id="403" r:id="rId131"/>
    <p:sldId id="400" r:id="rId132"/>
    <p:sldId id="555" r:id="rId133"/>
    <p:sldId id="589" r:id="rId134"/>
    <p:sldId id="577" r:id="rId135"/>
    <p:sldId id="406" r:id="rId136"/>
    <p:sldId id="407" r:id="rId137"/>
    <p:sldId id="447" r:id="rId138"/>
    <p:sldId id="584" r:id="rId139"/>
    <p:sldId id="585" r:id="rId140"/>
    <p:sldId id="270" r:id="rId141"/>
    <p:sldId id="350" r:id="rId142"/>
    <p:sldId id="271" r:id="rId143"/>
    <p:sldId id="511" r:id="rId14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CC"/>
    <a:srgbClr val="99CCFF"/>
    <a:srgbClr val="080808"/>
    <a:srgbClr val="003399"/>
    <a:srgbClr val="E6E6E6"/>
    <a:srgbClr val="1A75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29" autoAdjust="0"/>
    <p:restoredTop sz="74570" autoAdjust="0"/>
  </p:normalViewPr>
  <p:slideViewPr>
    <p:cSldViewPr snapToGrid="0" snapToObjects="1">
      <p:cViewPr varScale="1">
        <p:scale>
          <a:sx n="58" d="100"/>
          <a:sy n="58" d="100"/>
        </p:scale>
        <p:origin x="1854" y="7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2787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7.xml"/><Relationship Id="rId21" Type="http://schemas.openxmlformats.org/officeDocument/2006/relationships/slide" Target="slides/slide11.xml"/><Relationship Id="rId42" Type="http://schemas.openxmlformats.org/officeDocument/2006/relationships/slide" Target="slides/slide32.xml"/><Relationship Id="rId63" Type="http://schemas.openxmlformats.org/officeDocument/2006/relationships/slide" Target="slides/slide53.xml"/><Relationship Id="rId84" Type="http://schemas.openxmlformats.org/officeDocument/2006/relationships/slide" Target="slides/slide74.xml"/><Relationship Id="rId138" Type="http://schemas.openxmlformats.org/officeDocument/2006/relationships/slide" Target="slides/slide128.xml"/><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53" Type="http://schemas.openxmlformats.org/officeDocument/2006/relationships/slide" Target="slides/slide43.xml"/><Relationship Id="rId74" Type="http://schemas.openxmlformats.org/officeDocument/2006/relationships/slide" Target="slides/slide64.xml"/><Relationship Id="rId128" Type="http://schemas.openxmlformats.org/officeDocument/2006/relationships/slide" Target="slides/slide118.xml"/><Relationship Id="rId149" Type="http://schemas.openxmlformats.org/officeDocument/2006/relationships/theme" Target="theme/theme1.xml"/><Relationship Id="rId5" Type="http://schemas.openxmlformats.org/officeDocument/2006/relationships/slideMaster" Target="slideMasters/slideMaster5.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slide" Target="slides/slide103.xml"/><Relationship Id="rId118" Type="http://schemas.openxmlformats.org/officeDocument/2006/relationships/slide" Target="slides/slide108.xml"/><Relationship Id="rId134" Type="http://schemas.openxmlformats.org/officeDocument/2006/relationships/slide" Target="slides/slide124.xml"/><Relationship Id="rId139" Type="http://schemas.openxmlformats.org/officeDocument/2006/relationships/slide" Target="slides/slide129.xml"/><Relationship Id="rId80" Type="http://schemas.openxmlformats.org/officeDocument/2006/relationships/slide" Target="slides/slide70.xml"/><Relationship Id="rId85" Type="http://schemas.openxmlformats.org/officeDocument/2006/relationships/slide" Target="slides/slide75.xml"/><Relationship Id="rId150" Type="http://schemas.openxmlformats.org/officeDocument/2006/relationships/tableStyles" Target="tableStyles.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slide" Target="slides/slide98.xml"/><Relationship Id="rId124" Type="http://schemas.openxmlformats.org/officeDocument/2006/relationships/slide" Target="slides/slide114.xml"/><Relationship Id="rId129" Type="http://schemas.openxmlformats.org/officeDocument/2006/relationships/slide" Target="slides/slide119.xml"/><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40" Type="http://schemas.openxmlformats.org/officeDocument/2006/relationships/slide" Target="slides/slide130.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3.xml"/><Relationship Id="rId28" Type="http://schemas.openxmlformats.org/officeDocument/2006/relationships/slide" Target="slides/slide18.xml"/><Relationship Id="rId49" Type="http://schemas.openxmlformats.org/officeDocument/2006/relationships/slide" Target="slides/slide39.xml"/><Relationship Id="rId114" Type="http://schemas.openxmlformats.org/officeDocument/2006/relationships/slide" Target="slides/slide104.xml"/><Relationship Id="rId119" Type="http://schemas.openxmlformats.org/officeDocument/2006/relationships/slide" Target="slides/slide109.xml"/><Relationship Id="rId44" Type="http://schemas.openxmlformats.org/officeDocument/2006/relationships/slide" Target="slides/slide34.xml"/><Relationship Id="rId60" Type="http://schemas.openxmlformats.org/officeDocument/2006/relationships/slide" Target="slides/slide50.xml"/><Relationship Id="rId65" Type="http://schemas.openxmlformats.org/officeDocument/2006/relationships/slide" Target="slides/slide55.xml"/><Relationship Id="rId81" Type="http://schemas.openxmlformats.org/officeDocument/2006/relationships/slide" Target="slides/slide71.xml"/><Relationship Id="rId86" Type="http://schemas.openxmlformats.org/officeDocument/2006/relationships/slide" Target="slides/slide76.xml"/><Relationship Id="rId130" Type="http://schemas.openxmlformats.org/officeDocument/2006/relationships/slide" Target="slides/slide120.xml"/><Relationship Id="rId135" Type="http://schemas.openxmlformats.org/officeDocument/2006/relationships/slide" Target="slides/slide125.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slide" Target="slides/slide110.xml"/><Relationship Id="rId125" Type="http://schemas.openxmlformats.org/officeDocument/2006/relationships/slide" Target="slides/slide115.xml"/><Relationship Id="rId141" Type="http://schemas.openxmlformats.org/officeDocument/2006/relationships/slide" Target="slides/slide131.xml"/><Relationship Id="rId146"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131" Type="http://schemas.openxmlformats.org/officeDocument/2006/relationships/slide" Target="slides/slide121.xml"/><Relationship Id="rId136" Type="http://schemas.openxmlformats.org/officeDocument/2006/relationships/slide" Target="slides/slide126.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slide" Target="slides/slide116.xml"/><Relationship Id="rId147"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slide" Target="slides/slide111.xml"/><Relationship Id="rId142" Type="http://schemas.openxmlformats.org/officeDocument/2006/relationships/slide" Target="slides/slide132.xml"/><Relationship Id="rId3" Type="http://schemas.openxmlformats.org/officeDocument/2006/relationships/slideMaster" Target="slideMasters/slideMaster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116" Type="http://schemas.openxmlformats.org/officeDocument/2006/relationships/slide" Target="slides/slide106.xml"/><Relationship Id="rId137" Type="http://schemas.openxmlformats.org/officeDocument/2006/relationships/slide" Target="slides/slide127.xml"/><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slide" Target="slides/slide101.xml"/><Relationship Id="rId132" Type="http://schemas.openxmlformats.org/officeDocument/2006/relationships/slide" Target="slides/slide122.xml"/><Relationship Id="rId15" Type="http://schemas.openxmlformats.org/officeDocument/2006/relationships/slide" Target="slides/slide5.xml"/><Relationship Id="rId36" Type="http://schemas.openxmlformats.org/officeDocument/2006/relationships/slide" Target="slides/slide26.xml"/><Relationship Id="rId57" Type="http://schemas.openxmlformats.org/officeDocument/2006/relationships/slide" Target="slides/slide47.xml"/><Relationship Id="rId106" Type="http://schemas.openxmlformats.org/officeDocument/2006/relationships/slide" Target="slides/slide96.xml"/><Relationship Id="rId127" Type="http://schemas.openxmlformats.org/officeDocument/2006/relationships/slide" Target="slides/slide117.xml"/><Relationship Id="rId10" Type="http://schemas.openxmlformats.org/officeDocument/2006/relationships/slideMaster" Target="slideMasters/slideMaster10.xml"/><Relationship Id="rId31" Type="http://schemas.openxmlformats.org/officeDocument/2006/relationships/slide" Target="slides/slide21.xml"/><Relationship Id="rId52" Type="http://schemas.openxmlformats.org/officeDocument/2006/relationships/slide" Target="slides/slide42.xml"/><Relationship Id="rId73" Type="http://schemas.openxmlformats.org/officeDocument/2006/relationships/slide" Target="slides/slide63.xml"/><Relationship Id="rId78" Type="http://schemas.openxmlformats.org/officeDocument/2006/relationships/slide" Target="slides/slide68.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slide" Target="slides/slide112.xml"/><Relationship Id="rId143" Type="http://schemas.openxmlformats.org/officeDocument/2006/relationships/slide" Target="slides/slide133.xml"/><Relationship Id="rId14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6.xml"/><Relationship Id="rId47" Type="http://schemas.openxmlformats.org/officeDocument/2006/relationships/slide" Target="slides/slide37.xml"/><Relationship Id="rId68" Type="http://schemas.openxmlformats.org/officeDocument/2006/relationships/slide" Target="slides/slide58.xml"/><Relationship Id="rId89" Type="http://schemas.openxmlformats.org/officeDocument/2006/relationships/slide" Target="slides/slide79.xml"/><Relationship Id="rId112" Type="http://schemas.openxmlformats.org/officeDocument/2006/relationships/slide" Target="slides/slide102.xml"/><Relationship Id="rId133" Type="http://schemas.openxmlformats.org/officeDocument/2006/relationships/slide" Target="slides/slide123.xml"/><Relationship Id="rId16" Type="http://schemas.openxmlformats.org/officeDocument/2006/relationships/slide" Target="slides/slide6.xml"/><Relationship Id="rId37" Type="http://schemas.openxmlformats.org/officeDocument/2006/relationships/slide" Target="slides/slide27.xml"/><Relationship Id="rId58" Type="http://schemas.openxmlformats.org/officeDocument/2006/relationships/slide" Target="slides/slide48.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slide" Target="slides/slide113.xml"/><Relationship Id="rId144" Type="http://schemas.openxmlformats.org/officeDocument/2006/relationships/slide" Target="slides/slide134.xml"/><Relationship Id="rId90"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37A2644D-6232-44C9-9CA4-389D2ACE1C2E}" type="datetimeFigureOut">
              <a:rPr lang="en-US" smtClean="0"/>
              <a:t>5/22/2025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D6DAE172-36D5-4858-B671-ACA3643B5871}" type="slidenum">
              <a:rPr lang="en-US" smtClean="0"/>
              <a:t>‹#›</a:t>
            </a:fld>
            <a:endParaRPr lang="en-US"/>
          </a:p>
        </p:txBody>
      </p:sp>
    </p:spTree>
    <p:extLst>
      <p:ext uri="{BB962C8B-B14F-4D97-AF65-F5344CB8AC3E}">
        <p14:creationId xmlns:p14="http://schemas.microsoft.com/office/powerpoint/2010/main" val="632410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B08B61F-7572-4BE7-901C-688DCE4F77C9}" type="datetimeFigureOut">
              <a:rPr lang="en-US" smtClean="0"/>
              <a:t>5/22/2025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8A5A076-8D41-44E8-B817-1CCEC75A424F}" type="slidenum">
              <a:rPr lang="en-US" smtClean="0"/>
              <a:t>‹#›</a:t>
            </a:fld>
            <a:endParaRPr lang="en-US"/>
          </a:p>
        </p:txBody>
      </p:sp>
    </p:spTree>
    <p:extLst>
      <p:ext uri="{BB962C8B-B14F-4D97-AF65-F5344CB8AC3E}">
        <p14:creationId xmlns:p14="http://schemas.microsoft.com/office/powerpoint/2010/main" val="4062055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A4C990E-9E56-4293-A12D-22C68920A453}"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19410280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9F3E56C-587A-4EE8-81F9-4622BAD274CD}"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11678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D5A1ABE-F642-478A-9E31-1ECC1711D4AC}"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956636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xfrm>
            <a:off x="850900" y="744538"/>
            <a:ext cx="4962525" cy="3722687"/>
          </a:xfrm>
          <a:ln/>
        </p:spPr>
      </p:sp>
      <p:sp>
        <p:nvSpPr>
          <p:cNvPr id="14339" name="Notes Placeholder 2"/>
          <p:cNvSpPr>
            <a:spLocks noGrp="1"/>
          </p:cNvSpPr>
          <p:nvPr>
            <p:ph type="body" idx="1"/>
          </p:nvPr>
        </p:nvSpPr>
        <p:spPr>
          <a:noFill/>
        </p:spPr>
        <p:txBody>
          <a:bodyPr/>
          <a:lstStyle/>
          <a:p>
            <a:endParaRPr lang="en-US" altLang="en-US"/>
          </a:p>
        </p:txBody>
      </p:sp>
      <p:sp>
        <p:nvSpPr>
          <p:cNvPr id="14340"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CB453B4-C9FF-4DF6-835B-F1B5CDCF51E2}" type="slidenum">
              <a:rPr kumimoji="0" lang="en-GB"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GB"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7B38D62-0E50-4FEF-9D39-10B746F3A445}"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023369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started</a:t>
            </a:r>
            <a:r>
              <a:rPr lang="en-US" baseline="0" dirty="0"/>
              <a:t> injection at the end of 2005, survey acquired in 2006</a:t>
            </a:r>
            <a:endParaRPr lang="en-US" dirty="0"/>
          </a:p>
        </p:txBody>
      </p:sp>
      <p:sp>
        <p:nvSpPr>
          <p:cNvPr id="4" name="Slide Number Placeholder 3"/>
          <p:cNvSpPr>
            <a:spLocks noGrp="1"/>
          </p:cNvSpPr>
          <p:nvPr>
            <p:ph type="sldNum" sz="quarter" idx="10"/>
          </p:nvPr>
        </p:nvSpPr>
        <p:spPr/>
        <p:txBody>
          <a:bodyPr/>
          <a:lstStyle/>
          <a:p>
            <a:fld id="{D8A5A076-8D41-44E8-B817-1CCEC75A424F}" type="slidenum">
              <a:rPr lang="en-US" smtClean="0"/>
              <a:t>36</a:t>
            </a:fld>
            <a:endParaRPr lang="en-US"/>
          </a:p>
        </p:txBody>
      </p:sp>
    </p:spTree>
    <p:extLst>
      <p:ext uri="{BB962C8B-B14F-4D97-AF65-F5344CB8AC3E}">
        <p14:creationId xmlns:p14="http://schemas.microsoft.com/office/powerpoint/2010/main" val="2483588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8A5A076-8D41-44E8-B817-1CCEC75A424F}" type="slidenum">
              <a:rPr lang="en-US" smtClean="0"/>
              <a:t>41</a:t>
            </a:fld>
            <a:endParaRPr lang="en-US"/>
          </a:p>
        </p:txBody>
      </p:sp>
    </p:spTree>
    <p:extLst>
      <p:ext uri="{BB962C8B-B14F-4D97-AF65-F5344CB8AC3E}">
        <p14:creationId xmlns:p14="http://schemas.microsoft.com/office/powerpoint/2010/main" val="471019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a:xfrm>
            <a:off x="914400" y="4715907"/>
            <a:ext cx="4965192" cy="4467701"/>
          </a:xfrm>
        </p:spPr>
        <p:txBody>
          <a:bodyPr>
            <a:normAutofit/>
          </a:bodyPr>
          <a:lstStyle/>
          <a:p>
            <a:endParaRPr lang="en-GB" dirty="0"/>
          </a:p>
        </p:txBody>
      </p:sp>
      <p:sp>
        <p:nvSpPr>
          <p:cNvPr id="4" name="Slide Number Placeholder 3"/>
          <p:cNvSpPr>
            <a:spLocks noGrp="1"/>
          </p:cNvSpPr>
          <p:nvPr>
            <p:ph type="sldNum" sz="quarter" idx="10"/>
          </p:nvPr>
        </p:nvSpPr>
        <p:spPr>
          <a:xfrm>
            <a:off x="3849688" y="9429750"/>
            <a:ext cx="2946400" cy="496888"/>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E799493-6412-4470-9830-D005B358D66E}"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637287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Just</a:t>
            </a:r>
            <a:r>
              <a:rPr lang="en-GB" baseline="0" dirty="0"/>
              <a:t> as in acquisition, what appears the best for 3D is not necessarily the best for 4D. For example, harsh denoise on a 3D dataset may be deemed acceptable, but if the process attenuates the primary energy in any way, you will start to introduce 4D noise. Likewise, pushing the bandwidth on 3D may be useful to improve resolution, whereas in 4D we will see that higher frequencies are less repeatable and following the same approach, you might simply be lowering the signal to noise ratio without any benefit. You would have learned from the Geometric Repeatability module that repeatability relies on positioning of sources and receivers. In 3D processing, stacking as much data as possible is advantageous, whereas in 4D, stacking only repeatable data is better.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499849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is an example of how unforgiving</a:t>
            </a:r>
            <a:r>
              <a:rPr lang="en-GB" baseline="0" dirty="0"/>
              <a:t> 4D can be. The smiles seen on this 4D difference are not related to production but have been introduced by an overly data adaptive processing sequence.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317093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An investigation traced</a:t>
            </a:r>
            <a:r>
              <a:rPr lang="en-GB" baseline="0" dirty="0"/>
              <a:t> the problem all the way back to the swell noise attenuation step. This was one of the first steps in the processing sequence but the noise wasn’t spotted until after the final migration when the signal to noise was improved. The problem occurred because an additional pass of swell noise attenuation in a different domain was applied to one of the datasets that was particularly noisy. The attenuation was too aggressive and removed some primary energy in a low frequency band along with the noise. Two key rules of 4D processing were breached in this example:</a:t>
            </a:r>
          </a:p>
          <a:p>
            <a:pPr marL="228600" indent="-228600">
              <a:buAutoNum type="arabicPeriod"/>
            </a:pPr>
            <a:r>
              <a:rPr lang="en-GB" baseline="0" dirty="0"/>
              <a:t>Preserve primaries at all costs (better to leave some noise in—it will likely stack out anyway)</a:t>
            </a:r>
          </a:p>
          <a:p>
            <a:pPr marL="228600" indent="-228600">
              <a:buAutoNum type="arabicPeriod"/>
            </a:pPr>
            <a:r>
              <a:rPr lang="en-GB" baseline="0" dirty="0"/>
              <a:t>Do the same to all vintages.</a:t>
            </a: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736570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DA11F7C-7CA6-4911-A2B0-10B689C7D978}"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692653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Where</a:t>
            </a:r>
            <a:r>
              <a:rPr lang="en-GB" baseline="0" dirty="0"/>
              <a:t> possible, a</a:t>
            </a:r>
            <a:r>
              <a:rPr lang="en-GB" dirty="0"/>
              <a:t>void</a:t>
            </a:r>
            <a:r>
              <a:rPr lang="en-GB" baseline="0" dirty="0"/>
              <a:t> comparing legacy datasets that have not been co-processed. The results are usually highly misleading. Even starting processing from archived pre-processed gathers is risky because the software versions might have changed between archived and new data and can you ever be 100% sure the archived data is processed exactly as it says in the report? Best to start from un-processed idented gathers or field data.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43940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Attention to</a:t>
            </a:r>
            <a:r>
              <a:rPr lang="en-GB" baseline="0" dirty="0"/>
              <a:t> detail is everything in 4D processing as the smallest corrections or errors have a huge impact on the final result. You need to QC thoroughly with attributes and difference volumes right through the processing sequence. It is a false economy to go light on the QC—you will get burned!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424121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746427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animated. Click for each component to appear.</a:t>
            </a:r>
            <a:endParaRPr lang="en-GB" dirty="0"/>
          </a:p>
          <a:p>
            <a:r>
              <a:rPr lang="en-GB" dirty="0"/>
              <a:t>4D noise </a:t>
            </a:r>
            <a:r>
              <a:rPr lang="en-GB" baseline="0" dirty="0"/>
              <a:t>arises from the combination of an imperfect acquisition and a heterogeneous earth. To illustrate, look at the cartoon of two ray paths through a complex overburden. Although the subsurface reflection point is almost the same, small differences in source and receiver positions result in different  propagation effects through the overburden, and ultimately a different recorded wavefield. For the perfect 4D survey, with no 4D noise, we therefore need an exact repeat of our baseline survey, or be able to correct for the differences in processing. In practice, we try and repeat our source and receiver positions as closely as possible with </a:t>
            </a:r>
            <a:r>
              <a:rPr lang="en-GB" dirty="0"/>
              <a:t>DEDICATED</a:t>
            </a:r>
            <a:r>
              <a:rPr lang="en-GB" baseline="0" dirty="0"/>
              <a:t> 4D surveys. The more heterogeneous the overburden, the more sensitive we are to positioning differences and the less likely that we can correct for them in processing. It is often the near surface that has the greatest impact on 4D data quality. Here, we have the most heterogeneity and it is challenging to capture it in our migration velocity models due to lack of offsets.</a:t>
            </a:r>
            <a:endParaRPr lang="en-GB" dirty="0"/>
          </a:p>
        </p:txBody>
      </p:sp>
    </p:spTree>
    <p:extLst>
      <p:ext uri="{BB962C8B-B14F-4D97-AF65-F5344CB8AC3E}">
        <p14:creationId xmlns:p14="http://schemas.microsoft.com/office/powerpoint/2010/main" val="824653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p:cNvSpPr>
          <p:nvPr>
            <p:ph type="body" idx="1"/>
          </p:nvPr>
        </p:nvSpPr>
        <p:spPr/>
        <p:txBody>
          <a:bodyPr/>
          <a:lstStyle/>
          <a:p>
            <a:r>
              <a:rPr lang="en-US" dirty="0"/>
              <a:t>This slide is animated. Click for the images on the right to appear.</a:t>
            </a:r>
          </a:p>
          <a:p>
            <a:r>
              <a:rPr lang="en-GB" dirty="0"/>
              <a:t>Even after our processing is complete, we still see the impact of geometrical repeatability. Here we are comparing seismic repeatability, NRMS, at the top, against geometric repeatability, Delta source plus Delta receiver, at the bottom, for different 4D acquisitions from the Draugen field. We start by comparing the 2004 monitor to the pre-production 1990 survey. The 4D signal stands out in the main field area in red, but as the monitor was acquired with a different number of cables, the poor geometrical repeatability results in a reasonably high noise level. Next, we compare the 2004 to the 1998 survey. Here, the same number of cables were used, but the surveys were acquired as two separate 3D surveys without trying to repeat the source and receiver positions. The DSrc + DRcv has reduced as has the background 4D noise level. Finally, it is only when we look at the 2004 against the 2001 survey, do we see the benefits of truly dedicated 4D acquisition. Now, we have actively tried to repeat source and receiver positions, the noise level has dropped considerably and we can confidently interpret the small patches of 4D signal to the East.</a:t>
            </a:r>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943955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slide is animated. Click for the textbox and the image on the bottom half of the slide to appear.</a:t>
            </a:r>
            <a:endParaRPr lang="en-GB" dirty="0"/>
          </a:p>
          <a:p>
            <a:r>
              <a:rPr lang="en-US" dirty="0"/>
              <a:t>Now, let us consider how we measure repeatability on seismic data. There are many different</a:t>
            </a:r>
            <a:r>
              <a:rPr lang="en-US" baseline="0" dirty="0"/>
              <a:t> </a:t>
            </a:r>
            <a:r>
              <a:rPr lang="en-US" dirty="0"/>
              <a:t>metrics,</a:t>
            </a:r>
            <a:r>
              <a:rPr lang="en-US" baseline="0" dirty="0"/>
              <a:t> </a:t>
            </a:r>
            <a:r>
              <a:rPr lang="en-US" dirty="0"/>
              <a:t>but the most commonly used in the industry</a:t>
            </a:r>
            <a:r>
              <a:rPr lang="en-US" baseline="0" dirty="0"/>
              <a:t> is NRMS, Normalised RMS. NRMS is calculated from RMS amplitudes measured in a window. The RMS from the difference is normalised by the average of the base and monitor. In the case of good repeatability, there will be little 4D noise in the difference window and the NRMS will be low. In the course of a processing project, we might see the NRMS reduce from around 60% to under 20%. You can consider anything less than 20% to be good repeatability. Above 50%, noise levels are likely to mask even strong 4D signals. Note that window choice is important. Including 4D signal in the window will increase NRMS. It is also sensitive to 3D amplitudes due to the normalisation term. NRMS will reduce with increasing 3D RMS amplitudes if the 4D noise level is constant. We observe this relationship in the plot of NRMS against baseline RMS in the bottom right. NRMS will therefore vary across a survey if there a changes in 3D amplitudes, and so, be aware that geology as well as repeatability can impact NRMS.</a:t>
            </a:r>
            <a:endParaRPr lang="en-US" dirty="0"/>
          </a:p>
          <a:p>
            <a:r>
              <a:rPr lang="en-GB" dirty="0"/>
              <a:t>Other attributes</a:t>
            </a:r>
            <a:r>
              <a:rPr lang="en-GB" baseline="0" dirty="0"/>
              <a:t>: Predictibility, CDR (BP) and SDR Total’s (Signal Distortion Ratio—Cantillo).</a:t>
            </a:r>
            <a:endParaRPr lang="en-US" dirty="0"/>
          </a:p>
        </p:txBody>
      </p:sp>
      <p:sp>
        <p:nvSpPr>
          <p:cNvPr id="4" name="Slide Number Placeholder 3"/>
          <p:cNvSpPr>
            <a:spLocks noGrp="1"/>
          </p:cNvSpPr>
          <p:nvPr>
            <p:ph type="sldNum" sz="quarter" idx="10"/>
          </p:nvPr>
        </p:nvSpPr>
        <p:spPr>
          <a:xfrm>
            <a:off x="3849688" y="9429750"/>
            <a:ext cx="2946400" cy="496888"/>
          </a:xfrm>
          <a:prstGeom prst="rect">
            <a:avLst/>
          </a:prstGeom>
        </p:spPr>
        <p:txBody>
          <a:bodyPr/>
          <a:lstStyle/>
          <a:p>
            <a:pPr>
              <a:defRPr/>
            </a:pPr>
            <a:fld id="{4DE7EB48-BDEC-4F5B-81D3-6D0640ED2391}" type="slidenum">
              <a:rPr lang="en-GB" smtClean="0"/>
              <a:pPr>
                <a:defRPr/>
              </a:pPr>
              <a:t>85</a:t>
            </a:fld>
            <a:endParaRPr lang="en-GB" dirty="0"/>
          </a:p>
        </p:txBody>
      </p:sp>
    </p:spTree>
    <p:extLst>
      <p:ext uri="{BB962C8B-B14F-4D97-AF65-F5344CB8AC3E}">
        <p14:creationId xmlns:p14="http://schemas.microsoft.com/office/powerpoint/2010/main" val="16326399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4D</a:t>
            </a:r>
            <a:r>
              <a:rPr lang="en-GB" baseline="0" dirty="0"/>
              <a:t> seismic repeatability is very sensitive to time alignment. In this example, we take two sinusoids at 50 Hz and shift one of them by 1 </a:t>
            </a:r>
            <a:r>
              <a:rPr lang="en-GB" baseline="0" dirty="0" err="1"/>
              <a:t>ms</a:t>
            </a:r>
            <a:r>
              <a:rPr lang="en-GB" baseline="0" dirty="0"/>
              <a:t>. The dark purple curve is the difference between them. The NRMS in this case is 31%, which is equivalent to them being approximately 30% different in amplitude. Observe that the effect is frequency dependent and gets worse for higher frequencies. In processing, we try to solve for 4D statics in a number of ways, but most of our remaining 4D noise is related to small, localised timing differences that can be traced back to ray-path non-repeatability in acquisition.</a:t>
            </a:r>
            <a:endParaRPr lang="en-GB" dirty="0"/>
          </a:p>
        </p:txBody>
      </p:sp>
    </p:spTree>
    <p:extLst>
      <p:ext uri="{BB962C8B-B14F-4D97-AF65-F5344CB8AC3E}">
        <p14:creationId xmlns:p14="http://schemas.microsoft.com/office/powerpoint/2010/main" val="1077140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In this simplified marine processing flow, schematic</a:t>
            </a:r>
            <a:r>
              <a:rPr lang="en-GB" baseline="0" dirty="0"/>
              <a:t> we see that after a common pre-processing sequence, we compare all the vintages, and by selecting a reference, we can solve for the acquisition related differences between the surveys. For example, residual water velocity corrections. Note that because the pre-processing sequence is common, you can prepare existing surveys ahead of new 4D acquisition to reduce turnaround time (as long as they are still co-processed, that is, part of the same project). The migration velocity model may also be prepared in advance as we use a common model for all surveys. Note that during zero phasing it is better to process to a reference amplitude spectra so that the demultiple sequence behaves similarly for all vintages.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580522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Thorough 4D</a:t>
            </a:r>
            <a:r>
              <a:rPr lang="en-GB" baseline="0" dirty="0"/>
              <a:t> QC should be performed at all major processing steps with particular care at the 4D corrections stage. We will see what kind of QC is involved in the next section.</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6134256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In this case, after the</a:t>
            </a:r>
            <a:r>
              <a:rPr lang="en-GB" baseline="0" dirty="0"/>
              <a:t> pre-processing of a base and monitor, the 4D difference QC showed a low frequency artefact below the dominant reflector (BCU) in the section. By deriving a Global Match filter (all traces in survey compared), we were able to identify a wavelet difference that coincided with the bubble period of the baseline source. The source had been correctly modelled with the information at hand but the designature was clearly not removing the bubble energy as intended. However, by correlating the base and monitor surveys, we were able to derive a de-bubbling filter for the baseline. The 4D difference on the right shows that after application of this filter, the artefact is removed. In cases like these, we will also have improved the baseline data quality as the bubble noise is removed. 4D processing often results in improved 3D processing.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937782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54E5A6D-35FB-4F6A-BA1E-BAE6D71F9F48}"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7777357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previous</a:t>
            </a:r>
            <a:r>
              <a:rPr lang="en-GB" baseline="0" dirty="0"/>
              <a:t> case is a good example of using multiple surveys to identify and fix inherent problems in our data. We have </a:t>
            </a:r>
            <a:r>
              <a:rPr lang="en-GB" b="0" baseline="0" dirty="0"/>
              <a:t>OBSERVED</a:t>
            </a:r>
            <a:r>
              <a:rPr lang="en-GB" b="1" baseline="0" dirty="0"/>
              <a:t> </a:t>
            </a:r>
            <a:r>
              <a:rPr lang="en-GB" baseline="0" dirty="0"/>
              <a:t>the effect on the 4D difference, </a:t>
            </a:r>
            <a:r>
              <a:rPr lang="en-GB" b="0" baseline="0" dirty="0"/>
              <a:t>EXPLAINED</a:t>
            </a:r>
            <a:r>
              <a:rPr lang="en-GB" baseline="0" dirty="0"/>
              <a:t> the origins of the effect and then were able to </a:t>
            </a:r>
            <a:r>
              <a:rPr lang="en-GB" b="0" baseline="0" dirty="0"/>
              <a:t>CORRECT</a:t>
            </a:r>
            <a:r>
              <a:rPr lang="en-GB" baseline="0" dirty="0"/>
              <a:t> the baseline survey. This approach is important as if we try and be too data adaptive, that is, force one dataset to look like another with local corrections, we are likely to damage our 4D signals and will probably introduce more noise on the final products. The key to good 4D processing is to keep it simple. First correct for what you know (</a:t>
            </a:r>
            <a:r>
              <a:rPr lang="en-GB" b="0" baseline="0" dirty="0"/>
              <a:t>DETERMINISTIC</a:t>
            </a:r>
            <a:r>
              <a:rPr lang="en-GB" baseline="0" dirty="0"/>
              <a:t>), then fix things in an acquisition consistent manner (</a:t>
            </a:r>
            <a:r>
              <a:rPr lang="en-GB" b="0" baseline="0" dirty="0"/>
              <a:t>PARTIALLY DATA ADAPTIVE</a:t>
            </a:r>
            <a:r>
              <a:rPr lang="en-GB" baseline="0" dirty="0"/>
              <a:t>) and only as a last resort or as an interpretation tool, apply </a:t>
            </a:r>
            <a:r>
              <a:rPr lang="en-GB" b="0" baseline="0" dirty="0"/>
              <a:t>LOCALLY ADAPTIVE </a:t>
            </a:r>
            <a:r>
              <a:rPr lang="en-GB" baseline="0" dirty="0"/>
              <a:t>data matching (also called warping).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824979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As good 4D QC is the</a:t>
            </a:r>
            <a:r>
              <a:rPr lang="en-GB" baseline="0" dirty="0"/>
              <a:t> absolute first rule of 4D processing, you should be aware of how to do it. It is sadly true that QC can become a tick box exercise in generating attributes. If this is the case, you may as well not bother. Without the OBSERVE-EXPLAIN-CORRECT philosophy, important data issues and possible solutions will be missed and data quality will be compromised. It is also important to remember that attributes are very useful for finding and diagnosing problems but MUST be backed up with QC stack volumes and 4D differences, that is, looking at your data. This is where processor and interpreter can work together to identify signal and noise. </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4096162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a:t>This slide is animated. Click for the textbox to appear.</a:t>
            </a:r>
          </a:p>
          <a:p>
            <a:endParaRPr lang="en-GB" dirty="0"/>
          </a:p>
          <a:p>
            <a:r>
              <a:rPr lang="en-GB" dirty="0"/>
              <a:t>In marine 4D processing, the water column corrections are often </a:t>
            </a:r>
            <a:r>
              <a:rPr lang="en-GB" baseline="0" dirty="0"/>
              <a:t>the most significant corrections we make. The timing differences that result from different tidal heights (water column thickness) and variations in water velocity between the base and monitor will introduce significant 4D noise unless they are corrected. 4D difference sections are very sensitive to timing differences (especially the higher frequencies) and I would consider anything above 0.1ms worth trying to correct. At the limit of what we can correct are the differences in source depth due to wave height. With very accurate GPS and/or near field hydrophone recordings, it is possible to measure and correct wave heights on a shot by shot basis.</a:t>
            </a:r>
          </a:p>
          <a:p>
            <a:endParaRPr lang="en-GB" baseline="0" dirty="0"/>
          </a:p>
          <a:p>
            <a:r>
              <a:rPr lang="en-GB" baseline="0" dirty="0"/>
              <a:t>In addition to the timing differences, the state of the sea surface will also affect the source wavelet as the free surface receiver ghost will change. If the surface were flat calm, the ghost reflection coefficient would be −1 and the timing constant, but with wave disturbances, the reflection coefficient will reduce with scattering and the timing will change. In a series of papers, Ed Kragh of WesternGeco has shown that using continuous recording to extract very low frequencies, it is possible to create a sea surface model and correct the receiver ghost variations for more stable wavelets and reduced 4D noise. However, this is not a process that we routinely apply at the moment, but in acquisition, we do try and acquire in good conditions to minimise the variations.</a:t>
            </a:r>
          </a:p>
          <a:p>
            <a:endParaRPr lang="en-GB" baseline="0" dirty="0"/>
          </a:p>
          <a:p>
            <a:r>
              <a:rPr lang="en-GB" baseline="0" dirty="0"/>
              <a:t>Noise due to the pressure variations from wave motion (swell noise) must be dealt with as our surveys would be hugely expensive if we were only to acquire in perfect weather. In practice, we de-noise each survey independently but usually using the same parameters and while trying to ensure that we do not attenuate primaries in the process (see earlier).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7263162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Unfortunately, it is not practical to acquire the same tidal height (we have tried!)</a:t>
            </a:r>
            <a:r>
              <a:rPr lang="en-GB" baseline="0" dirty="0"/>
              <a:t> as there are week to week variations and weather effects on the top of the regular tidal cycle. So, we must make the corrections in processing. Tidal height predictions are always available, and even better, if measured tides are recorded at a nearby platform as they will also include the weather effects. With these, we can make a simple static (timeshift) correction based on acquisition time. This is an 80% solution as even the measured tides are not perfectly accurate, are often extrapolated to the survey area and do not do anything for variations in water velocity. Therefore, we also use our actual data to correct the residuals. </a:t>
            </a:r>
          </a:p>
          <a:p>
            <a:endParaRPr lang="en-GB" baseline="0" dirty="0"/>
          </a:p>
          <a:p>
            <a:r>
              <a:rPr lang="en-GB" baseline="0" dirty="0"/>
              <a:t>Of course, these corrections are for primaries, but sea bed multiples will have additional passes through the water column and so require additional static corrections to be able to align. This is not practical, and so, we recognise that multiples will always be partially non-repeatable. The solution is simple—remove the multiples. Hence, a 4D sequence should try as hard as a 3D sequence to remove multiples because they will not subtract exactly. The additional constant is that you most definitely cannot attenuate any primary. See Calvert 4D Demultiple Method (DISC) for a novel solution.</a:t>
            </a:r>
          </a:p>
          <a:p>
            <a:endParaRPr lang="en-GB"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94</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7642330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Here are</a:t>
            </a:r>
            <a:r>
              <a:rPr lang="en-GB" baseline="0" dirty="0"/>
              <a:t> a series of 4D QC’s measuring 4D timeshifts (timing differences between 2 vintages) on a dataset prior to tidal corrections. The timeshifts are measured by cross-correlation in a long window and vary between +/− 2ms. They are displayed as a map (top) and as a profile (bottom). Note the N-S acquisition direction imprint: tides vary slowly relative to shooting speed, and so, there is little difference along a line. The variation is between lines which can be acquired days, weeks or even months apart. The profile display (plot timeshift against inline) clearly shows the line-to-line variations.</a:t>
            </a:r>
          </a:p>
          <a:p>
            <a:endParaRPr lang="en-GB" baseline="0" dirty="0"/>
          </a:p>
          <a:p>
            <a:r>
              <a:rPr lang="en-GB" baseline="0" dirty="0"/>
              <a:t>Note the difference in measured vs. predicted tides in this area </a:t>
            </a:r>
            <a:r>
              <a:rPr lang="en-GB" baseline="0"/>
              <a:t>in the top </a:t>
            </a:r>
            <a:r>
              <a:rPr lang="en-GB" baseline="0" dirty="0"/>
              <a:t>right display.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95</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77439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Now, we see the same QC’s after application of</a:t>
            </a:r>
            <a:r>
              <a:rPr lang="en-GB" baseline="0" dirty="0"/>
              <a:t> tidal statics. We see the striping significantly reduced, although, some are still present. This may be because the tidal measurements are not accurate or because we have other effects such as water velocity changes or cable or source depth variations.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7802414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final step to correct the water column is to use one</a:t>
            </a:r>
            <a:r>
              <a:rPr lang="en-GB" baseline="0" dirty="0"/>
              <a:t> of our 4D datasets as a reference and align the other surveys to it. Note that if we try and align every trace independently (trim statics or warping) we run the risk of removing genuine 4D effects and is also noise sensitive. A better solution is to use statistics, knowing the tidal and velocity variations change slowly with time, to derive a single or slowly varying statics solution per sail line (sail line consistent statics). This robust solution has further corrected the timing variations. The profile is still not completely flat as the statics were derived in a different window using a limited offset range whereas this is an attribute measured on a full QC stack. Independent QC’s are vital to ensure a good solution. Note that you will need to exclude genuine production related timeshifts from the analysis.</a:t>
            </a:r>
          </a:p>
          <a:p>
            <a:endParaRPr lang="en-GB" baseline="0" dirty="0"/>
          </a:p>
          <a:p>
            <a:r>
              <a:rPr lang="en-GB" baseline="0" dirty="0"/>
              <a:t>The histograms show how the solution has improved through each of the steps.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2647480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This slide is animated. Click for the</a:t>
            </a:r>
            <a:r>
              <a:rPr lang="en-US" baseline="0" dirty="0"/>
              <a:t> different components of the images</a:t>
            </a:r>
            <a:r>
              <a:rPr lang="en-US" dirty="0"/>
              <a:t> to appear.</a:t>
            </a:r>
          </a:p>
          <a:p>
            <a:endParaRPr lang="en-GB" dirty="0"/>
          </a:p>
          <a:p>
            <a:r>
              <a:rPr lang="en-GB" dirty="0"/>
              <a:t>With 4D</a:t>
            </a:r>
            <a:r>
              <a:rPr lang="en-GB" baseline="0" dirty="0"/>
              <a:t> trace selection, we wish to select only repeatable traces for further processing. You would have seen previously in the acquisition module that the source and receiver positioning is the major control on repeatability. We therefore select only traces with DSR less than a given threshold for further processing. In this example, we would probably keep the trace belonging to the orange star but would throw away the contribution from adjacent sail line. With a dedicated acquisition such as this, it is relatively easy to decide on the acceptance threshold but in cases with non-dedicated acquisition, for example, old pre-production baselines, we may need to either relax these criteria or select the best match per bin even if it is still not very repeatable. In the case of having multiple non-repeatable traces (and no repeatable ones) in a bin, it might be as well to keep all the traces regardless of repeatability as 4D noise will stack out to some extent.</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644A53-4A49-4F44-A5FF-C80CA2EADC7D}" type="slidenum">
              <a:rPr kumimoji="0" lang="en-GB" sz="1200" b="0" i="0" u="none" strike="noStrike" kern="1200" cap="none" spc="0" normalizeH="0" baseline="0" noProof="0" smtClean="0">
                <a:ln>
                  <a:noFill/>
                </a:ln>
                <a:solidFill>
                  <a:prstClr val="black"/>
                </a:solidFill>
                <a:effectLst/>
                <a:uLnTx/>
                <a:uFillTx/>
                <a:latin typeface="Futura Medium"/>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GB" sz="1200" b="0" i="0" u="none" strike="noStrike" kern="1200" cap="none" spc="0" normalizeH="0" baseline="0" noProof="0" dirty="0">
              <a:ln>
                <a:noFill/>
              </a:ln>
              <a:solidFill>
                <a:prstClr val="black"/>
              </a:solidFill>
              <a:effectLst/>
              <a:uLnTx/>
              <a:uFillTx/>
              <a:latin typeface="Futura Medium"/>
              <a:ea typeface="+mn-ea"/>
              <a:cs typeface="Arial" charset="0"/>
            </a:endParaRPr>
          </a:p>
        </p:txBody>
      </p:sp>
    </p:spTree>
    <p:extLst>
      <p:ext uri="{BB962C8B-B14F-4D97-AF65-F5344CB8AC3E}">
        <p14:creationId xmlns:p14="http://schemas.microsoft.com/office/powerpoint/2010/main" val="40219245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In this example, we are comparing the seismic repeatability</a:t>
            </a:r>
            <a:r>
              <a:rPr lang="en-GB" baseline="0" dirty="0"/>
              <a:t> (RRR or NRMS) on the left with the difference in source plus difference in receiver positions (DSR) on a QC stack made after pre-processing (un-migrated). This survey was acquired with extra outer streamers to create an overlap at sail line boundaries, so in the case of differential feather between surveys, repeatable data is still acquired (see Geometric Repeatability pre-read). The seismic clearly shows non-repeatable stripes (yellow-red) where we have these overlaps (compare to DSR plot).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0377211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Now, by applying 4D trace selection, we select</a:t>
            </a:r>
            <a:r>
              <a:rPr lang="en-GB" baseline="0" dirty="0"/>
              <a:t> only the monitor trace in these overlaps that matches the baseline. The DSR reduction on the right is matched by the NRMS reduction on the left. </a:t>
            </a:r>
          </a:p>
          <a:p>
            <a:endParaRPr lang="en-GB" baseline="0" dirty="0"/>
          </a:p>
          <a:p>
            <a:r>
              <a:rPr lang="en-GB" baseline="0" dirty="0"/>
              <a:t>Clearly, there are still some repeatability issues with this survey. For instance, the line on the far left was acquired in the wrong direction, as was the short infill line towards the centre and the undershoot of the platform was not repeated well. We now need to decide whether to remove the remaining non-repeatable data and interpolate or live with it. This is a typical 4D trace selection decision and depends on the size of the holes left to infill and the level of non-repeatability. Since this survey, we have managed to repeat the survey more accurately (including the undershoot) and have seen a corresponding improvement in 4D data quality.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060785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6BE733-E288-4DDA-BD5D-38B8F11D9704}"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149610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This is the same example, but now we are looking at a crossline seismic 4D difference. Notice the banding of 4D noise at sail line boundaries.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101</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4483978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…and after the trace selection, much</a:t>
            </a:r>
            <a:r>
              <a:rPr lang="en-GB" baseline="0" dirty="0"/>
              <a:t> of the noise is removed.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DE7EB48-BDEC-4F5B-81D3-6D0640ED2391}" type="slidenum">
              <a:rPr kumimoji="0" lang="en-GB"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0" lang="en-GB"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3792999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a:xfrm>
            <a:off x="3850443" y="9428583"/>
            <a:ext cx="2945659" cy="496332"/>
          </a:xfrm>
          <a:prstGeom prst="rect">
            <a:avLst/>
          </a:prstGeom>
        </p:spPr>
        <p:txBody>
          <a:bodyPr/>
          <a:lstStyle/>
          <a:p>
            <a:fld id="{DE799493-6412-4470-9830-D005B358D66E}" type="slidenum">
              <a:rPr lang="en-GB" smtClean="0"/>
              <a:pPr/>
              <a:t>105</a:t>
            </a:fld>
            <a:endParaRPr lang="en-GB" dirty="0"/>
          </a:p>
        </p:txBody>
      </p:sp>
    </p:spTree>
    <p:extLst>
      <p:ext uri="{BB962C8B-B14F-4D97-AF65-F5344CB8AC3E}">
        <p14:creationId xmlns:p14="http://schemas.microsoft.com/office/powerpoint/2010/main" val="18800116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p:cNvSpPr>
          <p:nvPr>
            <p:ph type="body" idx="1"/>
          </p:nvPr>
        </p:nvSpPr>
        <p:spPr/>
        <p:txBody>
          <a:bodyPr/>
          <a:lstStyle/>
          <a:p>
            <a:r>
              <a:rPr lang="en-US" dirty="0"/>
              <a:t>This Mickey mouse graph shows the effect of a HWC movement with resulting saturation changes in the produced interval.</a:t>
            </a:r>
          </a:p>
          <a:p>
            <a:pPr lvl="1"/>
            <a:r>
              <a:rPr lang="en-US" dirty="0"/>
              <a:t>OOWC = Original OWC</a:t>
            </a:r>
          </a:p>
          <a:p>
            <a:pPr lvl="1"/>
            <a:r>
              <a:rPr lang="en-US" dirty="0"/>
              <a:t>POWC = Present OWC</a:t>
            </a:r>
          </a:p>
          <a:p>
            <a:r>
              <a:rPr lang="en-US" dirty="0"/>
              <a:t>Irreducible oil saturation prevents complete displacement.</a:t>
            </a:r>
          </a:p>
          <a:p>
            <a:r>
              <a:rPr lang="en-US" dirty="0"/>
              <a:t>Where there was initially no reflection within the oil bearing interval, there is now a hard kick (oil on brine).</a:t>
            </a:r>
          </a:p>
          <a:p>
            <a:r>
              <a:rPr lang="en-US" dirty="0"/>
              <a:t>Where there was initially a very strong hard kick (oil on brine) at the OOWC, there is now a small reflection due to the residual oil leg contrast against the completely brine filled water-leg.</a:t>
            </a:r>
          </a:p>
          <a:p>
            <a:endParaRPr lang="en-US" dirty="0"/>
          </a:p>
          <a:p>
            <a:pPr marL="0" indent="0">
              <a:buNone/>
            </a:pPr>
            <a:r>
              <a:rPr lang="en-US" b="1" dirty="0"/>
              <a:t>Note</a:t>
            </a:r>
            <a:r>
              <a:rPr lang="en-US" dirty="0"/>
              <a:t>: Due to the velocity increase in the produced zone, there will be a small TWT shift of the reflection at the OOWC location. </a:t>
            </a:r>
          </a:p>
        </p:txBody>
      </p:sp>
      <p:sp>
        <p:nvSpPr>
          <p:cNvPr id="5" name="Slide Image Placeholder 4"/>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30807959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p:cNvSpPr>
          <p:nvPr>
            <p:ph type="body" idx="1"/>
          </p:nvPr>
        </p:nvSpPr>
        <p:spPr/>
        <p:txBody>
          <a:bodyPr/>
          <a:lstStyle/>
          <a:p>
            <a:r>
              <a:rPr lang="en-US" dirty="0"/>
              <a:t>On a 4D Difference section, we observe a Positive </a:t>
            </a:r>
            <a:r>
              <a:rPr lang="en-GB" sz="1000" dirty="0">
                <a:latin typeface="Calibri"/>
              </a:rPr>
              <a:t>−</a:t>
            </a:r>
            <a:r>
              <a:rPr lang="en-US" dirty="0"/>
              <a:t> Negative reflection pair (Peak </a:t>
            </a:r>
            <a:r>
              <a:rPr lang="en-GB" sz="1000" dirty="0">
                <a:latin typeface="Calibri"/>
              </a:rPr>
              <a:t>−</a:t>
            </a:r>
            <a:r>
              <a:rPr lang="en-US" dirty="0"/>
              <a:t>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1241799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p:cNvSpPr>
          <p:nvPr>
            <p:ph type="body" idx="1"/>
          </p:nvPr>
        </p:nvSpPr>
        <p:spPr/>
        <p:txBody>
          <a:bodyPr/>
          <a:lstStyle/>
          <a:p>
            <a:r>
              <a:rPr lang="en-US" dirty="0"/>
              <a:t>In practice, the 4D difference is displayed as ‘pseudo impedance' = Runsum or quadrature.</a:t>
            </a:r>
          </a:p>
          <a:p>
            <a:r>
              <a:rPr lang="en-US" dirty="0"/>
              <a:t>This represents a layer focus of the 4D difference instead of the interface focus of reflectivity.</a:t>
            </a:r>
          </a:p>
          <a:p>
            <a:r>
              <a:rPr lang="en-US" dirty="0"/>
              <a:t>Displaying the Base </a:t>
            </a:r>
            <a:r>
              <a:rPr lang="en-US" dirty="0">
                <a:latin typeface="Calibri"/>
              </a:rPr>
              <a:t>−</a:t>
            </a:r>
            <a:r>
              <a:rPr lang="en-US" dirty="0"/>
              <a:t> Monitor difference results in a blue trough over the interval where the HC’s have been replaced by brine.</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41770943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p:cNvSpPr>
          <p:nvPr>
            <p:ph type="body" idx="1"/>
          </p:nvPr>
        </p:nvSpPr>
        <p:spPr/>
        <p:txBody>
          <a:bodyPr/>
          <a:lstStyle/>
          <a:p>
            <a:r>
              <a:rPr lang="en-US" dirty="0"/>
              <a:t>On a 4D Difference section, we observe a Positive </a:t>
            </a:r>
            <a:r>
              <a:rPr lang="en-GB" sz="1000" dirty="0">
                <a:latin typeface="Calibri"/>
              </a:rPr>
              <a:t>−</a:t>
            </a:r>
            <a:r>
              <a:rPr lang="en-US" dirty="0"/>
              <a:t> Negative reflection pair (Peak </a:t>
            </a:r>
            <a:r>
              <a:rPr lang="en-GB" sz="1000" dirty="0">
                <a:latin typeface="Calibri"/>
              </a:rPr>
              <a:t>−</a:t>
            </a:r>
            <a:r>
              <a:rPr lang="en-US" dirty="0"/>
              <a:t>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42175644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8A5A076-8D41-44E8-B817-1CCEC75A424F}" type="slidenum">
              <a:rPr lang="en-US" smtClean="0"/>
              <a:t>110</a:t>
            </a:fld>
            <a:endParaRPr lang="en-US"/>
          </a:p>
        </p:txBody>
      </p:sp>
    </p:spTree>
    <p:extLst>
      <p:ext uri="{BB962C8B-B14F-4D97-AF65-F5344CB8AC3E}">
        <p14:creationId xmlns:p14="http://schemas.microsoft.com/office/powerpoint/2010/main" val="2914721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p:cNvSpPr>
          <p:nvPr>
            <p:ph type="body" idx="1"/>
          </p:nvPr>
        </p:nvSpPr>
        <p:spPr/>
        <p:txBody>
          <a:bodyPr/>
          <a:lstStyle/>
          <a:p>
            <a:r>
              <a:rPr lang="en-US" dirty="0"/>
              <a:t>On a 4D Difference section, we observe a Positive </a:t>
            </a:r>
            <a:r>
              <a:rPr lang="en-GB" sz="1000" dirty="0">
                <a:latin typeface="Calibri"/>
              </a:rPr>
              <a:t>−</a:t>
            </a:r>
            <a:r>
              <a:rPr lang="en-US" dirty="0"/>
              <a:t> Negative reflection pair (Peak </a:t>
            </a:r>
            <a:r>
              <a:rPr lang="en-GB" sz="1000" dirty="0">
                <a:latin typeface="Calibri"/>
              </a:rPr>
              <a:t>−</a:t>
            </a:r>
            <a:r>
              <a:rPr lang="en-US" dirty="0"/>
              <a:t>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30157535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type="body" idx="1"/>
          </p:nvPr>
        </p:nvSpPr>
        <p:spPr/>
        <p:txBody>
          <a:bodyPr/>
          <a:lstStyle/>
          <a:p>
            <a:r>
              <a:rPr lang="en-US" dirty="0"/>
              <a:t>On a 4D Difference section, we observe a Positive </a:t>
            </a:r>
            <a:r>
              <a:rPr lang="en-GB" sz="1000" dirty="0">
                <a:latin typeface="Calibri"/>
              </a:rPr>
              <a:t>−</a:t>
            </a:r>
            <a:r>
              <a:rPr lang="en-US" dirty="0"/>
              <a:t> Negative reflection pair (Peak </a:t>
            </a:r>
            <a:r>
              <a:rPr lang="en-GB" sz="1000" dirty="0">
                <a:latin typeface="Calibri"/>
              </a:rPr>
              <a:t>−</a:t>
            </a:r>
            <a:r>
              <a:rPr lang="en-US" dirty="0"/>
              <a:t>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3794711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B707415-CB74-4280-8E1B-0BE6A2ECD932}"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1443095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type="body" idx="1"/>
          </p:nvPr>
        </p:nvSpPr>
        <p:spPr/>
        <p:txBody>
          <a:bodyPr/>
          <a:lstStyle/>
          <a:p>
            <a:r>
              <a:rPr lang="en-US" dirty="0"/>
              <a:t>On a 4D Difference section, we observe a Positive </a:t>
            </a:r>
            <a:r>
              <a:rPr lang="en-GB" sz="1000" dirty="0">
                <a:latin typeface="Calibri"/>
              </a:rPr>
              <a:t>−</a:t>
            </a:r>
            <a:r>
              <a:rPr lang="en-US" dirty="0"/>
              <a:t> Negative reflection pair (Peak </a:t>
            </a:r>
            <a:r>
              <a:rPr lang="en-GB" sz="1000" dirty="0">
                <a:latin typeface="Calibri"/>
              </a:rPr>
              <a:t>−</a:t>
            </a:r>
            <a:r>
              <a:rPr lang="en-US" dirty="0"/>
              <a:t>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17256359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p:cNvSpPr>
          <p:nvPr>
            <p:ph type="body" idx="1"/>
          </p:nvPr>
        </p:nvSpPr>
        <p:spPr/>
        <p:txBody>
          <a:bodyPr/>
          <a:lstStyle/>
          <a:p>
            <a:r>
              <a:rPr lang="en-US" dirty="0"/>
              <a:t>On a 4D Difference section, we observe a Positive − Negative reflection pair (Peak −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165677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1EE5A-2264-04EC-EBB3-FEB4E27A7C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E5108B-2F8F-9897-5972-53411F0103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355931-F427-2EAF-41D8-ECAE904F6A01}"/>
              </a:ext>
            </a:extLst>
          </p:cNvPr>
          <p:cNvSpPr>
            <a:spLocks noGrp="1"/>
          </p:cNvSpPr>
          <p:nvPr>
            <p:ph type="body" idx="1"/>
          </p:nvPr>
        </p:nvSpPr>
        <p:spPr/>
        <p:txBody>
          <a:bodyPr>
            <a:normAutofit/>
          </a:bodyPr>
          <a:lstStyle/>
          <a:p>
            <a:endParaRPr lang="en-GB" dirty="0"/>
          </a:p>
        </p:txBody>
      </p:sp>
      <p:sp>
        <p:nvSpPr>
          <p:cNvPr id="4" name="Slide Number Placeholder 3">
            <a:extLst>
              <a:ext uri="{FF2B5EF4-FFF2-40B4-BE49-F238E27FC236}">
                <a16:creationId xmlns:a16="http://schemas.microsoft.com/office/drawing/2014/main" id="{E3F82CD6-8E6D-CD32-3A04-3A9E9106FFC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799493-6412-4470-9830-D005B358D66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0688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799493-6412-4470-9830-D005B358D66E}"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92086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31747" name="Notes Placeholder 2"/>
          <p:cNvSpPr>
            <a:spLocks noGrp="1"/>
          </p:cNvSpPr>
          <p:nvPr>
            <p:ph type="body" idx="1"/>
          </p:nvPr>
        </p:nvSpPr>
        <p:spPr bwMode="auto">
          <a:noFill/>
        </p:spPr>
        <p:txBody>
          <a:bodyPr/>
          <a:lstStyle/>
          <a:p>
            <a:pPr marL="0" indent="0">
              <a:buNone/>
            </a:pPr>
            <a:endParaRPr lang="en-GB" dirty="0"/>
          </a:p>
        </p:txBody>
      </p:sp>
      <p:sp>
        <p:nvSpPr>
          <p:cNvPr id="31748" name="Slide Number Placeholder 3"/>
          <p:cNvSpPr>
            <a:spLocks noGrp="1"/>
          </p:cNvSpPr>
          <p:nvPr>
            <p:ph type="sldNum" sz="quarter" idx="5"/>
          </p:nvPr>
        </p:nvSpPr>
        <p:spPr bwMode="auto">
          <a:xfrm>
            <a:off x="3850443" y="9428583"/>
            <a:ext cx="2945659" cy="496332"/>
          </a:xfrm>
          <a:prstGeom prst="rect">
            <a:avLst/>
          </a:prstGeom>
          <a:noFill/>
          <a:ln>
            <a:miter lim="800000"/>
            <a:headEnd/>
            <a:tailEnd/>
          </a:ln>
        </p:spPr>
        <p:txBody>
          <a:bodyPr/>
          <a:lstStyle/>
          <a:p>
            <a:fld id="{E287CA26-D2D3-4487-BAE9-EFDFE9AE2344}" type="slidenum">
              <a:rPr lang="en-GB" smtClean="0"/>
              <a:pPr/>
              <a:t>122</a:t>
            </a:fld>
            <a:endParaRPr lang="en-GB" dirty="0"/>
          </a:p>
        </p:txBody>
      </p:sp>
    </p:spTree>
    <p:extLst>
      <p:ext uri="{BB962C8B-B14F-4D97-AF65-F5344CB8AC3E}">
        <p14:creationId xmlns:p14="http://schemas.microsoft.com/office/powerpoint/2010/main" val="39589919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p:cNvSpPr>
          <p:nvPr>
            <p:ph type="body" idx="1"/>
          </p:nvPr>
        </p:nvSpPr>
        <p:spPr/>
        <p:txBody>
          <a:bodyPr/>
          <a:lstStyle/>
          <a:p>
            <a:r>
              <a:rPr lang="en-US" dirty="0"/>
              <a:t>On a 4D Difference section, we observe a Positive </a:t>
            </a:r>
            <a:r>
              <a:rPr lang="en-GB" sz="1000" dirty="0">
                <a:latin typeface="Calibri"/>
              </a:rPr>
              <a:t>−</a:t>
            </a:r>
            <a:r>
              <a:rPr lang="en-US" dirty="0"/>
              <a:t> Negative reflection pair (Peak </a:t>
            </a:r>
            <a:r>
              <a:rPr lang="en-GB" sz="1000" dirty="0">
                <a:latin typeface="Calibri"/>
              </a:rPr>
              <a:t>−</a:t>
            </a:r>
            <a:r>
              <a:rPr lang="en-US" dirty="0"/>
              <a:t> Trough) </a:t>
            </a:r>
          </a:p>
          <a:p>
            <a:r>
              <a:rPr lang="en-US" dirty="0"/>
              <a:t>For a Monitor − Base (not everywhere the standard!).</a:t>
            </a:r>
          </a:p>
          <a:p>
            <a:r>
              <a:rPr lang="en-US" dirty="0"/>
              <a:t>This is irrespective of the Sst being harder or softer than the Shl!</a:t>
            </a:r>
          </a:p>
          <a:p>
            <a:r>
              <a:rPr lang="en-US" dirty="0"/>
              <a:t>All the other reflections have to be subtracted out (ideally).</a:t>
            </a:r>
          </a:p>
        </p:txBody>
      </p:sp>
      <p:sp>
        <p:nvSpPr>
          <p:cNvPr id="3" name="Slide Image Placeholder 2"/>
          <p:cNvSpPr>
            <a:spLocks noGrp="1" noRot="1" noChangeAspect="1"/>
          </p:cNvSpPr>
          <p:nvPr>
            <p:ph type="sldImg"/>
          </p:nvPr>
        </p:nvSpPr>
        <p:spPr>
          <a:xfrm>
            <a:off x="917575" y="744538"/>
            <a:ext cx="4962525" cy="3722687"/>
          </a:xfrm>
        </p:spPr>
      </p:sp>
    </p:spTree>
    <p:extLst>
      <p:ext uri="{BB962C8B-B14F-4D97-AF65-F5344CB8AC3E}">
        <p14:creationId xmlns:p14="http://schemas.microsoft.com/office/powerpoint/2010/main" val="2174621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0900" y="744538"/>
            <a:ext cx="4962525"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7F01C7F-A757-48BA-80A9-02B0E6638FB6}" type="slidenum">
              <a:rPr kumimoji="0" lang="en-GB"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0" lang="en-GB"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416433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4ECE5A1-756F-485E-A272-3C43DE393452}"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128</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2641064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BDFB0-D999-D69E-B01E-C1F456E9D4E2}"/>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FC6A2EC2-FBBD-2281-F509-297CCD5832A2}"/>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46BE733-E288-4DDA-BD5D-38B8F11D9704}"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129</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0178" name="Rectangle 2">
            <a:extLst>
              <a:ext uri="{FF2B5EF4-FFF2-40B4-BE49-F238E27FC236}">
                <a16:creationId xmlns:a16="http://schemas.microsoft.com/office/drawing/2014/main" id="{2A8A6232-600E-0FAD-285D-22EBC7DDD1A3}"/>
              </a:ext>
            </a:extLst>
          </p:cNvPr>
          <p:cNvSpPr>
            <a:spLocks noGrp="1" noRot="1" noChangeAspect="1" noChangeArrowheads="1" noTextEdit="1"/>
          </p:cNvSpPr>
          <p:nvPr>
            <p:ph type="sldImg"/>
          </p:nvPr>
        </p:nvSpPr>
        <p:spPr>
          <a:ln/>
        </p:spPr>
      </p:sp>
      <p:sp>
        <p:nvSpPr>
          <p:cNvPr id="50179" name="Rectangle 3">
            <a:extLst>
              <a:ext uri="{FF2B5EF4-FFF2-40B4-BE49-F238E27FC236}">
                <a16:creationId xmlns:a16="http://schemas.microsoft.com/office/drawing/2014/main" id="{C3FF0212-F2F0-AE85-B2A8-50F680B8AB0F}"/>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9139565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D5A3E-2BD4-8EBE-B391-C69613A1F37B}"/>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E435908B-A911-D152-4CA4-A5B63E6487E3}"/>
              </a:ext>
            </a:extLst>
          </p:cNvPr>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46BB1FD-03B3-4328-B635-4016584746AD}"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130</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54274" name="Rectangle 2">
            <a:extLst>
              <a:ext uri="{FF2B5EF4-FFF2-40B4-BE49-F238E27FC236}">
                <a16:creationId xmlns:a16="http://schemas.microsoft.com/office/drawing/2014/main" id="{4E771393-C459-4C8F-21C5-99B7C285B422}"/>
              </a:ext>
            </a:extLst>
          </p:cNvPr>
          <p:cNvSpPr>
            <a:spLocks noGrp="1" noRot="1" noChangeAspect="1" noChangeArrowheads="1" noTextEdit="1"/>
          </p:cNvSpPr>
          <p:nvPr>
            <p:ph type="sldImg"/>
          </p:nvPr>
        </p:nvSpPr>
        <p:spPr>
          <a:ln/>
        </p:spPr>
      </p:sp>
      <p:sp>
        <p:nvSpPr>
          <p:cNvPr id="54275" name="Rectangle 3">
            <a:extLst>
              <a:ext uri="{FF2B5EF4-FFF2-40B4-BE49-F238E27FC236}">
                <a16:creationId xmlns:a16="http://schemas.microsoft.com/office/drawing/2014/main" id="{C346209B-AB7B-C3AE-1280-A97821931094}"/>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42368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0968146-8B16-4F5A-9A1F-202AF2EF57F2}"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panose="020B0604020202020204" pitchFamily="34" charset="0"/>
            </a:endParaRPr>
          </a:p>
        </p:txBody>
      </p:sp>
      <p:sp>
        <p:nvSpPr>
          <p:cNvPr id="12291" name="Rectangle 2"/>
          <p:cNvSpPr>
            <a:spLocks noGrp="1" noRot="1" noChangeAspect="1" noChangeArrowheads="1" noTextEdit="1"/>
          </p:cNvSpPr>
          <p:nvPr>
            <p:ph type="sldImg"/>
          </p:nvPr>
        </p:nvSpPr>
        <p:spPr>
          <a:xfrm>
            <a:off x="850900" y="744538"/>
            <a:ext cx="4962525" cy="3722687"/>
          </a:xfrm>
          <a:ln/>
        </p:spPr>
      </p:sp>
      <p:sp>
        <p:nvSpPr>
          <p:cNvPr id="12292" name="Rectangle 3"/>
          <p:cNvSpPr>
            <a:spLocks noGrp="1" noChangeArrowheads="1"/>
          </p:cNvSpPr>
          <p:nvPr>
            <p:ph type="body" idx="1"/>
          </p:nvPr>
        </p:nvSpPr>
        <p:spPr>
          <a:noFill/>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7487EE2-4522-43E7-85B8-4FA22FEC820A}"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986034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97ADDDF-B2E3-4F29-8D0E-EB2147D2B8F0}" type="slidenum">
              <a:rPr kumimoji="0" lang="en-US" altLang="en-US" sz="1200" b="0" i="0" u="none" strike="noStrike" kern="1200" cap="none" spc="0" normalizeH="0" baseline="0" noProof="0" smtClean="0">
                <a:ln>
                  <a:noFill/>
                </a:ln>
                <a:solidFill>
                  <a:srgbClr val="000000"/>
                </a:solidFill>
                <a:effectLst/>
                <a:uLnTx/>
                <a:uFillTx/>
                <a:latin typeface="Comic Sans MS" panose="030F0702030302020204" pitchFamily="66"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ltLang="en-US" dirty="0"/>
          </a:p>
        </p:txBody>
      </p:sp>
    </p:spTree>
    <p:extLst>
      <p:ext uri="{BB962C8B-B14F-4D97-AF65-F5344CB8AC3E}">
        <p14:creationId xmlns:p14="http://schemas.microsoft.com/office/powerpoint/2010/main" val="3223763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D8A5A076-8D41-44E8-B817-1CCEC75A424F}" type="slidenum">
              <a:rPr lang="en-US" smtClean="0"/>
              <a:t>19</a:t>
            </a:fld>
            <a:endParaRPr lang="en-US"/>
          </a:p>
        </p:txBody>
      </p:sp>
    </p:spTree>
    <p:extLst>
      <p:ext uri="{BB962C8B-B14F-4D97-AF65-F5344CB8AC3E}">
        <p14:creationId xmlns:p14="http://schemas.microsoft.com/office/powerpoint/2010/main" val="4154912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8" name="Rectangle 2"/>
          <p:cNvSpPr>
            <a:spLocks noGrp="1" noChangeArrowheads="1"/>
          </p:cNvSpPr>
          <p:nvPr>
            <p:ph type="ctrTitle"/>
          </p:nvPr>
        </p:nvSpPr>
        <p:spPr>
          <a:xfrm>
            <a:off x="1697782" y="1400847"/>
            <a:ext cx="5694536" cy="1206000"/>
          </a:xfrm>
          <a:noFill/>
        </p:spPr>
        <p:txBody>
          <a:bodyPr lIns="0" tIns="0" rIns="0"/>
          <a:lstStyle>
            <a:lvl1pPr>
              <a:defRPr kern="1200" cap="all" spc="0" baseline="0">
                <a:solidFill>
                  <a:schemeClr val="accent2"/>
                </a:solidFill>
                <a:latin typeface="+mj-lt"/>
                <a:cs typeface="Arial" pitchFamily="34" charset="0"/>
              </a:defRPr>
            </a:lvl1pPr>
          </a:lstStyle>
          <a:p>
            <a:r>
              <a:rPr lang="en-US"/>
              <a:t>Click to edit Master title style</a:t>
            </a:r>
            <a:endParaRPr lang="en-GB" dirty="0"/>
          </a:p>
        </p:txBody>
      </p:sp>
      <p:sp>
        <p:nvSpPr>
          <p:cNvPr id="29" name="Rectangle 3"/>
          <p:cNvSpPr>
            <a:spLocks noGrp="1" noChangeArrowheads="1"/>
          </p:cNvSpPr>
          <p:nvPr>
            <p:ph type="subTitle" idx="1"/>
          </p:nvPr>
        </p:nvSpPr>
        <p:spPr>
          <a:xfrm>
            <a:off x="1697782" y="2851200"/>
            <a:ext cx="2700000" cy="1620000"/>
          </a:xfrm>
        </p:spPr>
        <p:txBody>
          <a:bodyPr/>
          <a:lstStyle>
            <a:lvl1pPr marL="0" indent="0">
              <a:spcBef>
                <a:spcPct val="0"/>
              </a:spcBef>
              <a:buFont typeface="Wingdings" pitchFamily="2" charset="2"/>
              <a:buNone/>
              <a:defRPr sz="1600" baseline="0">
                <a:solidFill>
                  <a:schemeClr val="tx1"/>
                </a:solidFill>
                <a:latin typeface="+mn-lt"/>
                <a:cs typeface="Arial" pitchFamily="34" charset="0"/>
              </a:defRPr>
            </a:lvl1pPr>
          </a:lstStyle>
          <a:p>
            <a:r>
              <a:rPr lang="en-US"/>
              <a:t>Click to edit Master subtitle style</a:t>
            </a:r>
            <a:endParaRPr lang="en-GB" dirty="0"/>
          </a:p>
        </p:txBody>
      </p:sp>
      <p:sp>
        <p:nvSpPr>
          <p:cNvPr id="32" name="Text Placeholder 31"/>
          <p:cNvSpPr>
            <a:spLocks noGrp="1"/>
          </p:cNvSpPr>
          <p:nvPr>
            <p:ph type="body" sz="quarter" idx="10" hasCustomPrompt="1"/>
          </p:nvPr>
        </p:nvSpPr>
        <p:spPr>
          <a:xfrm>
            <a:off x="1578064" y="5402511"/>
            <a:ext cx="5857896" cy="196455"/>
          </a:xfrm>
        </p:spPr>
        <p:txBody>
          <a:bodyPr anchor="t" anchorCtr="0"/>
          <a:lstStyle>
            <a:lvl1pPr>
              <a:buNone/>
              <a:defRPr sz="1200">
                <a:latin typeface="+mn-lt"/>
              </a:defRPr>
            </a:lvl1pPr>
          </a:lstStyle>
          <a:p>
            <a:pPr lvl="0"/>
            <a:r>
              <a:rPr lang="en-GB"/>
              <a:t>Click to insert Author’s Name</a:t>
            </a:r>
            <a:endParaRPr lang="en-GB" dirty="0"/>
          </a:p>
        </p:txBody>
      </p:sp>
      <p:sp>
        <p:nvSpPr>
          <p:cNvPr id="33" name="Text Placeholder 31"/>
          <p:cNvSpPr>
            <a:spLocks noGrp="1"/>
          </p:cNvSpPr>
          <p:nvPr>
            <p:ph type="body" sz="quarter" idx="11" hasCustomPrompt="1"/>
          </p:nvPr>
        </p:nvSpPr>
        <p:spPr>
          <a:xfrm>
            <a:off x="1578064" y="5627540"/>
            <a:ext cx="5857896" cy="196455"/>
          </a:xfrm>
        </p:spPr>
        <p:txBody>
          <a:bodyPr anchor="t" anchorCtr="0"/>
          <a:lstStyle>
            <a:lvl1pPr>
              <a:buNone/>
              <a:defRPr sz="1200">
                <a:latin typeface="+mn-lt"/>
              </a:defRPr>
            </a:lvl1pPr>
          </a:lstStyle>
          <a:p>
            <a:pPr lvl="0"/>
            <a:r>
              <a:rPr lang="en-GB"/>
              <a:t>Click to insert Role in Organisation</a:t>
            </a:r>
            <a:endParaRPr lang="en-GB" dirty="0"/>
          </a:p>
        </p:txBody>
      </p:sp>
    </p:spTree>
    <p:extLst>
      <p:ext uri="{BB962C8B-B14F-4D97-AF65-F5344CB8AC3E}">
        <p14:creationId xmlns:p14="http://schemas.microsoft.com/office/powerpoint/2010/main" val="2615827925"/>
      </p:ext>
    </p:extLst>
  </p:cSld>
  <p:clrMapOvr>
    <a:masterClrMapping/>
  </p:clrMapOvr>
  <p:transition/>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7"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a:t>Click to edit Master title style</a:t>
            </a:r>
            <a:endParaRPr lang="en-US" dirty="0"/>
          </a:p>
        </p:txBody>
      </p:sp>
    </p:spTree>
    <p:extLst>
      <p:ext uri="{BB962C8B-B14F-4D97-AF65-F5344CB8AC3E}">
        <p14:creationId xmlns:p14="http://schemas.microsoft.com/office/powerpoint/2010/main" val="59572635"/>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11DC93E6-8DB8-4BBC-AE48-D28D3EC8B9E9}" type="slidenum">
              <a:rPr lang="en-GB" altLang="en-US"/>
              <a:pPr>
                <a:defRPr/>
              </a:pPr>
              <a:t>‹#›</a:t>
            </a:fld>
            <a:endParaRPr lang="en-GB" altLang="en-US"/>
          </a:p>
        </p:txBody>
      </p:sp>
    </p:spTree>
    <p:extLst>
      <p:ext uri="{BB962C8B-B14F-4D97-AF65-F5344CB8AC3E}">
        <p14:creationId xmlns:p14="http://schemas.microsoft.com/office/powerpoint/2010/main" val="8718881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nl-NL"/>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5D29AC49-D522-4F7A-B174-8B7C998A430D}" type="slidenum">
              <a:rPr lang="en-GB" altLang="en-US"/>
              <a:pPr>
                <a:defRPr/>
              </a:pPr>
              <a:t>‹#›</a:t>
            </a:fld>
            <a:endParaRPr lang="en-GB" altLang="en-US"/>
          </a:p>
        </p:txBody>
      </p:sp>
    </p:spTree>
    <p:extLst>
      <p:ext uri="{BB962C8B-B14F-4D97-AF65-F5344CB8AC3E}">
        <p14:creationId xmlns:p14="http://schemas.microsoft.com/office/powerpoint/2010/main" val="1598461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3F12A15C-FE27-43EC-8BA9-7550C0F28944}" type="slidenum">
              <a:rPr lang="en-GB" altLang="en-US"/>
              <a:pPr>
                <a:defRPr/>
              </a:pPr>
              <a:t>‹#›</a:t>
            </a:fld>
            <a:endParaRPr lang="en-GB" altLang="en-US"/>
          </a:p>
        </p:txBody>
      </p:sp>
    </p:spTree>
    <p:extLst>
      <p:ext uri="{BB962C8B-B14F-4D97-AF65-F5344CB8AC3E}">
        <p14:creationId xmlns:p14="http://schemas.microsoft.com/office/powerpoint/2010/main" val="189339055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EB70322C-2A40-4ABE-8134-CD8A9A5A6185}" type="slidenum">
              <a:rPr lang="en-GB" altLang="en-US"/>
              <a:pPr>
                <a:defRPr/>
              </a:pPr>
              <a:t>‹#›</a:t>
            </a:fld>
            <a:endParaRPr lang="en-GB" altLang="en-US"/>
          </a:p>
        </p:txBody>
      </p:sp>
    </p:spTree>
    <p:extLst>
      <p:ext uri="{BB962C8B-B14F-4D97-AF65-F5344CB8AC3E}">
        <p14:creationId xmlns:p14="http://schemas.microsoft.com/office/powerpoint/2010/main" val="87947441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nl-NL"/>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E994852-491A-4650-8D9C-9310071A839C}" type="slidenum">
              <a:rPr lang="en-GB" altLang="en-US"/>
              <a:pPr>
                <a:defRPr/>
              </a:pPr>
              <a:t>‹#›</a:t>
            </a:fld>
            <a:endParaRPr lang="en-GB" altLang="en-US"/>
          </a:p>
        </p:txBody>
      </p:sp>
    </p:spTree>
    <p:extLst>
      <p:ext uri="{BB962C8B-B14F-4D97-AF65-F5344CB8AC3E}">
        <p14:creationId xmlns:p14="http://schemas.microsoft.com/office/powerpoint/2010/main" val="257473724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nl-NL"/>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00BDAF9C-DF1E-4DC1-93A0-4EB60387CFF6}" type="slidenum">
              <a:rPr lang="en-GB" altLang="en-US"/>
              <a:pPr>
                <a:defRPr/>
              </a:pPr>
              <a:t>‹#›</a:t>
            </a:fld>
            <a:endParaRPr lang="en-GB" altLang="en-US"/>
          </a:p>
        </p:txBody>
      </p:sp>
    </p:spTree>
    <p:extLst>
      <p:ext uri="{BB962C8B-B14F-4D97-AF65-F5344CB8AC3E}">
        <p14:creationId xmlns:p14="http://schemas.microsoft.com/office/powerpoint/2010/main" val="216705954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FFC4D6E-84B2-4AA1-9DEC-1FBCCE9517CB}" type="slidenum">
              <a:rPr lang="en-GB" altLang="en-US"/>
              <a:pPr>
                <a:defRPr/>
              </a:pPr>
              <a:t>‹#›</a:t>
            </a:fld>
            <a:endParaRPr lang="en-GB" altLang="en-US"/>
          </a:p>
        </p:txBody>
      </p:sp>
    </p:spTree>
    <p:extLst>
      <p:ext uri="{BB962C8B-B14F-4D97-AF65-F5344CB8AC3E}">
        <p14:creationId xmlns:p14="http://schemas.microsoft.com/office/powerpoint/2010/main" val="132868860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A6FF850-1207-4AD5-9281-A1EDBAA52FF2}" type="slidenum">
              <a:rPr lang="en-GB" altLang="en-US"/>
              <a:pPr>
                <a:defRPr/>
              </a:pPr>
              <a:t>‹#›</a:t>
            </a:fld>
            <a:endParaRPr lang="en-GB" altLang="en-US"/>
          </a:p>
        </p:txBody>
      </p:sp>
    </p:spTree>
    <p:extLst>
      <p:ext uri="{BB962C8B-B14F-4D97-AF65-F5344CB8AC3E}">
        <p14:creationId xmlns:p14="http://schemas.microsoft.com/office/powerpoint/2010/main" val="175401568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rgbClr val="00B0F0"/>
                </a:solidFill>
              </a:defRPr>
            </a:lvl1pPr>
          </a:lstStyle>
          <a:p>
            <a:r>
              <a:rPr lang="en-US" dirty="0"/>
              <a:t>Click to edit Master title style</a:t>
            </a:r>
            <a:endParaRPr lang="nl-NL"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nl-NL" dirty="0"/>
          </a:p>
        </p:txBody>
      </p:sp>
      <p:sp>
        <p:nvSpPr>
          <p:cNvPr id="4" name="Date Placeholder 3"/>
          <p:cNvSpPr>
            <a:spLocks noGrp="1"/>
          </p:cNvSpPr>
          <p:nvPr>
            <p:ph type="dt" sz="half" idx="10"/>
          </p:nvPr>
        </p:nvSpPr>
        <p:spPr>
          <a:xfrm>
            <a:off x="127000" y="6380480"/>
            <a:ext cx="1905000" cy="457200"/>
          </a:xfrm>
        </p:spPr>
        <p:txBody>
          <a:bodyPr/>
          <a:lstStyle>
            <a:lvl1pPr>
              <a:defRPr>
                <a:solidFill>
                  <a:srgbClr val="00B0F0"/>
                </a:solidFill>
              </a:defRPr>
            </a:lvl1pPr>
          </a:lstStyle>
          <a:p>
            <a:endParaRPr lang="en-GB" dirty="0"/>
          </a:p>
        </p:txBody>
      </p:sp>
      <p:sp>
        <p:nvSpPr>
          <p:cNvPr id="5" name="Footer Placeholder 4"/>
          <p:cNvSpPr>
            <a:spLocks noGrp="1"/>
          </p:cNvSpPr>
          <p:nvPr>
            <p:ph type="ftr" sz="quarter" idx="11"/>
          </p:nvPr>
        </p:nvSpPr>
        <p:spPr>
          <a:xfrm>
            <a:off x="3124200" y="6380480"/>
            <a:ext cx="2895600" cy="457200"/>
          </a:xfrm>
        </p:spPr>
        <p:txBody>
          <a:bodyPr/>
          <a:lstStyle>
            <a:lvl1pPr>
              <a:defRPr>
                <a:solidFill>
                  <a:srgbClr val="00B0F0"/>
                </a:solidFill>
              </a:defRPr>
            </a:lvl1pPr>
          </a:lstStyle>
          <a:p>
            <a:endParaRPr lang="en-GB" dirty="0"/>
          </a:p>
        </p:txBody>
      </p:sp>
      <p:sp>
        <p:nvSpPr>
          <p:cNvPr id="6" name="Slide Number Placeholder 5"/>
          <p:cNvSpPr>
            <a:spLocks noGrp="1"/>
          </p:cNvSpPr>
          <p:nvPr>
            <p:ph type="sldNum" sz="quarter" idx="12"/>
          </p:nvPr>
        </p:nvSpPr>
        <p:spPr>
          <a:xfrm>
            <a:off x="7112000" y="6390640"/>
            <a:ext cx="1905000" cy="457200"/>
          </a:xfrm>
        </p:spPr>
        <p:txBody>
          <a:bodyPr/>
          <a:lstStyle>
            <a:lvl1pPr>
              <a:defRPr>
                <a:solidFill>
                  <a:srgbClr val="00B0F0"/>
                </a:solidFill>
              </a:defRPr>
            </a:lvl1pPr>
          </a:lstStyle>
          <a:p>
            <a:fld id="{EECEAC31-5E58-4A8C-96C6-0A37B0CBDD68}" type="slidenum">
              <a:rPr lang="en-GB" smtClean="0"/>
              <a:pPr/>
              <a:t>‹#›</a:t>
            </a:fld>
            <a:endParaRPr lang="en-GB" dirty="0"/>
          </a:p>
        </p:txBody>
      </p:sp>
    </p:spTree>
    <p:extLst>
      <p:ext uri="{BB962C8B-B14F-4D97-AF65-F5344CB8AC3E}">
        <p14:creationId xmlns:p14="http://schemas.microsoft.com/office/powerpoint/2010/main" val="41449432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B0F0"/>
                </a:solidFill>
              </a:defRPr>
            </a:lvl1pPr>
          </a:lstStyle>
          <a:p>
            <a:r>
              <a:rPr lang="en-US" dirty="0"/>
              <a:t>Click to edit Master title style</a:t>
            </a:r>
            <a:endParaRPr lang="nl-NL"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nl-NL" dirty="0"/>
          </a:p>
        </p:txBody>
      </p:sp>
      <p:sp>
        <p:nvSpPr>
          <p:cNvPr id="4" name="Date Placeholder 3"/>
          <p:cNvSpPr>
            <a:spLocks noGrp="1"/>
          </p:cNvSpPr>
          <p:nvPr>
            <p:ph type="dt" sz="half" idx="10"/>
          </p:nvPr>
        </p:nvSpPr>
        <p:spPr/>
        <p:txBody>
          <a:bodyPr/>
          <a:lstStyle>
            <a:lvl1pPr>
              <a:defRPr>
                <a:solidFill>
                  <a:srgbClr val="00B0F0"/>
                </a:solidFill>
              </a:defRPr>
            </a:lvl1pPr>
          </a:lstStyle>
          <a:p>
            <a:endParaRPr lang="en-GB" dirty="0"/>
          </a:p>
        </p:txBody>
      </p:sp>
      <p:sp>
        <p:nvSpPr>
          <p:cNvPr id="5" name="Footer Placeholder 4"/>
          <p:cNvSpPr>
            <a:spLocks noGrp="1"/>
          </p:cNvSpPr>
          <p:nvPr>
            <p:ph type="ftr" sz="quarter" idx="11"/>
          </p:nvPr>
        </p:nvSpPr>
        <p:spPr/>
        <p:txBody>
          <a:bodyPr/>
          <a:lstStyle>
            <a:lvl1pPr>
              <a:defRPr>
                <a:solidFill>
                  <a:srgbClr val="00B0F0"/>
                </a:solidFill>
              </a:defRPr>
            </a:lvl1pPr>
          </a:lstStyle>
          <a:p>
            <a:endParaRPr lang="en-GB" dirty="0"/>
          </a:p>
        </p:txBody>
      </p:sp>
      <p:sp>
        <p:nvSpPr>
          <p:cNvPr id="6" name="Slide Number Placeholder 5"/>
          <p:cNvSpPr>
            <a:spLocks noGrp="1"/>
          </p:cNvSpPr>
          <p:nvPr>
            <p:ph type="sldNum" sz="quarter" idx="12"/>
          </p:nvPr>
        </p:nvSpPr>
        <p:spPr/>
        <p:txBody>
          <a:bodyPr/>
          <a:lstStyle>
            <a:lvl1pPr>
              <a:defRPr>
                <a:solidFill>
                  <a:srgbClr val="00B0F0"/>
                </a:solidFill>
              </a:defRPr>
            </a:lvl1pPr>
          </a:lstStyle>
          <a:p>
            <a:fld id="{A6C26534-7FB8-4784-8B36-0790C4135BD3}" type="slidenum">
              <a:rPr lang="en-GB" smtClean="0"/>
              <a:pPr/>
              <a:t>‹#›</a:t>
            </a:fld>
            <a:endParaRPr lang="en-GB" dirty="0"/>
          </a:p>
        </p:txBody>
      </p:sp>
    </p:spTree>
    <p:extLst>
      <p:ext uri="{BB962C8B-B14F-4D97-AF65-F5344CB8AC3E}">
        <p14:creationId xmlns:p14="http://schemas.microsoft.com/office/powerpoint/2010/main" val="1499331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 2 Line Heading">
    <p:spTree>
      <p:nvGrpSpPr>
        <p:cNvPr id="1" name=""/>
        <p:cNvGrpSpPr/>
        <p:nvPr/>
      </p:nvGrpSpPr>
      <p:grpSpPr>
        <a:xfrm>
          <a:off x="0" y="0"/>
          <a:ext cx="0" cy="0"/>
          <a:chOff x="0" y="0"/>
          <a:chExt cx="0" cy="0"/>
        </a:xfrm>
      </p:grpSpPr>
      <p:sp>
        <p:nvSpPr>
          <p:cNvPr id="9"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a:t>Click to edit Master title style</a:t>
            </a:r>
            <a:endParaRPr lang="en-US" dirty="0"/>
          </a:p>
        </p:txBody>
      </p:sp>
    </p:spTree>
    <p:extLst>
      <p:ext uri="{BB962C8B-B14F-4D97-AF65-F5344CB8AC3E}">
        <p14:creationId xmlns:p14="http://schemas.microsoft.com/office/powerpoint/2010/main" val="2349413055"/>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00B0F0"/>
                </a:solidFill>
              </a:defRPr>
            </a:lvl1pPr>
          </a:lstStyle>
          <a:p>
            <a:r>
              <a:rPr lang="en-US" dirty="0"/>
              <a:t>Click to edit Master title style</a:t>
            </a:r>
            <a:endParaRPr lang="nl-NL"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00B0F0"/>
                </a:solidFill>
              </a:defRPr>
            </a:lvl1pPr>
          </a:lstStyle>
          <a:p>
            <a:endParaRPr lang="en-GB" dirty="0"/>
          </a:p>
        </p:txBody>
      </p:sp>
      <p:sp>
        <p:nvSpPr>
          <p:cNvPr id="5" name="Footer Placeholder 4"/>
          <p:cNvSpPr>
            <a:spLocks noGrp="1"/>
          </p:cNvSpPr>
          <p:nvPr>
            <p:ph type="ftr" sz="quarter" idx="11"/>
          </p:nvPr>
        </p:nvSpPr>
        <p:spPr/>
        <p:txBody>
          <a:bodyPr/>
          <a:lstStyle>
            <a:lvl1pPr>
              <a:defRPr>
                <a:solidFill>
                  <a:srgbClr val="00B0F0"/>
                </a:solidFill>
              </a:defRPr>
            </a:lvl1pPr>
          </a:lstStyle>
          <a:p>
            <a:endParaRPr lang="en-GB" dirty="0"/>
          </a:p>
        </p:txBody>
      </p:sp>
      <p:sp>
        <p:nvSpPr>
          <p:cNvPr id="6" name="Slide Number Placeholder 5"/>
          <p:cNvSpPr>
            <a:spLocks noGrp="1"/>
          </p:cNvSpPr>
          <p:nvPr>
            <p:ph type="sldNum" sz="quarter" idx="12"/>
          </p:nvPr>
        </p:nvSpPr>
        <p:spPr/>
        <p:txBody>
          <a:bodyPr/>
          <a:lstStyle>
            <a:lvl1pPr>
              <a:defRPr>
                <a:solidFill>
                  <a:srgbClr val="00B0F0"/>
                </a:solidFill>
              </a:defRPr>
            </a:lvl1pPr>
          </a:lstStyle>
          <a:p>
            <a:fld id="{4C4EB26E-A1A1-43A7-BACF-BA65C6AD71ED}" type="slidenum">
              <a:rPr lang="en-GB" smtClean="0"/>
              <a:pPr/>
              <a:t>‹#›</a:t>
            </a:fld>
            <a:endParaRPr lang="en-GB" dirty="0"/>
          </a:p>
        </p:txBody>
      </p:sp>
    </p:spTree>
    <p:extLst>
      <p:ext uri="{BB962C8B-B14F-4D97-AF65-F5344CB8AC3E}">
        <p14:creationId xmlns:p14="http://schemas.microsoft.com/office/powerpoint/2010/main" val="183430330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15CDDCC1-EF1D-4028-98AC-8EBEF8B5B1F8}" type="slidenum">
              <a:rPr lang="en-GB"/>
              <a:pPr/>
              <a:t>‹#›</a:t>
            </a:fld>
            <a:endParaRPr lang="en-GB"/>
          </a:p>
        </p:txBody>
      </p:sp>
    </p:spTree>
    <p:extLst>
      <p:ext uri="{BB962C8B-B14F-4D97-AF65-F5344CB8AC3E}">
        <p14:creationId xmlns:p14="http://schemas.microsoft.com/office/powerpoint/2010/main" val="34893306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nl-NL"/>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17C97A7C-A02A-480E-B622-A7F3384F9ACE}" type="slidenum">
              <a:rPr lang="en-GB"/>
              <a:pPr/>
              <a:t>‹#›</a:t>
            </a:fld>
            <a:endParaRPr lang="en-GB"/>
          </a:p>
        </p:txBody>
      </p:sp>
    </p:spTree>
    <p:extLst>
      <p:ext uri="{BB962C8B-B14F-4D97-AF65-F5344CB8AC3E}">
        <p14:creationId xmlns:p14="http://schemas.microsoft.com/office/powerpoint/2010/main" val="317799993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DCAF4631-E6A5-46A3-A02B-E7B0D1796FF9}" type="slidenum">
              <a:rPr lang="en-GB"/>
              <a:pPr/>
              <a:t>‹#›</a:t>
            </a:fld>
            <a:endParaRPr lang="en-GB"/>
          </a:p>
        </p:txBody>
      </p:sp>
    </p:spTree>
    <p:extLst>
      <p:ext uri="{BB962C8B-B14F-4D97-AF65-F5344CB8AC3E}">
        <p14:creationId xmlns:p14="http://schemas.microsoft.com/office/powerpoint/2010/main" val="306130692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411B9402-8598-4F0C-9BF6-89E2CA136031}" type="slidenum">
              <a:rPr lang="en-GB"/>
              <a:pPr/>
              <a:t>‹#›</a:t>
            </a:fld>
            <a:endParaRPr lang="en-GB"/>
          </a:p>
        </p:txBody>
      </p:sp>
    </p:spTree>
    <p:extLst>
      <p:ext uri="{BB962C8B-B14F-4D97-AF65-F5344CB8AC3E}">
        <p14:creationId xmlns:p14="http://schemas.microsoft.com/office/powerpoint/2010/main" val="175751998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nl-NL"/>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78E6B876-4E78-481C-8672-1EDD798E9753}" type="slidenum">
              <a:rPr lang="en-GB"/>
              <a:pPr/>
              <a:t>‹#›</a:t>
            </a:fld>
            <a:endParaRPr lang="en-GB"/>
          </a:p>
        </p:txBody>
      </p:sp>
    </p:spTree>
    <p:extLst>
      <p:ext uri="{BB962C8B-B14F-4D97-AF65-F5344CB8AC3E}">
        <p14:creationId xmlns:p14="http://schemas.microsoft.com/office/powerpoint/2010/main" val="374125938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nl-NL"/>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7FE2218C-7368-40B7-A9EC-FD5F807781E2}" type="slidenum">
              <a:rPr lang="en-GB"/>
              <a:pPr/>
              <a:t>‹#›</a:t>
            </a:fld>
            <a:endParaRPr lang="en-GB"/>
          </a:p>
        </p:txBody>
      </p:sp>
    </p:spTree>
    <p:extLst>
      <p:ext uri="{BB962C8B-B14F-4D97-AF65-F5344CB8AC3E}">
        <p14:creationId xmlns:p14="http://schemas.microsoft.com/office/powerpoint/2010/main" val="7848880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942FA313-3FAD-4FEE-94AB-C046E29C81EB}" type="slidenum">
              <a:rPr lang="en-GB"/>
              <a:pPr/>
              <a:t>‹#›</a:t>
            </a:fld>
            <a:endParaRPr lang="en-GB"/>
          </a:p>
        </p:txBody>
      </p:sp>
    </p:spTree>
    <p:extLst>
      <p:ext uri="{BB962C8B-B14F-4D97-AF65-F5344CB8AC3E}">
        <p14:creationId xmlns:p14="http://schemas.microsoft.com/office/powerpoint/2010/main" val="31206138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724337F7-EFF0-4983-BB8F-489EDC682780}" type="slidenum">
              <a:rPr lang="en-GB"/>
              <a:pPr/>
              <a:t>‹#›</a:t>
            </a:fld>
            <a:endParaRPr lang="en-GB"/>
          </a:p>
        </p:txBody>
      </p:sp>
    </p:spTree>
    <p:extLst>
      <p:ext uri="{BB962C8B-B14F-4D97-AF65-F5344CB8AC3E}">
        <p14:creationId xmlns:p14="http://schemas.microsoft.com/office/powerpoint/2010/main" val="25352161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amp;A">
    <p:spTree>
      <p:nvGrpSpPr>
        <p:cNvPr id="1" name=""/>
        <p:cNvGrpSpPr/>
        <p:nvPr/>
      </p:nvGrpSpPr>
      <p:grpSpPr>
        <a:xfrm>
          <a:off x="0" y="0"/>
          <a:ext cx="0" cy="0"/>
          <a:chOff x="0" y="0"/>
          <a:chExt cx="0" cy="0"/>
        </a:xfrm>
      </p:grpSpPr>
      <p:sp>
        <p:nvSpPr>
          <p:cNvPr id="34" name="Text Placeholder 13"/>
          <p:cNvSpPr>
            <a:spLocks noGrp="1"/>
          </p:cNvSpPr>
          <p:nvPr>
            <p:ph type="body" sz="quarter" idx="13" hasCustomPrompt="1"/>
          </p:nvPr>
        </p:nvSpPr>
        <p:spPr>
          <a:xfrm>
            <a:off x="1782070" y="1415008"/>
            <a:ext cx="2243127" cy="964626"/>
          </a:xfrm>
          <a:prstGeom prst="rect">
            <a:avLst/>
          </a:prstGeom>
        </p:spPr>
        <p:txBody>
          <a:bodyPr lIns="0" tIns="0" rIns="0" bIns="0"/>
          <a:lstStyle>
            <a:lvl1pPr>
              <a:buNone/>
              <a:defRPr sz="6000">
                <a:solidFill>
                  <a:schemeClr val="accent2"/>
                </a:solidFill>
                <a:latin typeface="Futura Light" pitchFamily="2" charset="0"/>
              </a:defRPr>
            </a:lvl1pPr>
          </a:lstStyle>
          <a:p>
            <a:pPr lvl="0"/>
            <a:r>
              <a:rPr lang="en-GB" dirty="0"/>
              <a:t>Q &amp; A</a:t>
            </a:r>
          </a:p>
        </p:txBody>
      </p:sp>
    </p:spTree>
    <p:extLst>
      <p:ext uri="{BB962C8B-B14F-4D97-AF65-F5344CB8AC3E}">
        <p14:creationId xmlns:p14="http://schemas.microsoft.com/office/powerpoint/2010/main" val="311554067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96326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End Slide (Mandatory)">
    <p:spTree>
      <p:nvGrpSpPr>
        <p:cNvPr id="1" name=""/>
        <p:cNvGrpSpPr/>
        <p:nvPr/>
      </p:nvGrpSpPr>
      <p:grpSpPr>
        <a:xfrm>
          <a:off x="0" y="0"/>
          <a:ext cx="0" cy="0"/>
          <a:chOff x="0" y="0"/>
          <a:chExt cx="0" cy="0"/>
        </a:xfrm>
      </p:grpSpPr>
      <p:sp>
        <p:nvSpPr>
          <p:cNvPr id="8" name="Rectangle 7"/>
          <p:cNvSpPr/>
          <p:nvPr userDrawn="1"/>
        </p:nvSpPr>
        <p:spPr>
          <a:xfrm>
            <a:off x="87086"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5702909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ntent - 1 Line Heading and Bullets">
    <p:spTree>
      <p:nvGrpSpPr>
        <p:cNvPr id="1" name=""/>
        <p:cNvGrpSpPr/>
        <p:nvPr/>
      </p:nvGrpSpPr>
      <p:grpSpPr>
        <a:xfrm>
          <a:off x="0" y="0"/>
          <a:ext cx="0" cy="0"/>
          <a:chOff x="0" y="0"/>
          <a:chExt cx="0" cy="0"/>
        </a:xfrm>
      </p:grpSpPr>
      <p:sp>
        <p:nvSpPr>
          <p:cNvPr id="7"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44" name="Text Placeholder 43"/>
          <p:cNvSpPr>
            <a:spLocks noGrp="1"/>
          </p:cNvSpPr>
          <p:nvPr>
            <p:ph type="body" sz="quarter" idx="10"/>
          </p:nvPr>
        </p:nvSpPr>
        <p:spPr>
          <a:xfrm>
            <a:off x="904875" y="1310400"/>
            <a:ext cx="7772400" cy="5071350"/>
          </a:xfrm>
        </p:spPr>
        <p:txBody>
          <a:bodyPr/>
          <a:lstStyle>
            <a:lvl1pPr marL="269875" indent="-269875">
              <a:lnSpc>
                <a:spcPct val="120000"/>
              </a:lnSpc>
              <a:buSzPct val="75000"/>
              <a:buFontTx/>
              <a:buBlip>
                <a:blip r:embed="rId2"/>
              </a:buBlip>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242549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18" name="Title 1"/>
          <p:cNvSpPr>
            <a:spLocks noGrp="1"/>
          </p:cNvSpPr>
          <p:nvPr>
            <p:ph type="title"/>
          </p:nvPr>
        </p:nvSpPr>
        <p:spPr>
          <a:xfrm>
            <a:off x="1782070" y="3198788"/>
            <a:ext cx="5603468" cy="1362075"/>
          </a:xfrm>
          <a:prstGeom prst="rect">
            <a:avLst/>
          </a:prstGeom>
        </p:spPr>
        <p:txBody>
          <a:bodyPr lIns="0" tIns="0" rIns="0" bIns="0"/>
          <a:lstStyle>
            <a:lvl1pPr algn="l">
              <a:lnSpc>
                <a:spcPct val="120000"/>
              </a:lnSpc>
              <a:defRPr sz="1477" b="0" cap="none" baseline="0">
                <a:solidFill>
                  <a:schemeClr val="tx1"/>
                </a:solidFill>
                <a:latin typeface="+mn-lt"/>
              </a:defRPr>
            </a:lvl1pPr>
          </a:lstStyle>
          <a:p>
            <a:r>
              <a:rPr lang="en-US" dirty="0"/>
              <a:t>Click to edit Master title style</a:t>
            </a:r>
            <a:endParaRPr lang="en-MY" dirty="0"/>
          </a:p>
        </p:txBody>
      </p:sp>
      <p:sp>
        <p:nvSpPr>
          <p:cNvPr id="25" name="Text Placeholder 2"/>
          <p:cNvSpPr>
            <a:spLocks noGrp="1"/>
          </p:cNvSpPr>
          <p:nvPr>
            <p:ph type="body" idx="1" hasCustomPrompt="1"/>
          </p:nvPr>
        </p:nvSpPr>
        <p:spPr>
          <a:xfrm>
            <a:off x="1782070" y="2379407"/>
            <a:ext cx="5603468" cy="741600"/>
          </a:xfrm>
          <a:prstGeom prst="rect">
            <a:avLst/>
          </a:prstGeom>
        </p:spPr>
        <p:txBody>
          <a:bodyPr lIns="0" tIns="0" rIns="0" bIns="0" anchor="t" anchorCtr="0"/>
          <a:lstStyle>
            <a:lvl1pPr marL="0" indent="0">
              <a:lnSpc>
                <a:spcPct val="120000"/>
              </a:lnSpc>
              <a:buNone/>
              <a:defRPr sz="2215" b="1" cap="none" baseline="0">
                <a:solidFill>
                  <a:schemeClr val="accent2"/>
                </a:solidFill>
                <a:latin typeface="+mj-lt"/>
              </a:defRPr>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en-US" dirty="0"/>
              <a:t>Click to edit Master text styles </a:t>
            </a:r>
          </a:p>
        </p:txBody>
      </p:sp>
      <p:sp>
        <p:nvSpPr>
          <p:cNvPr id="34" name="Text Placeholder 13"/>
          <p:cNvSpPr>
            <a:spLocks noGrp="1"/>
          </p:cNvSpPr>
          <p:nvPr>
            <p:ph type="body" sz="quarter" idx="13" hasCustomPrompt="1"/>
          </p:nvPr>
        </p:nvSpPr>
        <p:spPr>
          <a:xfrm>
            <a:off x="1782074" y="1415008"/>
            <a:ext cx="2243127" cy="964626"/>
          </a:xfrm>
          <a:prstGeom prst="rect">
            <a:avLst/>
          </a:prstGeom>
        </p:spPr>
        <p:txBody>
          <a:bodyPr lIns="0" tIns="0" rIns="0" bIns="0"/>
          <a:lstStyle>
            <a:lvl1pPr>
              <a:buNone/>
              <a:defRPr sz="5539">
                <a:solidFill>
                  <a:schemeClr val="accent2"/>
                </a:solidFill>
                <a:latin typeface="Futura Light" pitchFamily="2" charset="0"/>
              </a:defRPr>
            </a:lvl1pPr>
          </a:lstStyle>
          <a:p>
            <a:pPr lvl="0"/>
            <a:r>
              <a:rPr lang="en-GB" dirty="0"/>
              <a:t>0.0</a:t>
            </a:r>
          </a:p>
        </p:txBody>
      </p:sp>
    </p:spTree>
    <p:extLst>
      <p:ext uri="{BB962C8B-B14F-4D97-AF65-F5344CB8AC3E}">
        <p14:creationId xmlns:p14="http://schemas.microsoft.com/office/powerpoint/2010/main" val="192184452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 1 Line Heading and 2 Column Bullets">
    <p:spTree>
      <p:nvGrpSpPr>
        <p:cNvPr id="1" name=""/>
        <p:cNvGrpSpPr/>
        <p:nvPr/>
      </p:nvGrpSpPr>
      <p:grpSpPr>
        <a:xfrm>
          <a:off x="0" y="0"/>
          <a:ext cx="0" cy="0"/>
          <a:chOff x="0" y="0"/>
          <a:chExt cx="0" cy="0"/>
        </a:xfrm>
      </p:grpSpPr>
      <p:sp>
        <p:nvSpPr>
          <p:cNvPr id="11"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857354" tIns="122954" rIns="33231" bIns="0" numCol="1" anchor="t" anchorCtr="0" compatLnSpc="1">
            <a:prstTxWarp prst="textNoShape">
              <a:avLst/>
            </a:prstTxWarp>
          </a:bodyPr>
          <a:lstStyle/>
          <a:p>
            <a:pPr marL="0" marR="0" lvl="0" indent="0" algn="l" defTabSz="844083" rtl="0" eaLnBrk="0" fontAlgn="base" latinLnBrk="0" hangingPunct="0">
              <a:lnSpc>
                <a:spcPct val="90000"/>
              </a:lnSpc>
              <a:spcBef>
                <a:spcPct val="0"/>
              </a:spcBef>
              <a:spcAft>
                <a:spcPct val="0"/>
              </a:spcAft>
              <a:buClrTx/>
              <a:buSzTx/>
              <a:buFontTx/>
              <a:buNone/>
              <a:tabLst/>
            </a:pPr>
            <a:endParaRPr kumimoji="0" lang="en-US" sz="2215" b="1" i="0" u="none" strike="noStrike" cap="none" normalizeH="0" baseline="0" dirty="0">
              <a:ln>
                <a:noFill/>
              </a:ln>
              <a:solidFill>
                <a:schemeClr val="tx2"/>
              </a:solidFill>
              <a:effectLst/>
              <a:latin typeface="Futura"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10" name="Content Placeholder 14"/>
          <p:cNvSpPr>
            <a:spLocks noGrp="1"/>
          </p:cNvSpPr>
          <p:nvPr>
            <p:ph sz="quarter" idx="13"/>
          </p:nvPr>
        </p:nvSpPr>
        <p:spPr>
          <a:xfrm>
            <a:off x="4945066" y="1310400"/>
            <a:ext cx="3732213" cy="5072400"/>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43"/>
          <p:cNvSpPr>
            <a:spLocks noGrp="1"/>
          </p:cNvSpPr>
          <p:nvPr>
            <p:ph type="body" sz="quarter" idx="11"/>
          </p:nvPr>
        </p:nvSpPr>
        <p:spPr>
          <a:xfrm>
            <a:off x="900595" y="1310400"/>
            <a:ext cx="3738563"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Rectangle 5"/>
          <p:cNvSpPr/>
          <p:nvPr userDrawn="1"/>
        </p:nvSpPr>
        <p:spPr>
          <a:xfrm>
            <a:off x="849740" y="6381750"/>
            <a:ext cx="8294260"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US" sz="1662"/>
          </a:p>
        </p:txBody>
      </p:sp>
    </p:spTree>
    <p:extLst>
      <p:ext uri="{BB962C8B-B14F-4D97-AF65-F5344CB8AC3E}">
        <p14:creationId xmlns:p14="http://schemas.microsoft.com/office/powerpoint/2010/main" val="220991655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8" name="Rectangle 2"/>
          <p:cNvSpPr>
            <a:spLocks noGrp="1" noChangeArrowheads="1"/>
          </p:cNvSpPr>
          <p:nvPr userDrawn="1">
            <p:ph type="ctrTitle"/>
          </p:nvPr>
        </p:nvSpPr>
        <p:spPr>
          <a:xfrm>
            <a:off x="1697782" y="1400847"/>
            <a:ext cx="5670000" cy="1206000"/>
          </a:xfrm>
          <a:noFill/>
        </p:spPr>
        <p:txBody>
          <a:bodyPr lIns="0" tIns="0" rIns="0"/>
          <a:lstStyle>
            <a:lvl1pPr>
              <a:defRPr kern="1200" cap="none" spc="0" baseline="0">
                <a:solidFill>
                  <a:schemeClr val="accent2"/>
                </a:solidFill>
                <a:latin typeface="+mj-lt"/>
                <a:cs typeface="Arial" pitchFamily="34" charset="0"/>
              </a:defRPr>
            </a:lvl1pPr>
          </a:lstStyle>
          <a:p>
            <a:r>
              <a:rPr lang="en-US"/>
              <a:t>Click to edit Master title style</a:t>
            </a:r>
            <a:endParaRPr lang="en-GB" dirty="0"/>
          </a:p>
        </p:txBody>
      </p:sp>
      <p:sp>
        <p:nvSpPr>
          <p:cNvPr id="29" name="Rectangle 3"/>
          <p:cNvSpPr>
            <a:spLocks noGrp="1" noChangeArrowheads="1"/>
          </p:cNvSpPr>
          <p:nvPr userDrawn="1">
            <p:ph type="subTitle" idx="1"/>
          </p:nvPr>
        </p:nvSpPr>
        <p:spPr>
          <a:xfrm>
            <a:off x="1697782" y="2851342"/>
            <a:ext cx="2700000" cy="1620000"/>
          </a:xfrm>
        </p:spPr>
        <p:txBody>
          <a:bodyPr/>
          <a:lstStyle>
            <a:lvl1pPr marL="0" indent="0">
              <a:spcBef>
                <a:spcPct val="0"/>
              </a:spcBef>
              <a:buFont typeface="Wingdings" pitchFamily="2" charset="2"/>
              <a:buNone/>
              <a:defRPr sz="1600" baseline="0">
                <a:solidFill>
                  <a:schemeClr val="tx1"/>
                </a:solidFill>
                <a:latin typeface="+mn-lt"/>
                <a:cs typeface="Arial" pitchFamily="34" charset="0"/>
              </a:defRPr>
            </a:lvl1pPr>
          </a:lstStyle>
          <a:p>
            <a:r>
              <a:rPr lang="en-US"/>
              <a:t>Click to edit Master subtitle style</a:t>
            </a:r>
            <a:endParaRPr lang="en-GB" dirty="0"/>
          </a:p>
        </p:txBody>
      </p:sp>
      <p:sp>
        <p:nvSpPr>
          <p:cNvPr id="32" name="Text Placeholder 31"/>
          <p:cNvSpPr>
            <a:spLocks noGrp="1"/>
          </p:cNvSpPr>
          <p:nvPr userDrawn="1">
            <p:ph type="body" sz="quarter" idx="10" hasCustomPrompt="1"/>
          </p:nvPr>
        </p:nvSpPr>
        <p:spPr>
          <a:xfrm>
            <a:off x="1569954" y="5357825"/>
            <a:ext cx="5760000" cy="216000"/>
          </a:xfrm>
        </p:spPr>
        <p:txBody>
          <a:bodyPr anchor="ctr" anchorCtr="0"/>
          <a:lstStyle>
            <a:lvl1pPr>
              <a:buNone/>
              <a:defRPr sz="1200">
                <a:latin typeface="+mn-lt"/>
              </a:defRPr>
            </a:lvl1pPr>
          </a:lstStyle>
          <a:p>
            <a:pPr lvl="0"/>
            <a:r>
              <a:rPr lang="en-US" dirty="0"/>
              <a:t>Click to insert Author’s Name</a:t>
            </a:r>
            <a:endParaRPr lang="en-GB" dirty="0"/>
          </a:p>
        </p:txBody>
      </p:sp>
      <p:sp>
        <p:nvSpPr>
          <p:cNvPr id="33" name="Text Placeholder 31"/>
          <p:cNvSpPr>
            <a:spLocks noGrp="1"/>
          </p:cNvSpPr>
          <p:nvPr userDrawn="1">
            <p:ph type="body" sz="quarter" idx="11" hasCustomPrompt="1"/>
          </p:nvPr>
        </p:nvSpPr>
        <p:spPr>
          <a:xfrm>
            <a:off x="1569954" y="5627539"/>
            <a:ext cx="5760000" cy="216000"/>
          </a:xfrm>
        </p:spPr>
        <p:txBody>
          <a:bodyPr anchor="ctr" anchorCtr="0"/>
          <a:lstStyle>
            <a:lvl1pPr>
              <a:buNone/>
              <a:defRPr sz="1200">
                <a:latin typeface="+mn-lt"/>
              </a:defRPr>
            </a:lvl1pPr>
          </a:lstStyle>
          <a:p>
            <a:pPr lvl="0"/>
            <a:r>
              <a:rPr lang="en-US" dirty="0"/>
              <a:t>Click to insert Role in Organization</a:t>
            </a:r>
            <a:endParaRPr lang="en-GB" dirty="0"/>
          </a:p>
        </p:txBody>
      </p:sp>
    </p:spTree>
    <p:extLst>
      <p:ext uri="{BB962C8B-B14F-4D97-AF65-F5344CB8AC3E}">
        <p14:creationId xmlns:p14="http://schemas.microsoft.com/office/powerpoint/2010/main" val="377203780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1 Line Heading and Bullets">
    <p:spTree>
      <p:nvGrpSpPr>
        <p:cNvPr id="1" name=""/>
        <p:cNvGrpSpPr/>
        <p:nvPr/>
      </p:nvGrpSpPr>
      <p:grpSpPr>
        <a:xfrm>
          <a:off x="0" y="0"/>
          <a:ext cx="0" cy="0"/>
          <a:chOff x="0" y="0"/>
          <a:chExt cx="0" cy="0"/>
        </a:xfrm>
      </p:grpSpPr>
      <p:sp>
        <p:nvSpPr>
          <p:cNvPr id="7"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44" name="Text Placeholder 43"/>
          <p:cNvSpPr>
            <a:spLocks noGrp="1"/>
          </p:cNvSpPr>
          <p:nvPr>
            <p:ph type="body" sz="quarter" idx="10"/>
          </p:nvPr>
        </p:nvSpPr>
        <p:spPr>
          <a:xfrm>
            <a:off x="904875" y="1310400"/>
            <a:ext cx="7772400" cy="5071350"/>
          </a:xfrm>
        </p:spPr>
        <p:txBody>
          <a:bodyPr/>
          <a:lstStyle>
            <a:lvl1pPr marL="269875" indent="-269875">
              <a:lnSpc>
                <a:spcPct val="120000"/>
              </a:lnSpc>
              <a:buSzPct val="75000"/>
              <a:buFontTx/>
              <a:buBlip>
                <a:blip r:embed="rId2"/>
              </a:buBlip>
              <a:defRPr/>
            </a:lvl1pPr>
            <a:lvl2pPr>
              <a:lnSpc>
                <a:spcPct val="120000"/>
              </a:lnSpc>
              <a:defRPr/>
            </a:lvl2pPr>
            <a:lvl3pPr>
              <a:lnSpc>
                <a:spcPct val="120000"/>
              </a:lnSpc>
              <a:defRPr/>
            </a:lvl3pPr>
            <a:lvl4pPr>
              <a:lnSpc>
                <a:spcPct val="120000"/>
              </a:lnSpc>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 name="Rectangle 1"/>
          <p:cNvSpPr/>
          <p:nvPr userDrawn="1"/>
        </p:nvSpPr>
        <p:spPr>
          <a:xfrm>
            <a:off x="78377" y="6381750"/>
            <a:ext cx="9065623"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42498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a:t>Click to edit Master title style</a:t>
            </a:r>
            <a:endParaRPr lang="en-GB" noProof="0" dirty="0"/>
          </a:p>
        </p:txBody>
      </p:sp>
      <p:sp>
        <p:nvSpPr>
          <p:cNvPr id="10" name="Content Placeholder 9"/>
          <p:cNvSpPr>
            <a:spLocks noGrp="1"/>
          </p:cNvSpPr>
          <p:nvPr>
            <p:ph sz="quarter" idx="11"/>
          </p:nvPr>
        </p:nvSpPr>
        <p:spPr>
          <a:xfrm>
            <a:off x="906511" y="1312201"/>
            <a:ext cx="7770763" cy="5071137"/>
          </a:xfrm>
        </p:spPr>
        <p:txBody>
          <a:bodyPr/>
          <a:lstStyle>
            <a:lvl1pPr marL="0" indent="0" defTabSz="268288">
              <a:lnSpc>
                <a:spcPct val="120000"/>
              </a:lnSpc>
              <a:spcBef>
                <a:spcPts val="0"/>
              </a:spcBef>
              <a:defRPr/>
            </a:lvl1pPr>
            <a:lvl2pPr marL="271463" indent="-271463" defTabSz="268288">
              <a:lnSpc>
                <a:spcPct val="120000"/>
              </a:lnSpc>
              <a:spcBef>
                <a:spcPts val="0"/>
              </a:spcBef>
              <a:defRPr/>
            </a:lvl2pPr>
            <a:lvl3pPr marL="450850" indent="-180975" defTabSz="268288">
              <a:lnSpc>
                <a:spcPct val="120000"/>
              </a:lnSpc>
              <a:spcBef>
                <a:spcPts val="0"/>
              </a:spcBef>
              <a:buClr>
                <a:schemeClr val="tx1"/>
              </a:buClr>
              <a:buSzPct val="75000"/>
              <a:buFont typeface="Wingdings" pitchFamily="2" charset="2"/>
              <a:buChar char=""/>
              <a:defRPr sz="2000"/>
            </a:lvl3pPr>
            <a:lvl4pPr defTabSz="268288">
              <a:lnSpc>
                <a:spcPct val="120000"/>
              </a:lnSpc>
              <a:spcBef>
                <a:spcPts val="0"/>
              </a:spcBef>
              <a:buClr>
                <a:schemeClr val="tx1"/>
              </a:buClr>
              <a:buSzPct val="75000"/>
              <a:buFont typeface="Wingdings" pitchFamily="2" charset="2"/>
              <a:buChar char=""/>
              <a:defRPr sz="16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5412457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t - 1 Line Heading and Bullets">
    <p:spTree>
      <p:nvGrpSpPr>
        <p:cNvPr id="1" name=""/>
        <p:cNvGrpSpPr/>
        <p:nvPr/>
      </p:nvGrpSpPr>
      <p:grpSpPr>
        <a:xfrm>
          <a:off x="0" y="0"/>
          <a:ext cx="0" cy="0"/>
          <a:chOff x="0" y="0"/>
          <a:chExt cx="0" cy="0"/>
        </a:xfrm>
      </p:grpSpPr>
      <p:sp>
        <p:nvSpPr>
          <p:cNvPr id="7"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44" name="Text Placeholder 43"/>
          <p:cNvSpPr>
            <a:spLocks noGrp="1"/>
          </p:cNvSpPr>
          <p:nvPr>
            <p:ph type="body" sz="quarter" idx="10"/>
          </p:nvPr>
        </p:nvSpPr>
        <p:spPr>
          <a:xfrm>
            <a:off x="904875" y="1310400"/>
            <a:ext cx="7772400" cy="5071350"/>
          </a:xfrm>
        </p:spPr>
        <p:txBody>
          <a:bodyPr/>
          <a:lstStyle>
            <a:lvl1pPr marL="269875" indent="-269875">
              <a:lnSpc>
                <a:spcPct val="120000"/>
              </a:lnSpc>
              <a:buSzPct val="75000"/>
              <a:buFontTx/>
              <a:buBlip>
                <a:blip r:embed="rId2"/>
              </a:buBlip>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Rectangle 4"/>
          <p:cNvSpPr/>
          <p:nvPr userDrawn="1"/>
        </p:nvSpPr>
        <p:spPr>
          <a:xfrm>
            <a:off x="78377" y="6381750"/>
            <a:ext cx="9065623"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22386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2 Line Heading and Bullets">
    <p:spTree>
      <p:nvGrpSpPr>
        <p:cNvPr id="1" name=""/>
        <p:cNvGrpSpPr/>
        <p:nvPr/>
      </p:nvGrpSpPr>
      <p:grpSpPr>
        <a:xfrm>
          <a:off x="0" y="0"/>
          <a:ext cx="0" cy="0"/>
          <a:chOff x="0" y="0"/>
          <a:chExt cx="0" cy="0"/>
        </a:xfrm>
      </p:grpSpPr>
      <p:sp>
        <p:nvSpPr>
          <p:cNvPr id="9" name="Rectangle 4"/>
          <p:cNvSpPr>
            <a:spLocks noChangeArrowheads="1"/>
          </p:cNvSpPr>
          <p:nvPr userDrawn="1"/>
        </p:nvSpPr>
        <p:spPr bwMode="auto">
          <a:xfrm>
            <a:off x="0" y="228606"/>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44" name="Text Placeholder 43"/>
          <p:cNvSpPr>
            <a:spLocks noGrp="1"/>
          </p:cNvSpPr>
          <p:nvPr>
            <p:ph type="body" sz="quarter" idx="10"/>
          </p:nvPr>
        </p:nvSpPr>
        <p:spPr>
          <a:xfrm>
            <a:off x="904875" y="1310400"/>
            <a:ext cx="7772400"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Rectangle 4"/>
          <p:cNvSpPr/>
          <p:nvPr userDrawn="1"/>
        </p:nvSpPr>
        <p:spPr>
          <a:xfrm>
            <a:off x="78377" y="6381750"/>
            <a:ext cx="9065623"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513759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1 Line Heading and 2 Column Bullets">
    <p:spTree>
      <p:nvGrpSpPr>
        <p:cNvPr id="1" name=""/>
        <p:cNvGrpSpPr/>
        <p:nvPr/>
      </p:nvGrpSpPr>
      <p:grpSpPr>
        <a:xfrm>
          <a:off x="0" y="0"/>
          <a:ext cx="0" cy="0"/>
          <a:chOff x="0" y="0"/>
          <a:chExt cx="0" cy="0"/>
        </a:xfrm>
      </p:grpSpPr>
      <p:sp>
        <p:nvSpPr>
          <p:cNvPr id="11"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10" name="Content Placeholder 14"/>
          <p:cNvSpPr>
            <a:spLocks noGrp="1"/>
          </p:cNvSpPr>
          <p:nvPr>
            <p:ph sz="quarter" idx="13"/>
          </p:nvPr>
        </p:nvSpPr>
        <p:spPr>
          <a:xfrm>
            <a:off x="4945066" y="1310400"/>
            <a:ext cx="3732213" cy="5072400"/>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ext Placeholder 43"/>
          <p:cNvSpPr>
            <a:spLocks noGrp="1"/>
          </p:cNvSpPr>
          <p:nvPr>
            <p:ph type="body" sz="quarter" idx="11"/>
          </p:nvPr>
        </p:nvSpPr>
        <p:spPr>
          <a:xfrm>
            <a:off x="900595" y="1310400"/>
            <a:ext cx="3738563"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Rectangle 5"/>
          <p:cNvSpPr/>
          <p:nvPr userDrawn="1"/>
        </p:nvSpPr>
        <p:spPr>
          <a:xfrm>
            <a:off x="78377" y="6381750"/>
            <a:ext cx="9065623"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070846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2 Line Heading and 2 Column Bullets">
    <p:spTree>
      <p:nvGrpSpPr>
        <p:cNvPr id="1" name=""/>
        <p:cNvGrpSpPr/>
        <p:nvPr/>
      </p:nvGrpSpPr>
      <p:grpSpPr>
        <a:xfrm>
          <a:off x="0" y="0"/>
          <a:ext cx="0" cy="0"/>
          <a:chOff x="0" y="0"/>
          <a:chExt cx="0" cy="0"/>
        </a:xfrm>
      </p:grpSpPr>
      <p:sp>
        <p:nvSpPr>
          <p:cNvPr id="11" name="Rectangle 4"/>
          <p:cNvSpPr>
            <a:spLocks noChangeArrowheads="1"/>
          </p:cNvSpPr>
          <p:nvPr userDrawn="1"/>
        </p:nvSpPr>
        <p:spPr bwMode="auto">
          <a:xfrm>
            <a:off x="0" y="228606"/>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a:t>Click to edit Master title style</a:t>
            </a:r>
            <a:endParaRPr lang="en-US" dirty="0"/>
          </a:p>
        </p:txBody>
      </p:sp>
      <p:sp>
        <p:nvSpPr>
          <p:cNvPr id="12" name="Content Placeholder 14"/>
          <p:cNvSpPr>
            <a:spLocks noGrp="1"/>
          </p:cNvSpPr>
          <p:nvPr>
            <p:ph sz="quarter" idx="13"/>
          </p:nvPr>
        </p:nvSpPr>
        <p:spPr>
          <a:xfrm>
            <a:off x="4945066" y="1310400"/>
            <a:ext cx="3732213" cy="5072400"/>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ext Placeholder 43"/>
          <p:cNvSpPr>
            <a:spLocks noGrp="1"/>
          </p:cNvSpPr>
          <p:nvPr>
            <p:ph type="body" sz="quarter" idx="11"/>
          </p:nvPr>
        </p:nvSpPr>
        <p:spPr>
          <a:xfrm>
            <a:off x="900595" y="1310400"/>
            <a:ext cx="3738563" cy="5073312"/>
          </a:xfrm>
        </p:spPr>
        <p:txBody>
          <a:bodyPr/>
          <a:lstStyle>
            <a:lvl1pPr>
              <a:lnSpc>
                <a:spcPct val="120000"/>
              </a:lnSpc>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Rectangle 5"/>
          <p:cNvSpPr/>
          <p:nvPr userDrawn="1"/>
        </p:nvSpPr>
        <p:spPr>
          <a:xfrm>
            <a:off x="78377" y="6381750"/>
            <a:ext cx="9065623"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908796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8" name="Rectangle 2"/>
          <p:cNvSpPr>
            <a:spLocks noGrp="1" noChangeArrowheads="1"/>
          </p:cNvSpPr>
          <p:nvPr>
            <p:ph type="ctrTitle"/>
          </p:nvPr>
        </p:nvSpPr>
        <p:spPr>
          <a:xfrm>
            <a:off x="1697782" y="1400847"/>
            <a:ext cx="5670000" cy="1206000"/>
          </a:xfrm>
          <a:noFill/>
        </p:spPr>
        <p:txBody>
          <a:bodyPr/>
          <a:lstStyle>
            <a:lvl1pPr>
              <a:defRPr sz="3200" b="0" kern="1200" cap="none" spc="0" baseline="0">
                <a:solidFill>
                  <a:schemeClr val="accent2"/>
                </a:solidFill>
                <a:latin typeface="+mj-lt"/>
                <a:cs typeface="Arial" pitchFamily="34" charset="0"/>
              </a:defRPr>
            </a:lvl1pPr>
          </a:lstStyle>
          <a:p>
            <a:r>
              <a:rPr lang="en-US" dirty="0"/>
              <a:t>Click to edit Master title style</a:t>
            </a:r>
            <a:endParaRPr lang="en-GB" dirty="0"/>
          </a:p>
        </p:txBody>
      </p:sp>
      <p:sp>
        <p:nvSpPr>
          <p:cNvPr id="29" name="Rectangle 3"/>
          <p:cNvSpPr>
            <a:spLocks noGrp="1" noChangeArrowheads="1"/>
          </p:cNvSpPr>
          <p:nvPr>
            <p:ph type="subTitle" idx="1"/>
          </p:nvPr>
        </p:nvSpPr>
        <p:spPr>
          <a:xfrm>
            <a:off x="1697782" y="2852936"/>
            <a:ext cx="2700000" cy="2304256"/>
          </a:xfrm>
        </p:spPr>
        <p:txBody>
          <a:bodyPr/>
          <a:lstStyle>
            <a:lvl1pPr marL="0" indent="0">
              <a:spcBef>
                <a:spcPct val="0"/>
              </a:spcBef>
              <a:buFont typeface="Wingdings" pitchFamily="2" charset="2"/>
              <a:buNone/>
              <a:defRPr sz="2000" baseline="0">
                <a:solidFill>
                  <a:schemeClr val="tx1"/>
                </a:solidFill>
                <a:latin typeface="+mn-lt"/>
                <a:cs typeface="Arial" pitchFamily="34" charset="0"/>
              </a:defRPr>
            </a:lvl1pPr>
          </a:lstStyle>
          <a:p>
            <a:r>
              <a:rPr lang="en-US" dirty="0"/>
              <a:t>Click to edit Master subtitle style</a:t>
            </a:r>
            <a:endParaRPr lang="en-GB" dirty="0"/>
          </a:p>
        </p:txBody>
      </p:sp>
    </p:spTree>
    <p:extLst>
      <p:ext uri="{BB962C8B-B14F-4D97-AF65-F5344CB8AC3E}">
        <p14:creationId xmlns:p14="http://schemas.microsoft.com/office/powerpoint/2010/main" val="81100873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7"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18" charset="0"/>
            </a:endParaRPr>
          </a:p>
        </p:txBody>
      </p:sp>
      <p:sp>
        <p:nvSpPr>
          <p:cNvPr id="34" name="Rectangle 2"/>
          <p:cNvSpPr>
            <a:spLocks noGrp="1" noChangeArrowheads="1"/>
          </p:cNvSpPr>
          <p:nvPr>
            <p:ph type="title" hasCustomPrompt="1"/>
          </p:nvPr>
        </p:nvSpPr>
        <p:spPr bwMode="auto">
          <a:xfrm>
            <a:off x="900112" y="295200"/>
            <a:ext cx="7700400" cy="419156"/>
          </a:xfrm>
          <a:prstGeom prst="rect">
            <a:avLst/>
          </a:prstGeom>
          <a:noFill/>
          <a:ln w="9525" algn="ctr">
            <a:noFill/>
            <a:miter lim="800000"/>
            <a:headEnd/>
            <a:tailEnd/>
          </a:ln>
        </p:spPr>
        <p:txBody>
          <a:bodyPr vert="horz" wrap="square" lIns="0" tIns="0" rIns="0" bIns="0" numCol="1" anchor="ctr" anchorCtr="0" compatLnSpc="1">
            <a:prstTxWarp prst="textNoShape">
              <a:avLst/>
            </a:prstTxWarp>
          </a:bodyPr>
          <a:lstStyle>
            <a:lvl1pPr>
              <a:defRPr cap="none" baseline="0">
                <a:solidFill>
                  <a:schemeClr val="accent2"/>
                </a:solidFill>
              </a:defRPr>
            </a:lvl1pPr>
          </a:lstStyle>
          <a:p>
            <a:pPr lvl="0"/>
            <a:r>
              <a:rPr lang="en-GB" noProof="0" dirty="0"/>
              <a:t>Click To Edit Master Title Style</a:t>
            </a:r>
          </a:p>
        </p:txBody>
      </p:sp>
      <p:sp>
        <p:nvSpPr>
          <p:cNvPr id="10" name="Content Placeholder 9"/>
          <p:cNvSpPr>
            <a:spLocks noGrp="1"/>
          </p:cNvSpPr>
          <p:nvPr>
            <p:ph sz="quarter" idx="11"/>
          </p:nvPr>
        </p:nvSpPr>
        <p:spPr>
          <a:xfrm>
            <a:off x="906511" y="1312201"/>
            <a:ext cx="7770763" cy="5071137"/>
          </a:xfrm>
          <a:prstGeom prst="rect">
            <a:avLst/>
          </a:prstGeom>
        </p:spPr>
        <p:txBody>
          <a:bodyPr/>
          <a:lstStyle>
            <a:lvl1pPr marL="0" indent="0" defTabSz="268288">
              <a:lnSpc>
                <a:spcPct val="120000"/>
              </a:lnSpc>
              <a:spcBef>
                <a:spcPts val="0"/>
              </a:spcBef>
              <a:defRPr/>
            </a:lvl1pPr>
            <a:lvl2pPr marL="271463" indent="-271463" defTabSz="268288">
              <a:lnSpc>
                <a:spcPct val="120000"/>
              </a:lnSpc>
              <a:spcBef>
                <a:spcPts val="0"/>
              </a:spcBef>
              <a:defRPr/>
            </a:lvl2pPr>
            <a:lvl3pPr marL="450850" indent="-180975" defTabSz="268288">
              <a:lnSpc>
                <a:spcPct val="120000"/>
              </a:lnSpc>
              <a:spcBef>
                <a:spcPts val="0"/>
              </a:spcBef>
              <a:buClr>
                <a:schemeClr val="tx1"/>
              </a:buClr>
              <a:buSzPct val="75000"/>
              <a:buFont typeface="Wingdings" pitchFamily="2" charset="2"/>
              <a:buChar char=""/>
              <a:defRPr sz="2000"/>
            </a:lvl3pPr>
            <a:lvl4pPr defTabSz="268288">
              <a:lnSpc>
                <a:spcPct val="120000"/>
              </a:lnSpc>
              <a:spcBef>
                <a:spcPts val="0"/>
              </a:spcBef>
              <a:buClr>
                <a:schemeClr val="tx1"/>
              </a:buClr>
              <a:buSzPct val="75000"/>
              <a:buFont typeface="Wingdings" pitchFamily="2" charset="2"/>
              <a:buChar char=""/>
              <a:defRPr sz="16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a:lvl6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Xx</a:t>
            </a:r>
          </a:p>
          <a:p>
            <a:pPr lvl="5"/>
            <a:r>
              <a:rPr lang="en-GB" dirty="0"/>
              <a:t>xx</a:t>
            </a:r>
          </a:p>
          <a:p>
            <a:pPr lvl="0"/>
            <a:endParaRPr lang="en-GB" dirty="0"/>
          </a:p>
        </p:txBody>
      </p:sp>
      <p:sp>
        <p:nvSpPr>
          <p:cNvPr id="5" name="Rectangle 4"/>
          <p:cNvSpPr/>
          <p:nvPr userDrawn="1"/>
        </p:nvSpPr>
        <p:spPr>
          <a:xfrm>
            <a:off x="467544" y="6093296"/>
            <a:ext cx="8676456" cy="764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383493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10" name="Rectangle 6" descr="Rectangle 6"/>
          <p:cNvSpPr txBox="1">
            <a:spLocks noChangeArrowheads="1"/>
          </p:cNvSpPr>
          <p:nvPr userDrawn="1"/>
        </p:nvSpPr>
        <p:spPr bwMode="auto">
          <a:xfrm>
            <a:off x="8377238" y="6470650"/>
            <a:ext cx="266700" cy="168275"/>
          </a:xfrm>
          <a:prstGeom prst="rect">
            <a:avLst/>
          </a:prstGeom>
          <a:noFill/>
          <a:ln>
            <a:noFill/>
          </a:ln>
        </p:spPr>
        <p:txBody>
          <a:bodyPr wrap="none" lIns="0" tIns="0" rIns="0"/>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defRPr/>
            </a:pPr>
            <a:fld id="{860BC6EE-8162-4DED-8377-896BFACA9B6D}" type="slidenum">
              <a:rPr lang="en-GB" sz="800" smtClean="0">
                <a:latin typeface="Futura Medium" pitchFamily="34" charset="0"/>
              </a:rPr>
              <a:pPr algn="r" eaLnBrk="1" hangingPunct="1">
                <a:defRPr/>
              </a:pPr>
              <a:t>‹#›</a:t>
            </a:fld>
            <a:endParaRPr lang="en-GB" sz="800" dirty="0">
              <a:latin typeface="Futura Medium" pitchFamily="34" charset="0"/>
            </a:endParaRPr>
          </a:p>
        </p:txBody>
      </p:sp>
      <p:sp>
        <p:nvSpPr>
          <p:cNvPr id="28" name="Rectangle 2"/>
          <p:cNvSpPr>
            <a:spLocks noGrp="1" noChangeArrowheads="1"/>
          </p:cNvSpPr>
          <p:nvPr>
            <p:ph type="ctrTitle"/>
          </p:nvPr>
        </p:nvSpPr>
        <p:spPr>
          <a:xfrm>
            <a:off x="1697782" y="1400847"/>
            <a:ext cx="5670000" cy="1206000"/>
          </a:xfrm>
          <a:noFill/>
        </p:spPr>
        <p:txBody>
          <a:bodyPr/>
          <a:lstStyle>
            <a:lvl1pPr>
              <a:defRPr sz="3200" b="0" kern="1200" cap="none" spc="0" baseline="0">
                <a:solidFill>
                  <a:schemeClr val="accent2"/>
                </a:solidFill>
                <a:latin typeface="+mj-lt"/>
                <a:cs typeface="Arial" pitchFamily="34" charset="0"/>
              </a:defRPr>
            </a:lvl1pPr>
          </a:lstStyle>
          <a:p>
            <a:r>
              <a:rPr lang="en-US" dirty="0"/>
              <a:t>Click to edit Master title style</a:t>
            </a:r>
            <a:endParaRPr lang="en-GB" dirty="0"/>
          </a:p>
        </p:txBody>
      </p:sp>
      <p:sp>
        <p:nvSpPr>
          <p:cNvPr id="29" name="Rectangle 3"/>
          <p:cNvSpPr>
            <a:spLocks noGrp="1" noChangeArrowheads="1"/>
          </p:cNvSpPr>
          <p:nvPr>
            <p:ph type="subTitle" idx="1"/>
          </p:nvPr>
        </p:nvSpPr>
        <p:spPr>
          <a:xfrm>
            <a:off x="1697782" y="2852936"/>
            <a:ext cx="2700000" cy="2304256"/>
          </a:xfrm>
        </p:spPr>
        <p:txBody>
          <a:bodyPr/>
          <a:lstStyle>
            <a:lvl1pPr marL="0" indent="0">
              <a:spcBef>
                <a:spcPct val="0"/>
              </a:spcBef>
              <a:buFont typeface="Wingdings" pitchFamily="2" charset="2"/>
              <a:buNone/>
              <a:defRPr sz="2000" baseline="0">
                <a:solidFill>
                  <a:schemeClr val="tx1"/>
                </a:solidFill>
                <a:latin typeface="+mn-lt"/>
                <a:cs typeface="Arial" pitchFamily="34" charset="0"/>
              </a:defRPr>
            </a:lvl1pPr>
          </a:lstStyle>
          <a:p>
            <a:r>
              <a:rPr lang="en-US" dirty="0"/>
              <a:t>Click to edit Master subtitle style</a:t>
            </a:r>
            <a:endParaRPr lang="en-GB" dirty="0"/>
          </a:p>
        </p:txBody>
      </p:sp>
    </p:spTree>
    <p:extLst>
      <p:ext uri="{BB962C8B-B14F-4D97-AF65-F5344CB8AC3E}">
        <p14:creationId xmlns:p14="http://schemas.microsoft.com/office/powerpoint/2010/main" val="268771528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Rectangle 2"/>
          <p:cNvSpPr/>
          <p:nvPr userDrawn="1"/>
        </p:nvSpPr>
        <p:spPr>
          <a:xfrm>
            <a:off x="467544" y="6093296"/>
            <a:ext cx="8676456" cy="764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445303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grpSp>
        <p:nvGrpSpPr>
          <p:cNvPr id="17" name="Group 16"/>
          <p:cNvGrpSpPr/>
          <p:nvPr userDrawn="1"/>
        </p:nvGrpSpPr>
        <p:grpSpPr>
          <a:xfrm>
            <a:off x="900000" y="648005"/>
            <a:ext cx="7380000" cy="5633999"/>
            <a:chOff x="900000" y="648000"/>
            <a:chExt cx="7380000" cy="5633999"/>
          </a:xfrm>
        </p:grpSpPr>
        <p:sp>
          <p:nvSpPr>
            <p:cNvPr id="13" name="Rectangle 4"/>
            <p:cNvSpPr>
              <a:spLocks noChangeArrowheads="1"/>
            </p:cNvSpPr>
            <p:nvPr userDrawn="1"/>
          </p:nvSpPr>
          <p:spPr bwMode="auto">
            <a:xfrm flipH="1">
              <a:off x="900000" y="1367999"/>
              <a:ext cx="6661152" cy="4914000"/>
            </a:xfrm>
            <a:prstGeom prst="rect">
              <a:avLst/>
            </a:prstGeom>
            <a:solidFill>
              <a:schemeClr val="accent1">
                <a:lumMod val="40000"/>
                <a:lumOff val="60000"/>
              </a:schemeClr>
            </a:solidFill>
            <a:ln w="9525">
              <a:noFill/>
              <a:miter lim="800000"/>
              <a:headEnd/>
              <a:tailEnd/>
            </a:ln>
            <a:effectLst/>
          </p:spPr>
          <p:txBody>
            <a:bodyPr wrap="none" anchor="ctr"/>
            <a:lstStyle/>
            <a:p>
              <a:endParaRPr lang="en-MY" dirty="0"/>
            </a:p>
          </p:txBody>
        </p:sp>
        <p:sp>
          <p:nvSpPr>
            <p:cNvPr id="19" name="Rectangle 4"/>
            <p:cNvSpPr>
              <a:spLocks noChangeArrowheads="1"/>
            </p:cNvSpPr>
            <p:nvPr userDrawn="1"/>
          </p:nvSpPr>
          <p:spPr bwMode="auto">
            <a:xfrm flipH="1">
              <a:off x="1620000" y="648000"/>
              <a:ext cx="6660000" cy="4914000"/>
            </a:xfrm>
            <a:prstGeom prst="rect">
              <a:avLst/>
            </a:prstGeom>
            <a:solidFill>
              <a:schemeClr val="accent1">
                <a:lumMod val="60000"/>
                <a:lumOff val="40000"/>
              </a:schemeClr>
            </a:solidFill>
            <a:ln w="9525">
              <a:noFill/>
              <a:miter lim="800000"/>
              <a:headEnd/>
              <a:tailEnd/>
            </a:ln>
            <a:effectLst/>
          </p:spPr>
          <p:txBody>
            <a:bodyPr wrap="none" anchor="ctr"/>
            <a:lstStyle/>
            <a:p>
              <a:endParaRPr lang="en-MY" dirty="0"/>
            </a:p>
          </p:txBody>
        </p:sp>
        <p:sp>
          <p:nvSpPr>
            <p:cNvPr id="23" name="Rectangle 4"/>
            <p:cNvSpPr>
              <a:spLocks noChangeArrowheads="1"/>
            </p:cNvSpPr>
            <p:nvPr userDrawn="1"/>
          </p:nvSpPr>
          <p:spPr bwMode="auto">
            <a:xfrm flipH="1">
              <a:off x="1620000" y="1367999"/>
              <a:ext cx="5940000" cy="4194000"/>
            </a:xfrm>
            <a:prstGeom prst="rect">
              <a:avLst/>
            </a:prstGeom>
            <a:solidFill>
              <a:schemeClr val="accent1"/>
            </a:solidFill>
            <a:ln w="9525">
              <a:noFill/>
              <a:miter lim="800000"/>
              <a:headEnd/>
              <a:tailEnd/>
            </a:ln>
            <a:effectLst/>
          </p:spPr>
          <p:txBody>
            <a:bodyPr wrap="none" anchor="ctr"/>
            <a:lstStyle/>
            <a:p>
              <a:endParaRPr lang="en-MY" dirty="0"/>
            </a:p>
          </p:txBody>
        </p:sp>
      </p:grpSp>
      <p:sp>
        <p:nvSpPr>
          <p:cNvPr id="18" name="Title 1"/>
          <p:cNvSpPr>
            <a:spLocks noGrp="1"/>
          </p:cNvSpPr>
          <p:nvPr>
            <p:ph type="title"/>
          </p:nvPr>
        </p:nvSpPr>
        <p:spPr>
          <a:xfrm>
            <a:off x="1782070" y="3198788"/>
            <a:ext cx="5603468" cy="1362075"/>
          </a:xfrm>
          <a:prstGeom prst="rect">
            <a:avLst/>
          </a:prstGeom>
        </p:spPr>
        <p:txBody>
          <a:bodyPr lIns="0" tIns="0" rIns="0" bIns="0"/>
          <a:lstStyle>
            <a:lvl1pPr algn="l">
              <a:lnSpc>
                <a:spcPct val="120000"/>
              </a:lnSpc>
              <a:defRPr sz="1600" b="0" cap="none" baseline="0">
                <a:solidFill>
                  <a:schemeClr val="tx1"/>
                </a:solidFill>
                <a:latin typeface="+mn-lt"/>
              </a:defRPr>
            </a:lvl1pPr>
          </a:lstStyle>
          <a:p>
            <a:r>
              <a:rPr lang="en-US" dirty="0"/>
              <a:t>Click to edit Master title style</a:t>
            </a:r>
            <a:endParaRPr lang="en-MY" dirty="0"/>
          </a:p>
        </p:txBody>
      </p:sp>
      <p:sp>
        <p:nvSpPr>
          <p:cNvPr id="25" name="Text Placeholder 2"/>
          <p:cNvSpPr>
            <a:spLocks noGrp="1"/>
          </p:cNvSpPr>
          <p:nvPr>
            <p:ph type="body" idx="1" hasCustomPrompt="1"/>
          </p:nvPr>
        </p:nvSpPr>
        <p:spPr>
          <a:xfrm>
            <a:off x="1782070" y="2379407"/>
            <a:ext cx="5603468" cy="741600"/>
          </a:xfrm>
          <a:prstGeom prst="rect">
            <a:avLst/>
          </a:prstGeom>
        </p:spPr>
        <p:txBody>
          <a:bodyPr lIns="0" tIns="0" rIns="0" bIns="0" anchor="t" anchorCtr="0"/>
          <a:lstStyle>
            <a:lvl1pPr marL="0" indent="0">
              <a:lnSpc>
                <a:spcPct val="120000"/>
              </a:lnSpc>
              <a:buNone/>
              <a:defRPr sz="2400" b="1" cap="none" baseline="0">
                <a:solidFill>
                  <a:schemeClr val="accent2"/>
                </a:solidFill>
                <a:latin typeface="+mj-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 </a:t>
            </a:r>
          </a:p>
        </p:txBody>
      </p:sp>
      <p:sp>
        <p:nvSpPr>
          <p:cNvPr id="34" name="Text Placeholder 13"/>
          <p:cNvSpPr>
            <a:spLocks noGrp="1"/>
          </p:cNvSpPr>
          <p:nvPr>
            <p:ph type="body" sz="quarter" idx="13" hasCustomPrompt="1"/>
          </p:nvPr>
        </p:nvSpPr>
        <p:spPr>
          <a:xfrm>
            <a:off x="1782075" y="1415008"/>
            <a:ext cx="2243127" cy="964626"/>
          </a:xfrm>
          <a:prstGeom prst="rect">
            <a:avLst/>
          </a:prstGeom>
        </p:spPr>
        <p:txBody>
          <a:bodyPr lIns="0" tIns="0" rIns="0" bIns="0"/>
          <a:lstStyle>
            <a:lvl1pPr>
              <a:buNone/>
              <a:defRPr sz="6000">
                <a:solidFill>
                  <a:schemeClr val="accent2"/>
                </a:solidFill>
                <a:latin typeface="Futura Light" pitchFamily="2" charset="0"/>
              </a:defRPr>
            </a:lvl1pPr>
          </a:lstStyle>
          <a:p>
            <a:pPr lvl="0"/>
            <a:r>
              <a:rPr lang="en-GB" dirty="0"/>
              <a:t>0.0</a:t>
            </a:r>
          </a:p>
        </p:txBody>
      </p:sp>
      <p:sp>
        <p:nvSpPr>
          <p:cNvPr id="9" name="Rectangle 8"/>
          <p:cNvSpPr/>
          <p:nvPr userDrawn="1"/>
        </p:nvSpPr>
        <p:spPr>
          <a:xfrm>
            <a:off x="467544" y="6329008"/>
            <a:ext cx="8676456" cy="5289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098988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Bar - 1 Line">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4"/>
          <p:cNvSpPr>
            <a:spLocks noChangeArrowheads="1"/>
          </p:cNvSpPr>
          <p:nvPr userDrawn="1"/>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a:solidFill>
                  <a:schemeClr val="accent2"/>
                </a:solidFill>
              </a:defRPr>
            </a:lvl1pPr>
          </a:lstStyle>
          <a:p>
            <a:pPr lvl="0"/>
            <a:r>
              <a:rPr lang="en-US" dirty="0"/>
              <a:t>Click to edit Master title style</a:t>
            </a:r>
          </a:p>
        </p:txBody>
      </p:sp>
      <p:sp>
        <p:nvSpPr>
          <p:cNvPr id="18" name="Rectangle 6"/>
          <p:cNvSpPr>
            <a:spLocks noGrp="1" noChangeArrowheads="1"/>
          </p:cNvSpPr>
          <p:nvPr>
            <p:ph type="sldNum" sz="quarter" idx="4"/>
          </p:nvPr>
        </p:nvSpPr>
        <p:spPr bwMode="auto">
          <a:xfrm>
            <a:off x="8429651" y="6550035"/>
            <a:ext cx="266673" cy="169277"/>
          </a:xfrm>
          <a:prstGeom prst="rect">
            <a:avLst/>
          </a:prstGeom>
          <a:noFill/>
          <a:ln w="9525">
            <a:noFill/>
            <a:miter lim="800000"/>
            <a:headEnd/>
            <a:tailEnd/>
          </a:ln>
          <a:effectLst/>
        </p:spPr>
        <p:txBody>
          <a:bodyPr vert="horz" wrap="none" lIns="0" tIns="0" rIns="0" bIns="45720" numCol="1" anchor="b" anchorCtr="0" compatLnSpc="1">
            <a:prstTxWarp prst="textNoShape">
              <a:avLst/>
            </a:prstTxWarp>
          </a:bodyPr>
          <a:lstStyle>
            <a:lvl1pPr algn="r">
              <a:defRPr sz="800">
                <a:solidFill>
                  <a:schemeClr val="bg2"/>
                </a:solidFill>
                <a:latin typeface="+mn-lt"/>
                <a:cs typeface="Arial" pitchFamily="34" charset="0"/>
              </a:defRPr>
            </a:lvl1pPr>
          </a:lstStyle>
          <a:p>
            <a:fld id="{D32BAE6A-B452-4007-8177-56DD051636F9}" type="slidenum">
              <a:rPr lang="en-US" smtClean="0"/>
              <a:pPr/>
              <a:t>‹#›</a:t>
            </a:fld>
            <a:endParaRPr lang="en-US" dirty="0"/>
          </a:p>
        </p:txBody>
      </p:sp>
    </p:spTree>
    <p:extLst>
      <p:ext uri="{BB962C8B-B14F-4D97-AF65-F5344CB8AC3E}">
        <p14:creationId xmlns:p14="http://schemas.microsoft.com/office/powerpoint/2010/main" val="377555776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 2 Line Heading">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a:t>Click to edit Master title style</a:t>
            </a:r>
            <a:endParaRPr lang="en-GB" noProof="0" dirty="0"/>
          </a:p>
        </p:txBody>
      </p:sp>
      <p:sp>
        <p:nvSpPr>
          <p:cNvPr id="11" name="Content Placeholder 9"/>
          <p:cNvSpPr>
            <a:spLocks noGrp="1"/>
          </p:cNvSpPr>
          <p:nvPr>
            <p:ph sz="quarter" idx="11"/>
          </p:nvPr>
        </p:nvSpPr>
        <p:spPr>
          <a:xfrm>
            <a:off x="906512" y="1312202"/>
            <a:ext cx="7766050" cy="5071136"/>
          </a:xfrm>
        </p:spPr>
        <p:txBody>
          <a:bodyPr/>
          <a:lstStyle>
            <a:lvl1pPr marL="0" indent="0" defTabSz="268288">
              <a:lnSpc>
                <a:spcPct val="120000"/>
              </a:lnSpc>
              <a:spcBef>
                <a:spcPts val="0"/>
              </a:spcBef>
              <a:defRPr/>
            </a:lvl1pPr>
            <a:lvl2pPr marL="271463" indent="-271463" defTabSz="268288">
              <a:lnSpc>
                <a:spcPct val="120000"/>
              </a:lnSpc>
              <a:spcBef>
                <a:spcPts val="0"/>
              </a:spcBef>
              <a:defRPr/>
            </a:lvl2pPr>
            <a:lvl3pPr marL="450850" indent="-180975" defTabSz="268288">
              <a:lnSpc>
                <a:spcPct val="120000"/>
              </a:lnSpc>
              <a:spcBef>
                <a:spcPts val="0"/>
              </a:spcBef>
              <a:buClr>
                <a:schemeClr val="tx1"/>
              </a:buClr>
              <a:buSzPct val="75000"/>
              <a:buFont typeface="Wingdings" pitchFamily="2" charset="2"/>
              <a:buChar char=""/>
              <a:defRPr sz="2000"/>
            </a:lvl3pPr>
            <a:lvl4pPr defTabSz="268288">
              <a:lnSpc>
                <a:spcPct val="120000"/>
              </a:lnSpc>
              <a:spcBef>
                <a:spcPts val="0"/>
              </a:spcBef>
              <a:buClr>
                <a:schemeClr val="tx1"/>
              </a:buClr>
              <a:buSzPct val="75000"/>
              <a:buFont typeface="Wingdings" pitchFamily="2" charset="2"/>
              <a:buChar char=""/>
              <a:defRPr sz="16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8312410"/>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Bar - 2 Line">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4"/>
          <p:cNvSpPr>
            <a:spLocks noChangeArrowheads="1"/>
          </p:cNvSpPr>
          <p:nvPr userDrawn="1"/>
        </p:nvSpPr>
        <p:spPr bwMode="auto">
          <a:xfrm>
            <a:off x="0" y="228606"/>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b="1">
                <a:solidFill>
                  <a:schemeClr val="accent2"/>
                </a:solidFill>
              </a:defRPr>
            </a:lvl1pPr>
          </a:lstStyle>
          <a:p>
            <a:pPr lvl="0"/>
            <a:r>
              <a:rPr lang="en-US" dirty="0"/>
              <a:t>Click to edit Master title style</a:t>
            </a:r>
          </a:p>
        </p:txBody>
      </p:sp>
      <p:sp>
        <p:nvSpPr>
          <p:cNvPr id="16" name="Rectangle 6"/>
          <p:cNvSpPr>
            <a:spLocks noGrp="1" noChangeArrowheads="1"/>
          </p:cNvSpPr>
          <p:nvPr>
            <p:ph type="sldNum" sz="quarter" idx="4"/>
          </p:nvPr>
        </p:nvSpPr>
        <p:spPr bwMode="auto">
          <a:xfrm>
            <a:off x="8429651" y="6550035"/>
            <a:ext cx="266673" cy="169277"/>
          </a:xfrm>
          <a:prstGeom prst="rect">
            <a:avLst/>
          </a:prstGeom>
          <a:noFill/>
          <a:ln w="9525">
            <a:noFill/>
            <a:miter lim="800000"/>
            <a:headEnd/>
            <a:tailEnd/>
          </a:ln>
          <a:effectLst/>
        </p:spPr>
        <p:txBody>
          <a:bodyPr vert="horz" wrap="none" lIns="0" tIns="0" rIns="0" bIns="45720" numCol="1" anchor="b" anchorCtr="0" compatLnSpc="1">
            <a:prstTxWarp prst="textNoShape">
              <a:avLst/>
            </a:prstTxWarp>
          </a:bodyPr>
          <a:lstStyle>
            <a:lvl1pPr algn="r">
              <a:defRPr sz="800">
                <a:solidFill>
                  <a:schemeClr val="bg2"/>
                </a:solidFill>
                <a:latin typeface="+mn-lt"/>
                <a:cs typeface="Arial" pitchFamily="34" charset="0"/>
              </a:defRPr>
            </a:lvl1pPr>
          </a:lstStyle>
          <a:p>
            <a:fld id="{D32BAE6A-B452-4007-8177-56DD051636F9}" type="slidenum">
              <a:rPr lang="en-US" smtClean="0"/>
              <a:pPr/>
              <a:t>‹#›</a:t>
            </a:fld>
            <a:endParaRPr lang="en-US" dirty="0"/>
          </a:p>
        </p:txBody>
      </p:sp>
    </p:spTree>
    <p:extLst>
      <p:ext uri="{BB962C8B-B14F-4D97-AF65-F5344CB8AC3E}">
        <p14:creationId xmlns:p14="http://schemas.microsoft.com/office/powerpoint/2010/main" val="137634748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grpSp>
        <p:nvGrpSpPr>
          <p:cNvPr id="17" name="Group 16"/>
          <p:cNvGrpSpPr/>
          <p:nvPr userDrawn="1"/>
        </p:nvGrpSpPr>
        <p:grpSpPr>
          <a:xfrm>
            <a:off x="900000" y="648005"/>
            <a:ext cx="7380000" cy="5633999"/>
            <a:chOff x="900000" y="648000"/>
            <a:chExt cx="7380000" cy="5633999"/>
          </a:xfrm>
        </p:grpSpPr>
        <p:sp>
          <p:nvSpPr>
            <p:cNvPr id="13" name="Rectangle 4"/>
            <p:cNvSpPr>
              <a:spLocks noChangeArrowheads="1"/>
            </p:cNvSpPr>
            <p:nvPr userDrawn="1"/>
          </p:nvSpPr>
          <p:spPr bwMode="auto">
            <a:xfrm flipH="1">
              <a:off x="900000" y="1367999"/>
              <a:ext cx="6661152" cy="4914000"/>
            </a:xfrm>
            <a:prstGeom prst="rect">
              <a:avLst/>
            </a:prstGeom>
            <a:solidFill>
              <a:schemeClr val="accent1">
                <a:lumMod val="40000"/>
                <a:lumOff val="60000"/>
              </a:schemeClr>
            </a:solidFill>
            <a:ln w="9525">
              <a:noFill/>
              <a:miter lim="800000"/>
              <a:headEnd/>
              <a:tailEnd/>
            </a:ln>
            <a:effectLst/>
          </p:spPr>
          <p:txBody>
            <a:bodyPr wrap="none" anchor="ctr"/>
            <a:lstStyle/>
            <a:p>
              <a:endParaRPr lang="en-MY" dirty="0"/>
            </a:p>
          </p:txBody>
        </p:sp>
        <p:sp>
          <p:nvSpPr>
            <p:cNvPr id="19" name="Rectangle 4"/>
            <p:cNvSpPr>
              <a:spLocks noChangeArrowheads="1"/>
            </p:cNvSpPr>
            <p:nvPr userDrawn="1"/>
          </p:nvSpPr>
          <p:spPr bwMode="auto">
            <a:xfrm flipH="1">
              <a:off x="1620000" y="648000"/>
              <a:ext cx="6660000" cy="4914000"/>
            </a:xfrm>
            <a:prstGeom prst="rect">
              <a:avLst/>
            </a:prstGeom>
            <a:solidFill>
              <a:schemeClr val="accent1">
                <a:lumMod val="60000"/>
                <a:lumOff val="40000"/>
              </a:schemeClr>
            </a:solidFill>
            <a:ln w="9525">
              <a:noFill/>
              <a:miter lim="800000"/>
              <a:headEnd/>
              <a:tailEnd/>
            </a:ln>
            <a:effectLst/>
          </p:spPr>
          <p:txBody>
            <a:bodyPr wrap="none" anchor="ctr"/>
            <a:lstStyle/>
            <a:p>
              <a:endParaRPr lang="en-MY" dirty="0"/>
            </a:p>
          </p:txBody>
        </p:sp>
        <p:sp>
          <p:nvSpPr>
            <p:cNvPr id="23" name="Rectangle 4"/>
            <p:cNvSpPr>
              <a:spLocks noChangeArrowheads="1"/>
            </p:cNvSpPr>
            <p:nvPr userDrawn="1"/>
          </p:nvSpPr>
          <p:spPr bwMode="auto">
            <a:xfrm flipH="1">
              <a:off x="1620000" y="1367999"/>
              <a:ext cx="5940000" cy="4194000"/>
            </a:xfrm>
            <a:prstGeom prst="rect">
              <a:avLst/>
            </a:prstGeom>
            <a:solidFill>
              <a:schemeClr val="accent1"/>
            </a:solidFill>
            <a:ln w="9525">
              <a:noFill/>
              <a:miter lim="800000"/>
              <a:headEnd/>
              <a:tailEnd/>
            </a:ln>
            <a:effectLst/>
          </p:spPr>
          <p:txBody>
            <a:bodyPr wrap="none" anchor="ctr"/>
            <a:lstStyle/>
            <a:p>
              <a:endParaRPr lang="en-MY" dirty="0"/>
            </a:p>
          </p:txBody>
        </p:sp>
      </p:grpSp>
      <p:sp>
        <p:nvSpPr>
          <p:cNvPr id="18" name="Title 1"/>
          <p:cNvSpPr>
            <a:spLocks noGrp="1"/>
          </p:cNvSpPr>
          <p:nvPr>
            <p:ph type="title"/>
          </p:nvPr>
        </p:nvSpPr>
        <p:spPr>
          <a:xfrm>
            <a:off x="1782070" y="3198788"/>
            <a:ext cx="5603468" cy="1362075"/>
          </a:xfrm>
          <a:prstGeom prst="rect">
            <a:avLst/>
          </a:prstGeom>
        </p:spPr>
        <p:txBody>
          <a:bodyPr lIns="0" tIns="0" rIns="0" bIns="0"/>
          <a:lstStyle>
            <a:lvl1pPr algn="l">
              <a:lnSpc>
                <a:spcPct val="120000"/>
              </a:lnSpc>
              <a:defRPr sz="1600" b="0" cap="none" baseline="0">
                <a:solidFill>
                  <a:schemeClr val="tx1"/>
                </a:solidFill>
                <a:latin typeface="+mn-lt"/>
              </a:defRPr>
            </a:lvl1pPr>
          </a:lstStyle>
          <a:p>
            <a:r>
              <a:rPr lang="en-US" dirty="0"/>
              <a:t>Click to edit Master title style</a:t>
            </a:r>
            <a:endParaRPr lang="en-MY" dirty="0"/>
          </a:p>
        </p:txBody>
      </p:sp>
      <p:sp>
        <p:nvSpPr>
          <p:cNvPr id="25" name="Text Placeholder 2"/>
          <p:cNvSpPr>
            <a:spLocks noGrp="1"/>
          </p:cNvSpPr>
          <p:nvPr>
            <p:ph type="body" idx="1" hasCustomPrompt="1"/>
          </p:nvPr>
        </p:nvSpPr>
        <p:spPr>
          <a:xfrm>
            <a:off x="1782070" y="2379407"/>
            <a:ext cx="5603468" cy="741600"/>
          </a:xfrm>
          <a:prstGeom prst="rect">
            <a:avLst/>
          </a:prstGeom>
        </p:spPr>
        <p:txBody>
          <a:bodyPr lIns="0" tIns="0" rIns="0" bIns="0" anchor="t" anchorCtr="0"/>
          <a:lstStyle>
            <a:lvl1pPr marL="0" indent="0">
              <a:lnSpc>
                <a:spcPct val="120000"/>
              </a:lnSpc>
              <a:buNone/>
              <a:defRPr sz="2400" b="1" cap="none" baseline="0">
                <a:solidFill>
                  <a:schemeClr val="accent2"/>
                </a:solidFill>
                <a:latin typeface="+mj-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 </a:t>
            </a:r>
          </a:p>
        </p:txBody>
      </p:sp>
      <p:sp>
        <p:nvSpPr>
          <p:cNvPr id="34" name="Text Placeholder 13"/>
          <p:cNvSpPr>
            <a:spLocks noGrp="1"/>
          </p:cNvSpPr>
          <p:nvPr>
            <p:ph type="body" sz="quarter" idx="13" hasCustomPrompt="1"/>
          </p:nvPr>
        </p:nvSpPr>
        <p:spPr>
          <a:xfrm>
            <a:off x="1782075" y="1415008"/>
            <a:ext cx="2243127" cy="964626"/>
          </a:xfrm>
          <a:prstGeom prst="rect">
            <a:avLst/>
          </a:prstGeom>
        </p:spPr>
        <p:txBody>
          <a:bodyPr lIns="0" tIns="0" rIns="0" bIns="0"/>
          <a:lstStyle>
            <a:lvl1pPr>
              <a:buNone/>
              <a:defRPr sz="6000">
                <a:solidFill>
                  <a:schemeClr val="accent2"/>
                </a:solidFill>
                <a:latin typeface="Futura Light" pitchFamily="2" charset="0"/>
              </a:defRPr>
            </a:lvl1pPr>
          </a:lstStyle>
          <a:p>
            <a:pPr lvl="0"/>
            <a:r>
              <a:rPr lang="en-GB" dirty="0"/>
              <a:t>0.0</a:t>
            </a:r>
          </a:p>
        </p:txBody>
      </p:sp>
    </p:spTree>
    <p:extLst>
      <p:ext uri="{BB962C8B-B14F-4D97-AF65-F5344CB8AC3E}">
        <p14:creationId xmlns:p14="http://schemas.microsoft.com/office/powerpoint/2010/main" val="371678690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sp>
        <p:nvSpPr>
          <p:cNvPr id="34" name="Text Placeholder 13"/>
          <p:cNvSpPr>
            <a:spLocks noGrp="1"/>
          </p:cNvSpPr>
          <p:nvPr>
            <p:ph type="body" sz="quarter" idx="13" hasCustomPrompt="1"/>
          </p:nvPr>
        </p:nvSpPr>
        <p:spPr>
          <a:xfrm>
            <a:off x="1782069" y="1440000"/>
            <a:ext cx="2520000" cy="900000"/>
          </a:xfrm>
          <a:prstGeom prst="rect">
            <a:avLst/>
          </a:prstGeom>
        </p:spPr>
        <p:txBody>
          <a:bodyPr lIns="0" tIns="0" rIns="0" bIns="0"/>
          <a:lstStyle>
            <a:lvl1pPr>
              <a:buNone/>
              <a:defRPr sz="6000" b="1">
                <a:solidFill>
                  <a:schemeClr val="tx1"/>
                </a:solidFill>
                <a:latin typeface="Futura Light" pitchFamily="2" charset="0"/>
              </a:defRPr>
            </a:lvl1pPr>
          </a:lstStyle>
          <a:p>
            <a:pPr lvl="0"/>
            <a:r>
              <a:rPr lang="en-GB" dirty="0"/>
              <a:t>Q &amp; A</a:t>
            </a:r>
          </a:p>
        </p:txBody>
      </p:sp>
    </p:spTree>
    <p:extLst>
      <p:ext uri="{BB962C8B-B14F-4D97-AF65-F5344CB8AC3E}">
        <p14:creationId xmlns:p14="http://schemas.microsoft.com/office/powerpoint/2010/main" val="357900603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6"/>
          <p:cNvSpPr>
            <a:spLocks noGrp="1" noChangeArrowheads="1"/>
          </p:cNvSpPr>
          <p:nvPr>
            <p:ph type="sldNum" sz="quarter" idx="4"/>
          </p:nvPr>
        </p:nvSpPr>
        <p:spPr bwMode="auto">
          <a:xfrm>
            <a:off x="8429651" y="6550035"/>
            <a:ext cx="266673" cy="169277"/>
          </a:xfrm>
          <a:prstGeom prst="rect">
            <a:avLst/>
          </a:prstGeom>
          <a:noFill/>
          <a:ln w="9525">
            <a:noFill/>
            <a:miter lim="800000"/>
            <a:headEnd/>
            <a:tailEnd/>
          </a:ln>
          <a:effectLst/>
        </p:spPr>
        <p:txBody>
          <a:bodyPr vert="horz" wrap="none" lIns="0" tIns="0" rIns="0" bIns="45720" numCol="1" anchor="b" anchorCtr="0" compatLnSpc="1">
            <a:prstTxWarp prst="textNoShape">
              <a:avLst/>
            </a:prstTxWarp>
          </a:bodyPr>
          <a:lstStyle>
            <a:lvl1pPr algn="r">
              <a:defRPr sz="800">
                <a:solidFill>
                  <a:schemeClr val="bg2"/>
                </a:solidFill>
                <a:latin typeface="+mn-lt"/>
                <a:cs typeface="Arial" pitchFamily="34" charset="0"/>
              </a:defRPr>
            </a:lvl1pPr>
          </a:lstStyle>
          <a:p>
            <a:fld id="{D32BAE6A-B452-4007-8177-56DD051636F9}" type="slidenum">
              <a:rPr lang="en-US" smtClean="0"/>
              <a:pPr/>
              <a:t>‹#›</a:t>
            </a:fld>
            <a:endParaRPr lang="en-US" dirty="0"/>
          </a:p>
        </p:txBody>
      </p:sp>
    </p:spTree>
    <p:extLst>
      <p:ext uri="{BB962C8B-B14F-4D97-AF65-F5344CB8AC3E}">
        <p14:creationId xmlns:p14="http://schemas.microsoft.com/office/powerpoint/2010/main" val="425808453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d Slide (Mandator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681409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937068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17851155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31188146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7283589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a:xfrm>
            <a:off x="7239000" y="0"/>
            <a:ext cx="1905000" cy="457200"/>
          </a:xfrm>
          <a:prstGeom prst="rect">
            <a:avLst/>
          </a:prstGeom>
        </p:spPr>
        <p:txBody>
          <a:bodyPr/>
          <a:lstStyle>
            <a:lvl1pPr>
              <a:defRPr/>
            </a:lvl1pPr>
          </a:lstStyle>
          <a:p>
            <a:fld id="{1E9A009D-61FB-4142-8D8C-70A6B4E0C58C}" type="slidenum">
              <a:rPr lang="en-US" altLang="en-US"/>
              <a:pPr/>
              <a:t>‹#›</a:t>
            </a:fld>
            <a:endParaRPr lang="en-US" altLang="en-US"/>
          </a:p>
        </p:txBody>
      </p:sp>
    </p:spTree>
    <p:extLst>
      <p:ext uri="{BB962C8B-B14F-4D97-AF65-F5344CB8AC3E}">
        <p14:creationId xmlns:p14="http://schemas.microsoft.com/office/powerpoint/2010/main" val="1111178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 High Content">
    <p:spTree>
      <p:nvGrpSpPr>
        <p:cNvPr id="1" name=""/>
        <p:cNvGrpSpPr/>
        <p:nvPr/>
      </p:nvGrpSpPr>
      <p:grpSpPr>
        <a:xfrm>
          <a:off x="0" y="0"/>
          <a:ext cx="0" cy="0"/>
          <a:chOff x="0" y="0"/>
          <a:chExt cx="0" cy="0"/>
        </a:xfrm>
      </p:grpSpPr>
      <p:sp>
        <p:nvSpPr>
          <p:cNvPr id="10"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a:t>Click to edit Master title style</a:t>
            </a:r>
            <a:endParaRPr lang="en-GB" noProof="0" dirty="0"/>
          </a:p>
        </p:txBody>
      </p:sp>
      <p:sp>
        <p:nvSpPr>
          <p:cNvPr id="11" name="Content Placeholder 9"/>
          <p:cNvSpPr>
            <a:spLocks noGrp="1"/>
          </p:cNvSpPr>
          <p:nvPr>
            <p:ph sz="quarter" idx="11"/>
          </p:nvPr>
        </p:nvSpPr>
        <p:spPr>
          <a:xfrm>
            <a:off x="906512" y="1312202"/>
            <a:ext cx="7766050" cy="5071136"/>
          </a:xfrm>
        </p:spPr>
        <p:txBody>
          <a:bodyPr/>
          <a:lstStyle>
            <a:lvl1pPr marL="0" indent="0" defTabSz="268288">
              <a:lnSpc>
                <a:spcPct val="120000"/>
              </a:lnSpc>
              <a:spcBef>
                <a:spcPts val="0"/>
              </a:spcBef>
              <a:defRPr sz="1600"/>
            </a:lvl1pPr>
            <a:lvl2pPr marL="271463" indent="-271463" defTabSz="268288">
              <a:lnSpc>
                <a:spcPct val="120000"/>
              </a:lnSpc>
              <a:spcBef>
                <a:spcPts val="0"/>
              </a:spcBef>
              <a:defRPr sz="1600"/>
            </a:lvl2pPr>
            <a:lvl3pPr marL="450850" indent="-180975" defTabSz="268288">
              <a:lnSpc>
                <a:spcPct val="120000"/>
              </a:lnSpc>
              <a:spcBef>
                <a:spcPts val="0"/>
              </a:spcBef>
              <a:buClr>
                <a:schemeClr val="tx1"/>
              </a:buClr>
              <a:buSzPct val="75000"/>
              <a:buFont typeface="Wingdings" pitchFamily="2" charset="2"/>
              <a:buChar char=""/>
              <a:defRPr sz="1600"/>
            </a:lvl3pPr>
            <a:lvl4pPr defTabSz="268288">
              <a:lnSpc>
                <a:spcPct val="120000"/>
              </a:lnSpc>
              <a:spcBef>
                <a:spcPts val="0"/>
              </a:spcBef>
              <a:buClr>
                <a:schemeClr val="tx1"/>
              </a:buClr>
              <a:buSzPct val="75000"/>
              <a:buFont typeface="Wingdings" pitchFamily="2" charset="2"/>
              <a:buChar char=""/>
              <a:defRPr sz="14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2232488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28941214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a:xfrm>
            <a:off x="7239000" y="0"/>
            <a:ext cx="1905000" cy="457200"/>
          </a:xfrm>
          <a:prstGeom prst="rect">
            <a:avLst/>
          </a:prstGeom>
        </p:spPr>
        <p:txBody>
          <a:bodyPr/>
          <a:lstStyle>
            <a:lvl1pPr>
              <a:defRPr/>
            </a:lvl1pPr>
          </a:lstStyle>
          <a:p>
            <a:fld id="{0D1C5CCD-A535-466D-87EA-D5D604EFF155}" type="slidenum">
              <a:rPr lang="en-US" altLang="en-US"/>
              <a:pPr/>
              <a:t>‹#›</a:t>
            </a:fld>
            <a:endParaRPr lang="en-US" altLang="en-US"/>
          </a:p>
        </p:txBody>
      </p:sp>
    </p:spTree>
    <p:extLst>
      <p:ext uri="{BB962C8B-B14F-4D97-AF65-F5344CB8AC3E}">
        <p14:creationId xmlns:p14="http://schemas.microsoft.com/office/powerpoint/2010/main" val="10699364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21449351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29938494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10536893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40405967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424121291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266810822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1198997593"/>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90505953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18" charset="0"/>
            </a:endParaRPr>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a:t>Click to edit Master title style</a:t>
            </a:r>
            <a:endParaRPr lang="en-US" dirty="0"/>
          </a:p>
        </p:txBody>
      </p:sp>
      <p:sp>
        <p:nvSpPr>
          <p:cNvPr id="10" name="Content Placeholder 14"/>
          <p:cNvSpPr>
            <a:spLocks noGrp="1"/>
          </p:cNvSpPr>
          <p:nvPr>
            <p:ph sz="quarter" idx="13"/>
          </p:nvPr>
        </p:nvSpPr>
        <p:spPr>
          <a:xfrm>
            <a:off x="4945062" y="1310400"/>
            <a:ext cx="3732213" cy="5072400"/>
          </a:xfrm>
        </p:spPr>
        <p:txBody>
          <a:bodyPr/>
          <a:lstStyle>
            <a:lvl1pPr marL="0" indent="0">
              <a:spcAft>
                <a:spcPts val="600"/>
              </a:spcAft>
              <a:buClr>
                <a:schemeClr val="accent2"/>
              </a:buClr>
              <a:buSzPct val="85000"/>
              <a:buFont typeface="Wingdings" pitchFamily="2" charset="2"/>
              <a:buNone/>
              <a:defRPr/>
            </a:lvl1pPr>
            <a:lvl2pPr marL="269875" indent="-269875">
              <a:spcAft>
                <a:spcPts val="600"/>
              </a:spcAft>
              <a:buClr>
                <a:schemeClr val="accent2"/>
              </a:buClr>
              <a:buSzPct val="85000"/>
              <a:buFont typeface="Wingdings" pitchFamily="2" charset="2"/>
              <a:buChar char="n"/>
              <a:defRPr sz="2000"/>
            </a:lvl2pPr>
            <a:lvl3pPr marL="454025" indent="-184150">
              <a:spcBef>
                <a:spcPts val="0"/>
              </a:spcBef>
              <a:spcAft>
                <a:spcPts val="600"/>
              </a:spcAft>
              <a:buClr>
                <a:schemeClr val="tx1"/>
              </a:buClr>
              <a:buFont typeface="Wingdings" pitchFamily="2" charset="2"/>
              <a:buChar char=""/>
              <a:defRPr sz="2000"/>
            </a:lvl3pPr>
            <a:lvl4pPr marL="635000" indent="-174625">
              <a:spcBef>
                <a:spcPts val="0"/>
              </a:spcBef>
              <a:spcAft>
                <a:spcPts val="600"/>
              </a:spcAft>
              <a:buClr>
                <a:schemeClr val="tx1"/>
              </a:buClr>
              <a:buFont typeface="Wingdings" pitchFamily="2" charset="2"/>
              <a:buChar char=""/>
              <a:defRPr sz="1600"/>
            </a:lvl4pPr>
            <a:lvl5pPr marL="811213" indent="-169863">
              <a:spcBef>
                <a:spcPts val="0"/>
              </a:spcBef>
              <a:spcAft>
                <a:spcPts val="600"/>
              </a:spcAft>
              <a:buClr>
                <a:schemeClr val="tx1"/>
              </a:buClr>
              <a:buFont typeface="Wingdings" pitchFamily="2" charset="2"/>
              <a:buChar char=""/>
              <a:defRPr sz="1400"/>
            </a:lvl5pPr>
            <a:lvl6pPr marL="992188" indent="-180975">
              <a:spcBef>
                <a:spcPts val="0"/>
              </a:spcBef>
              <a:spcAft>
                <a:spcPts val="600"/>
              </a:spcAft>
              <a:buClr>
                <a:schemeClr val="tx1"/>
              </a:buClr>
              <a:buFont typeface="Wingdings" pitchFamily="2" charset="2"/>
              <a:buChar char="n"/>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43"/>
          <p:cNvSpPr>
            <a:spLocks noGrp="1"/>
          </p:cNvSpPr>
          <p:nvPr>
            <p:ph type="body" sz="quarter" idx="11"/>
          </p:nvPr>
        </p:nvSpPr>
        <p:spPr>
          <a:xfrm>
            <a:off x="900592" y="1310400"/>
            <a:ext cx="3738563" cy="5073312"/>
          </a:xfrm>
        </p:spPr>
        <p:txBody>
          <a:bodyPr/>
          <a:lstStyle>
            <a:lvl1pPr marL="0" indent="0">
              <a:spcAft>
                <a:spcPts val="600"/>
              </a:spcAft>
              <a:buClr>
                <a:schemeClr val="accent2"/>
              </a:buClr>
              <a:buSzPct val="85000"/>
              <a:buFont typeface="Wingdings" pitchFamily="2" charset="2"/>
              <a:buNone/>
              <a:defRPr/>
            </a:lvl1pPr>
            <a:lvl2pPr marL="276225" indent="-276225">
              <a:spcAft>
                <a:spcPts val="600"/>
              </a:spcAft>
              <a:buClr>
                <a:schemeClr val="accent2"/>
              </a:buClr>
              <a:buSzPct val="85000"/>
              <a:buFont typeface="Wingdings" pitchFamily="2" charset="2"/>
              <a:buChar char="n"/>
              <a:defRPr sz="2000"/>
            </a:lvl2pPr>
            <a:lvl3pPr marL="447675" indent="-171450">
              <a:spcAft>
                <a:spcPts val="600"/>
              </a:spcAft>
              <a:buClr>
                <a:schemeClr val="tx1"/>
              </a:buClr>
              <a:buFont typeface="Wingdings" pitchFamily="2" charset="2"/>
              <a:buChar char=""/>
              <a:defRPr sz="2000"/>
            </a:lvl3pPr>
            <a:lvl4pPr marL="635000" indent="-180975">
              <a:spcBef>
                <a:spcPts val="0"/>
              </a:spcBef>
              <a:spcAft>
                <a:spcPts val="600"/>
              </a:spcAft>
              <a:buClr>
                <a:schemeClr val="tx1"/>
              </a:buClr>
              <a:buFont typeface="Wingdings" pitchFamily="2" charset="2"/>
              <a:buChar char=""/>
              <a:defRPr sz="1600"/>
            </a:lvl4pPr>
            <a:lvl5pPr marL="811213" indent="-169863">
              <a:spcBef>
                <a:spcPts val="0"/>
              </a:spcBef>
              <a:spcAft>
                <a:spcPts val="600"/>
              </a:spcAft>
              <a:buClr>
                <a:schemeClr val="tx1"/>
              </a:buClr>
              <a:buFont typeface="Wingdings" pitchFamily="2" charset="2"/>
              <a:buChar char=""/>
              <a:defRPr sz="1400"/>
            </a:lvl5pPr>
            <a:lvl6pPr marL="992188" indent="-180975">
              <a:spcBef>
                <a:spcPts val="0"/>
              </a:spcBef>
              <a:spcAft>
                <a:spcPts val="600"/>
              </a:spcAft>
              <a:buClr>
                <a:schemeClr val="tx1"/>
              </a:buClr>
              <a:buFont typeface="Wingdings" pitchFamily="2" charset="2"/>
              <a:buChar char=""/>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74409458"/>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2398198"/>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3130866869"/>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169421373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38764113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350870489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377581768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Tree>
    <p:extLst>
      <p:ext uri="{BB962C8B-B14F-4D97-AF65-F5344CB8AC3E}">
        <p14:creationId xmlns:p14="http://schemas.microsoft.com/office/powerpoint/2010/main" val="1794258136"/>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en-US" alt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ltLang="en-US"/>
          </a:p>
        </p:txBody>
      </p:sp>
      <p:sp>
        <p:nvSpPr>
          <p:cNvPr id="8" name="Slide Number Placeholder 7"/>
          <p:cNvSpPr>
            <a:spLocks noGrp="1"/>
          </p:cNvSpPr>
          <p:nvPr>
            <p:ph type="sldNum" sz="quarter" idx="12"/>
          </p:nvPr>
        </p:nvSpPr>
        <p:spPr>
          <a:xfrm>
            <a:off x="7239000" y="76200"/>
            <a:ext cx="1905000" cy="457200"/>
          </a:xfrm>
          <a:prstGeom prst="rect">
            <a:avLst/>
          </a:prstGeom>
        </p:spPr>
        <p:txBody>
          <a:bodyPr/>
          <a:lstStyle>
            <a:lvl1pPr>
              <a:defRPr/>
            </a:lvl1pPr>
          </a:lstStyle>
          <a:p>
            <a:r>
              <a:rPr lang="en-US" altLang="en-US"/>
              <a:t>2-</a:t>
            </a:r>
            <a:fld id="{FC7D673A-4447-4A25-8F91-7887868A0B4C}" type="slidenum">
              <a:rPr lang="en-US" altLang="en-US"/>
              <a:pPr/>
              <a:t>‹#›</a:t>
            </a:fld>
            <a:endParaRPr lang="en-US" altLang="en-US"/>
          </a:p>
        </p:txBody>
      </p:sp>
    </p:spTree>
    <p:extLst>
      <p:ext uri="{BB962C8B-B14F-4D97-AF65-F5344CB8AC3E}">
        <p14:creationId xmlns:p14="http://schemas.microsoft.com/office/powerpoint/2010/main" val="2209361883"/>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810" y="1480499"/>
            <a:ext cx="8264215" cy="4566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7"/>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7521864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4810" y="274640"/>
            <a:ext cx="8264215" cy="824221"/>
          </a:xfrm>
        </p:spPr>
        <p:txBody>
          <a:bodyPr/>
          <a:lstStyle/>
          <a:p>
            <a:r>
              <a:rPr lang="en-US" dirty="0"/>
              <a:t>Click to edit master title style</a:t>
            </a:r>
          </a:p>
        </p:txBody>
      </p:sp>
      <p:sp>
        <p:nvSpPr>
          <p:cNvPr id="4" name="Content Placeholder 3"/>
          <p:cNvSpPr>
            <a:spLocks noGrp="1"/>
          </p:cNvSpPr>
          <p:nvPr>
            <p:ph sz="half" idx="2"/>
          </p:nvPr>
        </p:nvSpPr>
        <p:spPr>
          <a:xfrm>
            <a:off x="4670424" y="1480499"/>
            <a:ext cx="4038600" cy="4572000"/>
          </a:xfrm>
          <a:noFill/>
        </p:spPr>
        <p:txBody>
          <a:bodyPr vert="horz" lIns="0" tIns="45720" rIns="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sz="half" idx="12"/>
          </p:nvPr>
        </p:nvSpPr>
        <p:spPr>
          <a:xfrm>
            <a:off x="444809" y="1480499"/>
            <a:ext cx="4038600" cy="4572000"/>
          </a:xfrm>
          <a:noFill/>
        </p:spPr>
        <p:txBody>
          <a:bodyPr vert="horz" lIns="0" tIns="45720" rIns="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09643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 2 Line Heading">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a:t>Click to edit Master title style</a:t>
            </a:r>
            <a:endParaRPr lang="en-US" dirty="0"/>
          </a:p>
        </p:txBody>
      </p:sp>
      <p:sp>
        <p:nvSpPr>
          <p:cNvPr id="10" name="Content Placeholder 14"/>
          <p:cNvSpPr>
            <a:spLocks noGrp="1"/>
          </p:cNvSpPr>
          <p:nvPr>
            <p:ph sz="quarter" idx="13"/>
          </p:nvPr>
        </p:nvSpPr>
        <p:spPr>
          <a:xfrm>
            <a:off x="4945062" y="1310400"/>
            <a:ext cx="3732213" cy="5072400"/>
          </a:xfrm>
        </p:spPr>
        <p:txBody>
          <a:bodyPr/>
          <a:lstStyle>
            <a:lvl1pPr marL="0" indent="0">
              <a:spcAft>
                <a:spcPts val="600"/>
              </a:spcAft>
              <a:buClr>
                <a:schemeClr val="accent2"/>
              </a:buClr>
              <a:buSzPct val="85000"/>
              <a:buFont typeface="Wingdings" pitchFamily="2" charset="2"/>
              <a:buNone/>
              <a:defRPr/>
            </a:lvl1pPr>
            <a:lvl2pPr marL="269875" indent="-269875">
              <a:spcBef>
                <a:spcPts val="0"/>
              </a:spcBef>
              <a:spcAft>
                <a:spcPts val="600"/>
              </a:spcAft>
              <a:buClr>
                <a:schemeClr val="accent2"/>
              </a:buClr>
              <a:buSzPct val="85000"/>
              <a:buFont typeface="Wingdings" pitchFamily="2" charset="2"/>
              <a:buChar char="n"/>
              <a:defRPr sz="2000"/>
            </a:lvl2pPr>
            <a:lvl3pPr marL="454025" indent="-184150">
              <a:spcBef>
                <a:spcPts val="0"/>
              </a:spcBef>
              <a:spcAft>
                <a:spcPts val="600"/>
              </a:spcAft>
              <a:buClr>
                <a:schemeClr val="tx1"/>
              </a:buClr>
              <a:buFont typeface="Wingdings" pitchFamily="2" charset="2"/>
              <a:buChar char="n"/>
              <a:defRPr sz="2000"/>
            </a:lvl3pPr>
            <a:lvl4pPr marL="635000" indent="-180975">
              <a:spcBef>
                <a:spcPts val="0"/>
              </a:spcBef>
              <a:spcAft>
                <a:spcPts val="600"/>
              </a:spcAft>
              <a:buClr>
                <a:schemeClr val="tx1"/>
              </a:buClr>
              <a:buFont typeface="Wingdings" pitchFamily="2" charset="2"/>
              <a:buChar char="n"/>
              <a:defRPr sz="1600"/>
            </a:lvl4pPr>
            <a:lvl5pPr marL="811213" indent="-169863">
              <a:spcBef>
                <a:spcPts val="0"/>
              </a:spcBef>
              <a:spcAft>
                <a:spcPts val="600"/>
              </a:spcAft>
              <a:buClr>
                <a:schemeClr val="tx1"/>
              </a:buClr>
              <a:buFont typeface="Wingdings" pitchFamily="2" charset="2"/>
              <a:buChar char="n"/>
              <a:defRPr sz="1400"/>
            </a:lvl5pPr>
            <a:lvl6pPr marL="996950" indent="-185738">
              <a:spcBef>
                <a:spcPts val="0"/>
              </a:spcBef>
              <a:spcAft>
                <a:spcPts val="600"/>
              </a:spcAft>
              <a:buClr>
                <a:schemeClr val="tx1"/>
              </a:buClr>
              <a:buFont typeface="Wingdings" pitchFamily="2" charset="2"/>
              <a:buChar char="n"/>
              <a:tabLst/>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43"/>
          <p:cNvSpPr>
            <a:spLocks noGrp="1"/>
          </p:cNvSpPr>
          <p:nvPr>
            <p:ph type="body" sz="quarter" idx="11"/>
          </p:nvPr>
        </p:nvSpPr>
        <p:spPr>
          <a:xfrm>
            <a:off x="900592" y="1310400"/>
            <a:ext cx="3738563" cy="5073312"/>
          </a:xfrm>
        </p:spPr>
        <p:txBody>
          <a:bodyPr/>
          <a:lstStyle>
            <a:lvl1pPr marL="0" indent="0">
              <a:spcAft>
                <a:spcPts val="600"/>
              </a:spcAft>
              <a:buClr>
                <a:schemeClr val="accent2"/>
              </a:buClr>
              <a:buSzPct val="85000"/>
              <a:buFont typeface="Wingdings" pitchFamily="2" charset="2"/>
              <a:buNone/>
              <a:defRPr/>
            </a:lvl1pPr>
            <a:lvl2pPr marL="276225" indent="-276225">
              <a:spcAft>
                <a:spcPts val="600"/>
              </a:spcAft>
              <a:buClr>
                <a:schemeClr val="accent2"/>
              </a:buClr>
              <a:buSzPct val="85000"/>
              <a:buFont typeface="Wingdings" pitchFamily="2" charset="2"/>
              <a:buChar char="n"/>
              <a:defRPr sz="2000"/>
            </a:lvl2pPr>
            <a:lvl3pPr marL="449263" indent="-173038">
              <a:spcAft>
                <a:spcPts val="600"/>
              </a:spcAft>
              <a:buClr>
                <a:schemeClr val="tx1"/>
              </a:buClr>
              <a:buFont typeface="Wingdings" pitchFamily="2" charset="2"/>
              <a:buChar char="n"/>
              <a:defRPr sz="2000"/>
            </a:lvl3pPr>
            <a:lvl4pPr marL="635000" indent="-180975">
              <a:spcAft>
                <a:spcPts val="600"/>
              </a:spcAft>
              <a:buClr>
                <a:schemeClr val="tx1"/>
              </a:buClr>
              <a:buFont typeface="Wingdings" pitchFamily="2" charset="2"/>
              <a:buChar char="n"/>
              <a:defRPr sz="1600"/>
            </a:lvl4pPr>
            <a:lvl5pPr marL="811213" indent="-169863">
              <a:spcBef>
                <a:spcPts val="0"/>
              </a:spcBef>
              <a:spcAft>
                <a:spcPts val="600"/>
              </a:spcAft>
              <a:buClr>
                <a:schemeClr val="tx1"/>
              </a:buClr>
              <a:buFont typeface="Wingdings" pitchFamily="2" charset="2"/>
              <a:buChar char="n"/>
              <a:defRPr sz="1400"/>
            </a:lvl5pPr>
            <a:lvl6pPr marL="992188" indent="-180975">
              <a:spcBef>
                <a:spcPts val="0"/>
              </a:spcBef>
              <a:spcAft>
                <a:spcPts val="600"/>
              </a:spcAft>
              <a:buClr>
                <a:schemeClr val="tx1"/>
              </a:buClr>
              <a:buFont typeface="Wingdings" pitchFamily="2" charset="2"/>
              <a:buChar char="n"/>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21193453"/>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4810" y="274640"/>
            <a:ext cx="8264215" cy="824221"/>
          </a:xfrm>
        </p:spPr>
        <p:txBody>
          <a:bodyPr/>
          <a:lstStyle/>
          <a:p>
            <a:r>
              <a:rPr lang="en-US" dirty="0"/>
              <a:t>Click to edit master title style</a:t>
            </a:r>
          </a:p>
        </p:txBody>
      </p:sp>
      <p:sp>
        <p:nvSpPr>
          <p:cNvPr id="4" name="Content Placeholder 3"/>
          <p:cNvSpPr>
            <a:spLocks noGrp="1"/>
          </p:cNvSpPr>
          <p:nvPr>
            <p:ph sz="half" idx="2"/>
          </p:nvPr>
        </p:nvSpPr>
        <p:spPr>
          <a:xfrm>
            <a:off x="3273896" y="1480499"/>
            <a:ext cx="2606040" cy="4572000"/>
          </a:xfrm>
          <a:noFill/>
        </p:spPr>
        <p:txBody>
          <a:bodyPr vert="horz" lIns="0" tIns="45720" rIns="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3"/>
          <p:cNvSpPr>
            <a:spLocks noGrp="1"/>
          </p:cNvSpPr>
          <p:nvPr>
            <p:ph sz="half" idx="12"/>
          </p:nvPr>
        </p:nvSpPr>
        <p:spPr>
          <a:xfrm>
            <a:off x="6102984" y="1480499"/>
            <a:ext cx="2606040" cy="4572000"/>
          </a:xfrm>
          <a:noFill/>
        </p:spPr>
        <p:txBody>
          <a:bodyPr vert="horz" lIns="0" tIns="45720" rIns="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sz="half" idx="1"/>
          </p:nvPr>
        </p:nvSpPr>
        <p:spPr>
          <a:xfrm>
            <a:off x="444809" y="1480499"/>
            <a:ext cx="2606040" cy="4572000"/>
          </a:xfrm>
          <a:noFill/>
        </p:spPr>
        <p:txBody>
          <a:bodyPr vert="horz" lIns="0" tIns="45720" rIns="0" bIns="4572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86329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Content Placeholder 2"/>
          <p:cNvSpPr>
            <a:spLocks noGrp="1"/>
          </p:cNvSpPr>
          <p:nvPr>
            <p:ph sz="half" idx="1"/>
          </p:nvPr>
        </p:nvSpPr>
        <p:spPr>
          <a:xfrm>
            <a:off x="457201" y="2137317"/>
            <a:ext cx="1779239" cy="3916010"/>
          </a:xfrm>
        </p:spPr>
        <p:txBody>
          <a:bodyPr/>
          <a:lstStyle>
            <a:lvl1pPr marL="83344" indent="-83344">
              <a:spcBef>
                <a:spcPts val="225"/>
              </a:spcBef>
              <a:buFont typeface="+mj-lt"/>
              <a:buAutoNum type="arabicPeriod"/>
              <a:defRPr sz="750">
                <a:solidFill>
                  <a:schemeClr val="tx2"/>
                </a:solidFill>
              </a:defRPr>
            </a:lvl1pPr>
            <a:lvl2pPr marL="83344" indent="0">
              <a:spcBef>
                <a:spcPts val="225"/>
              </a:spcBef>
              <a:buNone/>
              <a:defRPr sz="750"/>
            </a:lvl2pPr>
            <a:lvl3pPr>
              <a:defRPr sz="750"/>
            </a:lvl3pPr>
            <a:lvl4pPr>
              <a:defRPr sz="750"/>
            </a:lvl4pPr>
            <a:lvl5pPr>
              <a:defRPr sz="7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9" name="Table Placeholder 8"/>
          <p:cNvSpPr>
            <a:spLocks noGrp="1"/>
          </p:cNvSpPr>
          <p:nvPr>
            <p:ph type="tbl" sz="quarter" idx="12"/>
          </p:nvPr>
        </p:nvSpPr>
        <p:spPr>
          <a:xfrm>
            <a:off x="2242209" y="1480828"/>
            <a:ext cx="6468132" cy="4571806"/>
          </a:xfrm>
        </p:spPr>
        <p:txBody>
          <a:bodyPr/>
          <a:lstStyle>
            <a:lvl1pPr marL="0" indent="0">
              <a:buNone/>
              <a:defRPr sz="750"/>
            </a:lvl1pPr>
          </a:lstStyle>
          <a:p>
            <a:r>
              <a:rPr lang="en-US"/>
              <a:t>Click icon to add table</a:t>
            </a:r>
          </a:p>
        </p:txBody>
      </p:sp>
    </p:spTree>
    <p:extLst>
      <p:ext uri="{BB962C8B-B14F-4D97-AF65-F5344CB8AC3E}">
        <p14:creationId xmlns:p14="http://schemas.microsoft.com/office/powerpoint/2010/main" val="401599010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1189444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03493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obj" preserve="1">
  <p:cSld name="Agenda">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4810" y="256034"/>
            <a:ext cx="8264216" cy="824221"/>
          </a:xfrm>
        </p:spPr>
        <p:txBody>
          <a:bodyPr/>
          <a:lstStyle>
            <a:lvl1pPr>
              <a:defRPr sz="2850">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444810" y="1480499"/>
            <a:ext cx="8264215" cy="4566704"/>
          </a:xfrm>
        </p:spPr>
        <p:txBody>
          <a:bodyPr/>
          <a:lstStyle>
            <a:lvl1pPr marL="342900" indent="-342900">
              <a:spcBef>
                <a:spcPts val="1050"/>
              </a:spcBef>
              <a:buFont typeface="+mj-lt"/>
              <a:buAutoNum type="arabicPeriod"/>
              <a:defRPr sz="1500">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p:txBody>
      </p:sp>
      <p:sp>
        <p:nvSpPr>
          <p:cNvPr id="9" name="TextBox 8"/>
          <p:cNvSpPr txBox="1"/>
          <p:nvPr userDrawn="1"/>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bg1"/>
                </a:solidFill>
              </a:rPr>
              <a:pPr lvl="0" algn="l"/>
              <a:t>‹#›</a:t>
            </a:fld>
            <a:endParaRPr lang="en-US" sz="600" dirty="0">
              <a:solidFill>
                <a:schemeClr val="bg1"/>
              </a:solidFill>
            </a:endParaRPr>
          </a:p>
        </p:txBody>
      </p:sp>
      <p:sp>
        <p:nvSpPr>
          <p:cNvPr id="11" name="Date Placeholder 3"/>
          <p:cNvSpPr>
            <a:spLocks noGrp="1"/>
          </p:cNvSpPr>
          <p:nvPr>
            <p:ph type="dt" sz="half" idx="2"/>
          </p:nvPr>
        </p:nvSpPr>
        <p:spPr>
          <a:xfrm>
            <a:off x="717411" y="6372687"/>
            <a:ext cx="542989" cy="220440"/>
          </a:xfrm>
          <a:prstGeom prst="rect">
            <a:avLst/>
          </a:prstGeom>
        </p:spPr>
        <p:txBody>
          <a:bodyPr vert="horz" lIns="0" tIns="45720" rIns="0" bIns="45720" rtlCol="0" anchor="ctr"/>
          <a:lstStyle>
            <a:lvl1pPr algn="l">
              <a:defRPr sz="600">
                <a:solidFill>
                  <a:schemeClr val="bg1"/>
                </a:solidFill>
              </a:defRPr>
            </a:lvl1pPr>
          </a:lstStyle>
          <a:p>
            <a:r>
              <a:rPr lang="en-US"/>
              <a:t>27/10/2014</a:t>
            </a:r>
            <a:endParaRPr lang="en-US" dirty="0"/>
          </a:p>
        </p:txBody>
      </p:sp>
      <p:sp>
        <p:nvSpPr>
          <p:cNvPr id="14" name="Footer Placeholder 4"/>
          <p:cNvSpPr>
            <a:spLocks noGrp="1"/>
          </p:cNvSpPr>
          <p:nvPr>
            <p:ph type="ftr" sz="quarter" idx="3"/>
          </p:nvPr>
        </p:nvSpPr>
        <p:spPr>
          <a:xfrm>
            <a:off x="717410" y="6510175"/>
            <a:ext cx="2895600" cy="220440"/>
          </a:xfrm>
          <a:prstGeom prst="rect">
            <a:avLst/>
          </a:prstGeom>
        </p:spPr>
        <p:txBody>
          <a:bodyPr vert="horz" lIns="0" tIns="45720" rIns="0" bIns="45720" rtlCol="0" anchor="ctr"/>
          <a:lstStyle>
            <a:lvl1pPr>
              <a:defRPr lang="en-US" sz="600">
                <a:solidFill>
                  <a:schemeClr val="bg1"/>
                </a:solidFill>
              </a:defRPr>
            </a:lvl1pPr>
          </a:lstStyle>
          <a:p>
            <a:r>
              <a:rPr lang="en-US"/>
              <a:t>Copyright note text (8pt)</a:t>
            </a:r>
            <a:endParaRPr lang="en-US" dirty="0"/>
          </a:p>
        </p:txBody>
      </p:sp>
      <p:cxnSp>
        <p:nvCxnSpPr>
          <p:cNvPr id="16" name="Straight Connector 15"/>
          <p:cNvCxnSpPr/>
          <p:nvPr userDrawn="1"/>
        </p:nvCxnSpPr>
        <p:spPr>
          <a:xfrm>
            <a:off x="433389" y="6208776"/>
            <a:ext cx="8275637" cy="0"/>
          </a:xfrm>
          <a:prstGeom prst="line">
            <a:avLst/>
          </a:prstGeom>
          <a:ln w="25400" cmpd="sng">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AR_LOGOTYPE_MRKT_RGB_NEG.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050657" y="6444969"/>
            <a:ext cx="658368" cy="107989"/>
          </a:xfrm>
          <a:prstGeom prst="rect">
            <a:avLst/>
          </a:prstGeom>
        </p:spPr>
      </p:pic>
    </p:spTree>
    <p:extLst>
      <p:ext uri="{BB962C8B-B14F-4D97-AF65-F5344CB8AC3E}">
        <p14:creationId xmlns:p14="http://schemas.microsoft.com/office/powerpoint/2010/main" val="27705968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Section Header Blue">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5778" y="254924"/>
            <a:ext cx="8263247" cy="683452"/>
          </a:xfrm>
        </p:spPr>
        <p:txBody>
          <a:bodyPr anchor="t"/>
          <a:lstStyle>
            <a:lvl1pPr algn="l">
              <a:defRPr sz="2850" b="0" cap="none">
                <a:solidFill>
                  <a:srgbClr val="FFFFFF"/>
                </a:solidFill>
              </a:defRPr>
            </a:lvl1pPr>
          </a:lstStyle>
          <a:p>
            <a:r>
              <a:rPr lang="en-US" dirty="0"/>
              <a:t>click to edit master title style</a:t>
            </a:r>
          </a:p>
        </p:txBody>
      </p:sp>
      <p:sp>
        <p:nvSpPr>
          <p:cNvPr id="3" name="Text Placeholder 2"/>
          <p:cNvSpPr>
            <a:spLocks noGrp="1"/>
          </p:cNvSpPr>
          <p:nvPr>
            <p:ph type="body" idx="1" hasCustomPrompt="1"/>
          </p:nvPr>
        </p:nvSpPr>
        <p:spPr>
          <a:xfrm>
            <a:off x="445778" y="965616"/>
            <a:ext cx="8263247" cy="684513"/>
          </a:xfrm>
        </p:spPr>
        <p:txBody>
          <a:bodyPr anchor="t"/>
          <a:lstStyle>
            <a:lvl1pPr marL="0" indent="0">
              <a:buNone/>
              <a:defRPr sz="2250">
                <a:solidFill>
                  <a:schemeClr val="bg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10" name="Content Placeholder 9"/>
          <p:cNvSpPr>
            <a:spLocks noGrp="1"/>
          </p:cNvSpPr>
          <p:nvPr>
            <p:ph sz="quarter" idx="12" hasCustomPrompt="1"/>
          </p:nvPr>
        </p:nvSpPr>
        <p:spPr>
          <a:xfrm>
            <a:off x="445778" y="3346704"/>
            <a:ext cx="8263247" cy="2870006"/>
          </a:xfrm>
        </p:spPr>
        <p:txBody>
          <a:bodyPr vert="horz" lIns="0" tIns="45720" rIns="0" bIns="45720" rtlCol="0" anchor="t">
            <a:noAutofit/>
          </a:bodyPr>
          <a:lstStyle>
            <a:lvl1pPr marL="0" indent="0">
              <a:buNone/>
              <a:defRPr lang="en-US" sz="15300" b="0" cap="none" smtClean="0">
                <a:solidFill>
                  <a:schemeClr val="bg1"/>
                </a:solidFill>
                <a:latin typeface="+mj-lt"/>
                <a:ea typeface="+mj-ea"/>
                <a:cs typeface="+mj-cs"/>
              </a:defRPr>
            </a:lvl1pPr>
            <a:lvl2pPr>
              <a:defRPr lang="en-US" smtClean="0"/>
            </a:lvl2pPr>
            <a:lvl3pPr>
              <a:defRPr lang="en-US" smtClean="0"/>
            </a:lvl3pPr>
            <a:lvl4pPr>
              <a:defRPr lang="en-US" smtClean="0"/>
            </a:lvl4pPr>
            <a:lvl5pPr>
              <a:defRPr lang="en-US"/>
            </a:lvl5pPr>
          </a:lstStyle>
          <a:p>
            <a:pPr lvl="0">
              <a:spcBef>
                <a:spcPct val="0"/>
              </a:spcBef>
            </a:pPr>
            <a:r>
              <a:rPr lang="en-US" dirty="0"/>
              <a:t>#</a:t>
            </a:r>
          </a:p>
        </p:txBody>
      </p:sp>
      <p:sp>
        <p:nvSpPr>
          <p:cNvPr id="17" name="TextBox 16"/>
          <p:cNvSpPr txBox="1"/>
          <p:nvPr userDrawn="1"/>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bg1"/>
                </a:solidFill>
              </a:rPr>
              <a:pPr lvl="0" algn="l"/>
              <a:t>‹#›</a:t>
            </a:fld>
            <a:endParaRPr lang="en-US" sz="600" dirty="0">
              <a:solidFill>
                <a:schemeClr val="bg1"/>
              </a:solidFill>
            </a:endParaRPr>
          </a:p>
        </p:txBody>
      </p:sp>
      <p:sp>
        <p:nvSpPr>
          <p:cNvPr id="18" name="Date Placeholder 3"/>
          <p:cNvSpPr>
            <a:spLocks noGrp="1"/>
          </p:cNvSpPr>
          <p:nvPr>
            <p:ph type="dt" sz="half" idx="2"/>
          </p:nvPr>
        </p:nvSpPr>
        <p:spPr>
          <a:xfrm>
            <a:off x="717411" y="6372687"/>
            <a:ext cx="542989" cy="220440"/>
          </a:xfrm>
          <a:prstGeom prst="rect">
            <a:avLst/>
          </a:prstGeom>
        </p:spPr>
        <p:txBody>
          <a:bodyPr vert="horz" lIns="0" tIns="45720" rIns="0" bIns="45720" rtlCol="0" anchor="ctr"/>
          <a:lstStyle>
            <a:lvl1pPr algn="l">
              <a:defRPr sz="600">
                <a:solidFill>
                  <a:schemeClr val="bg1"/>
                </a:solidFill>
              </a:defRPr>
            </a:lvl1pPr>
          </a:lstStyle>
          <a:p>
            <a:r>
              <a:rPr lang="en-US"/>
              <a:t>27/10/2014</a:t>
            </a:r>
            <a:endParaRPr lang="en-US" dirty="0"/>
          </a:p>
        </p:txBody>
      </p:sp>
      <p:sp>
        <p:nvSpPr>
          <p:cNvPr id="19" name="Footer Placeholder 4"/>
          <p:cNvSpPr>
            <a:spLocks noGrp="1"/>
          </p:cNvSpPr>
          <p:nvPr>
            <p:ph type="ftr" sz="quarter" idx="3"/>
          </p:nvPr>
        </p:nvSpPr>
        <p:spPr>
          <a:xfrm>
            <a:off x="717410" y="6510175"/>
            <a:ext cx="2895600" cy="220440"/>
          </a:xfrm>
          <a:prstGeom prst="rect">
            <a:avLst/>
          </a:prstGeom>
        </p:spPr>
        <p:txBody>
          <a:bodyPr vert="horz" lIns="0" tIns="45720" rIns="0" bIns="45720" rtlCol="0" anchor="ctr"/>
          <a:lstStyle>
            <a:lvl1pPr>
              <a:defRPr lang="en-US" sz="600">
                <a:solidFill>
                  <a:schemeClr val="bg1"/>
                </a:solidFill>
              </a:defRPr>
            </a:lvl1pPr>
          </a:lstStyle>
          <a:p>
            <a:r>
              <a:rPr lang="en-US"/>
              <a:t>Copyright note text (8pt)</a:t>
            </a:r>
            <a:endParaRPr lang="en-US" dirty="0"/>
          </a:p>
        </p:txBody>
      </p:sp>
      <p:cxnSp>
        <p:nvCxnSpPr>
          <p:cNvPr id="20" name="Straight Connector 19"/>
          <p:cNvCxnSpPr/>
          <p:nvPr userDrawn="1"/>
        </p:nvCxnSpPr>
        <p:spPr>
          <a:xfrm>
            <a:off x="433389" y="6208776"/>
            <a:ext cx="8275637" cy="0"/>
          </a:xfrm>
          <a:prstGeom prst="line">
            <a:avLst/>
          </a:prstGeom>
          <a:ln w="25400" cmpd="sng">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AR_LOGOTYPE_MRKT_RGB_NEG.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050657" y="6444969"/>
            <a:ext cx="658368" cy="107989"/>
          </a:xfrm>
          <a:prstGeom prst="rect">
            <a:avLst/>
          </a:prstGeom>
        </p:spPr>
      </p:pic>
    </p:spTree>
    <p:extLst>
      <p:ext uri="{BB962C8B-B14F-4D97-AF65-F5344CB8AC3E}">
        <p14:creationId xmlns:p14="http://schemas.microsoft.com/office/powerpoint/2010/main" val="23259341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Section Header Green">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5778" y="254924"/>
            <a:ext cx="8263247" cy="683452"/>
          </a:xfrm>
        </p:spPr>
        <p:txBody>
          <a:bodyPr anchor="t"/>
          <a:lstStyle>
            <a:lvl1pPr algn="l">
              <a:defRPr sz="2850" b="0" cap="none">
                <a:solidFill>
                  <a:srgbClr val="FFFFFF"/>
                </a:solidFill>
              </a:defRPr>
            </a:lvl1pPr>
          </a:lstStyle>
          <a:p>
            <a:r>
              <a:rPr lang="en-US" dirty="0"/>
              <a:t>click to edit master title style</a:t>
            </a:r>
          </a:p>
        </p:txBody>
      </p:sp>
      <p:sp>
        <p:nvSpPr>
          <p:cNvPr id="3" name="Text Placeholder 2"/>
          <p:cNvSpPr>
            <a:spLocks noGrp="1"/>
          </p:cNvSpPr>
          <p:nvPr>
            <p:ph type="body" idx="1" hasCustomPrompt="1"/>
          </p:nvPr>
        </p:nvSpPr>
        <p:spPr>
          <a:xfrm>
            <a:off x="445778" y="965616"/>
            <a:ext cx="8263247" cy="684513"/>
          </a:xfrm>
        </p:spPr>
        <p:txBody>
          <a:bodyPr anchor="t"/>
          <a:lstStyle>
            <a:lvl1pPr marL="0" indent="0">
              <a:buNone/>
              <a:defRPr sz="2250">
                <a:solidFill>
                  <a:schemeClr val="bg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10" name="Content Placeholder 9"/>
          <p:cNvSpPr>
            <a:spLocks noGrp="1"/>
          </p:cNvSpPr>
          <p:nvPr>
            <p:ph sz="quarter" idx="12" hasCustomPrompt="1"/>
          </p:nvPr>
        </p:nvSpPr>
        <p:spPr>
          <a:xfrm>
            <a:off x="445778" y="3346704"/>
            <a:ext cx="8263247" cy="2870006"/>
          </a:xfrm>
        </p:spPr>
        <p:txBody>
          <a:bodyPr vert="horz" lIns="0" tIns="45720" rIns="0" bIns="45720" rtlCol="0" anchor="t">
            <a:noAutofit/>
          </a:bodyPr>
          <a:lstStyle>
            <a:lvl1pPr marL="0" indent="0">
              <a:buNone/>
              <a:defRPr lang="en-US" sz="15300" b="0" cap="none" smtClean="0">
                <a:solidFill>
                  <a:schemeClr val="bg1"/>
                </a:solidFill>
                <a:latin typeface="+mj-lt"/>
                <a:ea typeface="+mj-ea"/>
                <a:cs typeface="+mj-cs"/>
              </a:defRPr>
            </a:lvl1pPr>
            <a:lvl2pPr>
              <a:defRPr lang="en-US" smtClean="0"/>
            </a:lvl2pPr>
            <a:lvl3pPr>
              <a:defRPr lang="en-US" smtClean="0"/>
            </a:lvl3pPr>
            <a:lvl4pPr>
              <a:defRPr lang="en-US" smtClean="0"/>
            </a:lvl4pPr>
            <a:lvl5pPr>
              <a:defRPr lang="en-US"/>
            </a:lvl5pPr>
          </a:lstStyle>
          <a:p>
            <a:pPr lvl="0">
              <a:spcBef>
                <a:spcPct val="0"/>
              </a:spcBef>
            </a:pPr>
            <a:r>
              <a:rPr lang="en-US" dirty="0"/>
              <a:t>#</a:t>
            </a:r>
          </a:p>
        </p:txBody>
      </p:sp>
      <p:sp>
        <p:nvSpPr>
          <p:cNvPr id="17" name="TextBox 16"/>
          <p:cNvSpPr txBox="1"/>
          <p:nvPr userDrawn="1"/>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bg1"/>
                </a:solidFill>
              </a:rPr>
              <a:pPr lvl="0" algn="l"/>
              <a:t>‹#›</a:t>
            </a:fld>
            <a:endParaRPr lang="en-US" sz="600" dirty="0">
              <a:solidFill>
                <a:schemeClr val="bg1"/>
              </a:solidFill>
            </a:endParaRPr>
          </a:p>
        </p:txBody>
      </p:sp>
      <p:sp>
        <p:nvSpPr>
          <p:cNvPr id="18" name="Date Placeholder 3"/>
          <p:cNvSpPr>
            <a:spLocks noGrp="1"/>
          </p:cNvSpPr>
          <p:nvPr>
            <p:ph type="dt" sz="half" idx="2"/>
          </p:nvPr>
        </p:nvSpPr>
        <p:spPr>
          <a:xfrm>
            <a:off x="717411" y="6372687"/>
            <a:ext cx="542989" cy="220440"/>
          </a:xfrm>
          <a:prstGeom prst="rect">
            <a:avLst/>
          </a:prstGeom>
        </p:spPr>
        <p:txBody>
          <a:bodyPr vert="horz" lIns="0" tIns="45720" rIns="0" bIns="45720" rtlCol="0" anchor="ctr"/>
          <a:lstStyle>
            <a:lvl1pPr algn="l">
              <a:defRPr sz="600">
                <a:solidFill>
                  <a:schemeClr val="bg1"/>
                </a:solidFill>
              </a:defRPr>
            </a:lvl1pPr>
          </a:lstStyle>
          <a:p>
            <a:r>
              <a:rPr lang="en-US"/>
              <a:t>27/10/2014</a:t>
            </a:r>
            <a:endParaRPr lang="en-US" dirty="0"/>
          </a:p>
        </p:txBody>
      </p:sp>
      <p:sp>
        <p:nvSpPr>
          <p:cNvPr id="19" name="Footer Placeholder 4"/>
          <p:cNvSpPr>
            <a:spLocks noGrp="1"/>
          </p:cNvSpPr>
          <p:nvPr>
            <p:ph type="ftr" sz="quarter" idx="3"/>
          </p:nvPr>
        </p:nvSpPr>
        <p:spPr>
          <a:xfrm>
            <a:off x="717410" y="6510175"/>
            <a:ext cx="2895600" cy="220440"/>
          </a:xfrm>
          <a:prstGeom prst="rect">
            <a:avLst/>
          </a:prstGeom>
        </p:spPr>
        <p:txBody>
          <a:bodyPr vert="horz" lIns="0" tIns="45720" rIns="0" bIns="45720" rtlCol="0" anchor="ctr"/>
          <a:lstStyle>
            <a:lvl1pPr>
              <a:defRPr lang="en-US" sz="600">
                <a:solidFill>
                  <a:schemeClr val="bg1"/>
                </a:solidFill>
              </a:defRPr>
            </a:lvl1pPr>
          </a:lstStyle>
          <a:p>
            <a:r>
              <a:rPr lang="en-US"/>
              <a:t>Copyright note text (8pt)</a:t>
            </a:r>
            <a:endParaRPr lang="en-US" dirty="0"/>
          </a:p>
        </p:txBody>
      </p:sp>
      <p:cxnSp>
        <p:nvCxnSpPr>
          <p:cNvPr id="20" name="Straight Connector 19"/>
          <p:cNvCxnSpPr/>
          <p:nvPr userDrawn="1"/>
        </p:nvCxnSpPr>
        <p:spPr>
          <a:xfrm>
            <a:off x="433389" y="6208776"/>
            <a:ext cx="8275637" cy="0"/>
          </a:xfrm>
          <a:prstGeom prst="line">
            <a:avLst/>
          </a:prstGeom>
          <a:ln w="25400" cmpd="sng">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AR_LOGOTYPE_MRKT_RGB_NEG.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050657" y="6444969"/>
            <a:ext cx="658368" cy="107989"/>
          </a:xfrm>
          <a:prstGeom prst="rect">
            <a:avLst/>
          </a:prstGeom>
        </p:spPr>
      </p:pic>
    </p:spTree>
    <p:extLst>
      <p:ext uri="{BB962C8B-B14F-4D97-AF65-F5344CB8AC3E}">
        <p14:creationId xmlns:p14="http://schemas.microsoft.com/office/powerpoint/2010/main" val="379283814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Section Header Grey">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5778" y="254924"/>
            <a:ext cx="8263247" cy="683452"/>
          </a:xfrm>
        </p:spPr>
        <p:txBody>
          <a:bodyPr anchor="t"/>
          <a:lstStyle>
            <a:lvl1pPr algn="l">
              <a:defRPr sz="2850" b="0" cap="none">
                <a:solidFill>
                  <a:srgbClr val="FFFFFF"/>
                </a:solidFill>
              </a:defRPr>
            </a:lvl1pPr>
          </a:lstStyle>
          <a:p>
            <a:r>
              <a:rPr lang="en-US" dirty="0"/>
              <a:t>click to edit master title style</a:t>
            </a:r>
          </a:p>
        </p:txBody>
      </p:sp>
      <p:sp>
        <p:nvSpPr>
          <p:cNvPr id="3" name="Text Placeholder 2"/>
          <p:cNvSpPr>
            <a:spLocks noGrp="1"/>
          </p:cNvSpPr>
          <p:nvPr>
            <p:ph type="body" idx="1" hasCustomPrompt="1"/>
          </p:nvPr>
        </p:nvSpPr>
        <p:spPr>
          <a:xfrm>
            <a:off x="445778" y="965616"/>
            <a:ext cx="8263247" cy="684513"/>
          </a:xfrm>
        </p:spPr>
        <p:txBody>
          <a:bodyPr anchor="t"/>
          <a:lstStyle>
            <a:lvl1pPr marL="0" indent="0">
              <a:buNone/>
              <a:defRPr sz="2250">
                <a:solidFill>
                  <a:schemeClr val="bg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10" name="Content Placeholder 9"/>
          <p:cNvSpPr>
            <a:spLocks noGrp="1"/>
          </p:cNvSpPr>
          <p:nvPr>
            <p:ph sz="quarter" idx="12" hasCustomPrompt="1"/>
          </p:nvPr>
        </p:nvSpPr>
        <p:spPr>
          <a:xfrm>
            <a:off x="445778" y="3346704"/>
            <a:ext cx="8263247" cy="2870006"/>
          </a:xfrm>
        </p:spPr>
        <p:txBody>
          <a:bodyPr vert="horz" lIns="0" tIns="45720" rIns="0" bIns="45720" rtlCol="0" anchor="t">
            <a:noAutofit/>
          </a:bodyPr>
          <a:lstStyle>
            <a:lvl1pPr marL="0" indent="0">
              <a:buNone/>
              <a:defRPr lang="en-US" sz="15300" b="0" cap="none" smtClean="0">
                <a:solidFill>
                  <a:schemeClr val="bg1"/>
                </a:solidFill>
                <a:latin typeface="+mj-lt"/>
                <a:ea typeface="+mj-ea"/>
                <a:cs typeface="+mj-cs"/>
              </a:defRPr>
            </a:lvl1pPr>
            <a:lvl2pPr>
              <a:defRPr lang="en-US" smtClean="0"/>
            </a:lvl2pPr>
            <a:lvl3pPr>
              <a:defRPr lang="en-US" smtClean="0"/>
            </a:lvl3pPr>
            <a:lvl4pPr>
              <a:defRPr lang="en-US" smtClean="0"/>
            </a:lvl4pPr>
            <a:lvl5pPr>
              <a:defRPr lang="en-US"/>
            </a:lvl5pPr>
          </a:lstStyle>
          <a:p>
            <a:pPr lvl="0">
              <a:spcBef>
                <a:spcPct val="0"/>
              </a:spcBef>
            </a:pPr>
            <a:r>
              <a:rPr lang="en-US" dirty="0"/>
              <a:t>#</a:t>
            </a:r>
          </a:p>
        </p:txBody>
      </p:sp>
      <p:sp>
        <p:nvSpPr>
          <p:cNvPr id="17" name="TextBox 16"/>
          <p:cNvSpPr txBox="1"/>
          <p:nvPr userDrawn="1"/>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bg1"/>
                </a:solidFill>
              </a:rPr>
              <a:pPr lvl="0" algn="l"/>
              <a:t>‹#›</a:t>
            </a:fld>
            <a:endParaRPr lang="en-US" sz="600" dirty="0">
              <a:solidFill>
                <a:schemeClr val="bg1"/>
              </a:solidFill>
            </a:endParaRPr>
          </a:p>
        </p:txBody>
      </p:sp>
      <p:sp>
        <p:nvSpPr>
          <p:cNvPr id="18" name="Date Placeholder 3"/>
          <p:cNvSpPr>
            <a:spLocks noGrp="1"/>
          </p:cNvSpPr>
          <p:nvPr>
            <p:ph type="dt" sz="half" idx="2"/>
          </p:nvPr>
        </p:nvSpPr>
        <p:spPr>
          <a:xfrm>
            <a:off x="717411" y="6372687"/>
            <a:ext cx="542989" cy="220440"/>
          </a:xfrm>
          <a:prstGeom prst="rect">
            <a:avLst/>
          </a:prstGeom>
        </p:spPr>
        <p:txBody>
          <a:bodyPr vert="horz" lIns="0" tIns="45720" rIns="0" bIns="45720" rtlCol="0" anchor="ctr"/>
          <a:lstStyle>
            <a:lvl1pPr algn="l">
              <a:defRPr sz="600">
                <a:solidFill>
                  <a:schemeClr val="bg1"/>
                </a:solidFill>
              </a:defRPr>
            </a:lvl1pPr>
          </a:lstStyle>
          <a:p>
            <a:r>
              <a:rPr lang="en-US"/>
              <a:t>27/10/2014</a:t>
            </a:r>
            <a:endParaRPr lang="en-US" dirty="0"/>
          </a:p>
        </p:txBody>
      </p:sp>
      <p:sp>
        <p:nvSpPr>
          <p:cNvPr id="19" name="Footer Placeholder 4"/>
          <p:cNvSpPr>
            <a:spLocks noGrp="1"/>
          </p:cNvSpPr>
          <p:nvPr>
            <p:ph type="ftr" sz="quarter" idx="3"/>
          </p:nvPr>
        </p:nvSpPr>
        <p:spPr>
          <a:xfrm>
            <a:off x="717410" y="6510175"/>
            <a:ext cx="2895600" cy="220440"/>
          </a:xfrm>
          <a:prstGeom prst="rect">
            <a:avLst/>
          </a:prstGeom>
        </p:spPr>
        <p:txBody>
          <a:bodyPr vert="horz" lIns="0" tIns="45720" rIns="0" bIns="45720" rtlCol="0" anchor="ctr"/>
          <a:lstStyle>
            <a:lvl1pPr>
              <a:defRPr lang="en-US" sz="600">
                <a:solidFill>
                  <a:schemeClr val="bg1"/>
                </a:solidFill>
              </a:defRPr>
            </a:lvl1pPr>
          </a:lstStyle>
          <a:p>
            <a:r>
              <a:rPr lang="en-US"/>
              <a:t>Copyright note text (8pt)</a:t>
            </a:r>
            <a:endParaRPr lang="en-US" dirty="0"/>
          </a:p>
        </p:txBody>
      </p:sp>
      <p:cxnSp>
        <p:nvCxnSpPr>
          <p:cNvPr id="20" name="Straight Connector 19"/>
          <p:cNvCxnSpPr/>
          <p:nvPr userDrawn="1"/>
        </p:nvCxnSpPr>
        <p:spPr>
          <a:xfrm>
            <a:off x="433389" y="6208776"/>
            <a:ext cx="8275637" cy="0"/>
          </a:xfrm>
          <a:prstGeom prst="line">
            <a:avLst/>
          </a:prstGeom>
          <a:ln w="25400" cmpd="sng">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AR_LOGOTYPE_MRKT_RGB_NEG.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050657" y="6444969"/>
            <a:ext cx="658368" cy="107989"/>
          </a:xfrm>
          <a:prstGeom prst="rect">
            <a:avLst/>
          </a:prstGeom>
        </p:spPr>
      </p:pic>
    </p:spTree>
    <p:extLst>
      <p:ext uri="{BB962C8B-B14F-4D97-AF65-F5344CB8AC3E}">
        <p14:creationId xmlns:p14="http://schemas.microsoft.com/office/powerpoint/2010/main" val="9416776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Section Header Dark Green">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5778" y="254924"/>
            <a:ext cx="8263247" cy="683452"/>
          </a:xfrm>
        </p:spPr>
        <p:txBody>
          <a:bodyPr anchor="t"/>
          <a:lstStyle>
            <a:lvl1pPr algn="l">
              <a:defRPr sz="2850" b="0" cap="none">
                <a:solidFill>
                  <a:srgbClr val="FFFFFF"/>
                </a:solidFill>
              </a:defRPr>
            </a:lvl1pPr>
          </a:lstStyle>
          <a:p>
            <a:r>
              <a:rPr lang="en-US" dirty="0"/>
              <a:t>click to edit master title style</a:t>
            </a:r>
          </a:p>
        </p:txBody>
      </p:sp>
      <p:sp>
        <p:nvSpPr>
          <p:cNvPr id="3" name="Text Placeholder 2"/>
          <p:cNvSpPr>
            <a:spLocks noGrp="1"/>
          </p:cNvSpPr>
          <p:nvPr>
            <p:ph type="body" idx="1" hasCustomPrompt="1"/>
          </p:nvPr>
        </p:nvSpPr>
        <p:spPr>
          <a:xfrm>
            <a:off x="445778" y="965616"/>
            <a:ext cx="8263247" cy="684513"/>
          </a:xfrm>
        </p:spPr>
        <p:txBody>
          <a:bodyPr anchor="t"/>
          <a:lstStyle>
            <a:lvl1pPr marL="0" indent="0">
              <a:buNone/>
              <a:defRPr sz="2250">
                <a:solidFill>
                  <a:schemeClr val="bg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10" name="Content Placeholder 9"/>
          <p:cNvSpPr>
            <a:spLocks noGrp="1"/>
          </p:cNvSpPr>
          <p:nvPr>
            <p:ph sz="quarter" idx="12" hasCustomPrompt="1"/>
          </p:nvPr>
        </p:nvSpPr>
        <p:spPr>
          <a:xfrm>
            <a:off x="445778" y="3346704"/>
            <a:ext cx="8263247" cy="2870006"/>
          </a:xfrm>
        </p:spPr>
        <p:txBody>
          <a:bodyPr vert="horz" lIns="0" tIns="45720" rIns="0" bIns="45720" rtlCol="0" anchor="t">
            <a:noAutofit/>
          </a:bodyPr>
          <a:lstStyle>
            <a:lvl1pPr marL="0" indent="0">
              <a:buNone/>
              <a:defRPr lang="en-US" sz="15300" b="0" cap="none" smtClean="0">
                <a:solidFill>
                  <a:schemeClr val="bg1"/>
                </a:solidFill>
                <a:latin typeface="+mj-lt"/>
                <a:ea typeface="+mj-ea"/>
                <a:cs typeface="+mj-cs"/>
              </a:defRPr>
            </a:lvl1pPr>
            <a:lvl2pPr>
              <a:defRPr lang="en-US" smtClean="0"/>
            </a:lvl2pPr>
            <a:lvl3pPr>
              <a:defRPr lang="en-US" smtClean="0"/>
            </a:lvl3pPr>
            <a:lvl4pPr>
              <a:defRPr lang="en-US" smtClean="0"/>
            </a:lvl4pPr>
            <a:lvl5pPr>
              <a:defRPr lang="en-US"/>
            </a:lvl5pPr>
          </a:lstStyle>
          <a:p>
            <a:pPr lvl="0">
              <a:spcBef>
                <a:spcPct val="0"/>
              </a:spcBef>
            </a:pPr>
            <a:r>
              <a:rPr lang="en-US" dirty="0"/>
              <a:t>#</a:t>
            </a:r>
          </a:p>
        </p:txBody>
      </p:sp>
      <p:sp>
        <p:nvSpPr>
          <p:cNvPr id="17" name="TextBox 16"/>
          <p:cNvSpPr txBox="1"/>
          <p:nvPr userDrawn="1"/>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bg1"/>
                </a:solidFill>
              </a:rPr>
              <a:pPr lvl="0" algn="l"/>
              <a:t>‹#›</a:t>
            </a:fld>
            <a:endParaRPr lang="en-US" sz="600" dirty="0">
              <a:solidFill>
                <a:schemeClr val="bg1"/>
              </a:solidFill>
            </a:endParaRPr>
          </a:p>
        </p:txBody>
      </p:sp>
      <p:sp>
        <p:nvSpPr>
          <p:cNvPr id="18" name="Date Placeholder 3"/>
          <p:cNvSpPr>
            <a:spLocks noGrp="1"/>
          </p:cNvSpPr>
          <p:nvPr>
            <p:ph type="dt" sz="half" idx="2"/>
          </p:nvPr>
        </p:nvSpPr>
        <p:spPr>
          <a:xfrm>
            <a:off x="717411" y="6372687"/>
            <a:ext cx="542989" cy="220440"/>
          </a:xfrm>
          <a:prstGeom prst="rect">
            <a:avLst/>
          </a:prstGeom>
        </p:spPr>
        <p:txBody>
          <a:bodyPr vert="horz" lIns="0" tIns="45720" rIns="0" bIns="45720" rtlCol="0" anchor="ctr"/>
          <a:lstStyle>
            <a:lvl1pPr algn="l">
              <a:defRPr sz="600">
                <a:solidFill>
                  <a:schemeClr val="bg1"/>
                </a:solidFill>
              </a:defRPr>
            </a:lvl1pPr>
          </a:lstStyle>
          <a:p>
            <a:r>
              <a:rPr lang="en-US"/>
              <a:t>27/10/2014</a:t>
            </a:r>
            <a:endParaRPr lang="en-US" dirty="0"/>
          </a:p>
        </p:txBody>
      </p:sp>
      <p:sp>
        <p:nvSpPr>
          <p:cNvPr id="19" name="Footer Placeholder 4"/>
          <p:cNvSpPr>
            <a:spLocks noGrp="1"/>
          </p:cNvSpPr>
          <p:nvPr>
            <p:ph type="ftr" sz="quarter" idx="3"/>
          </p:nvPr>
        </p:nvSpPr>
        <p:spPr>
          <a:xfrm>
            <a:off x="717410" y="6510175"/>
            <a:ext cx="2895600" cy="220440"/>
          </a:xfrm>
          <a:prstGeom prst="rect">
            <a:avLst/>
          </a:prstGeom>
        </p:spPr>
        <p:txBody>
          <a:bodyPr vert="horz" lIns="0" tIns="45720" rIns="0" bIns="45720" rtlCol="0" anchor="ctr"/>
          <a:lstStyle>
            <a:lvl1pPr>
              <a:defRPr lang="en-US" sz="600">
                <a:solidFill>
                  <a:schemeClr val="bg1"/>
                </a:solidFill>
              </a:defRPr>
            </a:lvl1pPr>
          </a:lstStyle>
          <a:p>
            <a:r>
              <a:rPr lang="en-US"/>
              <a:t>Copyright note text (8pt)</a:t>
            </a:r>
            <a:endParaRPr lang="en-US" dirty="0"/>
          </a:p>
        </p:txBody>
      </p:sp>
      <p:cxnSp>
        <p:nvCxnSpPr>
          <p:cNvPr id="20" name="Straight Connector 19"/>
          <p:cNvCxnSpPr/>
          <p:nvPr userDrawn="1"/>
        </p:nvCxnSpPr>
        <p:spPr>
          <a:xfrm>
            <a:off x="433389" y="6208776"/>
            <a:ext cx="8275637" cy="0"/>
          </a:xfrm>
          <a:prstGeom prst="line">
            <a:avLst/>
          </a:prstGeom>
          <a:ln w="25400" cmpd="sng">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AR_LOGOTYPE_MRKT_RGB_NEG.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050657" y="6444969"/>
            <a:ext cx="658368" cy="107989"/>
          </a:xfrm>
          <a:prstGeom prst="rect">
            <a:avLst/>
          </a:prstGeom>
        </p:spPr>
      </p:pic>
    </p:spTree>
    <p:extLst>
      <p:ext uri="{BB962C8B-B14F-4D97-AF65-F5344CB8AC3E}">
        <p14:creationId xmlns:p14="http://schemas.microsoft.com/office/powerpoint/2010/main" val="664581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Section Header Dark Blu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5778" y="254924"/>
            <a:ext cx="8263247" cy="683452"/>
          </a:xfrm>
        </p:spPr>
        <p:txBody>
          <a:bodyPr anchor="t"/>
          <a:lstStyle>
            <a:lvl1pPr algn="l">
              <a:defRPr sz="2850" b="0" cap="none">
                <a:solidFill>
                  <a:srgbClr val="FFFFFF"/>
                </a:solidFill>
              </a:defRPr>
            </a:lvl1pPr>
          </a:lstStyle>
          <a:p>
            <a:r>
              <a:rPr lang="en-US" dirty="0"/>
              <a:t>click to edit master title style</a:t>
            </a:r>
          </a:p>
        </p:txBody>
      </p:sp>
      <p:sp>
        <p:nvSpPr>
          <p:cNvPr id="3" name="Text Placeholder 2"/>
          <p:cNvSpPr>
            <a:spLocks noGrp="1"/>
          </p:cNvSpPr>
          <p:nvPr>
            <p:ph type="body" idx="1" hasCustomPrompt="1"/>
          </p:nvPr>
        </p:nvSpPr>
        <p:spPr>
          <a:xfrm>
            <a:off x="445778" y="965616"/>
            <a:ext cx="8263247" cy="684513"/>
          </a:xfrm>
        </p:spPr>
        <p:txBody>
          <a:bodyPr anchor="t"/>
          <a:lstStyle>
            <a:lvl1pPr marL="0" indent="0">
              <a:buNone/>
              <a:defRPr sz="2250">
                <a:solidFill>
                  <a:schemeClr val="bg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
        <p:nvSpPr>
          <p:cNvPr id="10" name="Content Placeholder 9"/>
          <p:cNvSpPr>
            <a:spLocks noGrp="1"/>
          </p:cNvSpPr>
          <p:nvPr>
            <p:ph sz="quarter" idx="12" hasCustomPrompt="1"/>
          </p:nvPr>
        </p:nvSpPr>
        <p:spPr>
          <a:xfrm>
            <a:off x="445778" y="3346704"/>
            <a:ext cx="8263247" cy="2870006"/>
          </a:xfrm>
        </p:spPr>
        <p:txBody>
          <a:bodyPr vert="horz" lIns="0" tIns="45720" rIns="0" bIns="45720" rtlCol="0" anchor="t">
            <a:noAutofit/>
          </a:bodyPr>
          <a:lstStyle>
            <a:lvl1pPr marL="0" indent="0">
              <a:buNone/>
              <a:defRPr lang="en-US" sz="15300" b="0" cap="none" smtClean="0">
                <a:solidFill>
                  <a:schemeClr val="bg1"/>
                </a:solidFill>
                <a:latin typeface="+mj-lt"/>
                <a:ea typeface="+mj-ea"/>
                <a:cs typeface="+mj-cs"/>
              </a:defRPr>
            </a:lvl1pPr>
            <a:lvl2pPr>
              <a:defRPr lang="en-US" smtClean="0"/>
            </a:lvl2pPr>
            <a:lvl3pPr>
              <a:defRPr lang="en-US" smtClean="0"/>
            </a:lvl3pPr>
            <a:lvl4pPr>
              <a:defRPr lang="en-US" smtClean="0"/>
            </a:lvl4pPr>
            <a:lvl5pPr>
              <a:defRPr lang="en-US"/>
            </a:lvl5pPr>
          </a:lstStyle>
          <a:p>
            <a:pPr lvl="0">
              <a:spcBef>
                <a:spcPct val="0"/>
              </a:spcBef>
            </a:pPr>
            <a:r>
              <a:rPr lang="en-US" dirty="0"/>
              <a:t>#</a:t>
            </a:r>
          </a:p>
        </p:txBody>
      </p:sp>
      <p:sp>
        <p:nvSpPr>
          <p:cNvPr id="17" name="TextBox 16"/>
          <p:cNvSpPr txBox="1"/>
          <p:nvPr userDrawn="1"/>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bg1"/>
                </a:solidFill>
              </a:rPr>
              <a:pPr lvl="0" algn="l"/>
              <a:t>‹#›</a:t>
            </a:fld>
            <a:endParaRPr lang="en-US" sz="600" dirty="0">
              <a:solidFill>
                <a:schemeClr val="bg1"/>
              </a:solidFill>
            </a:endParaRPr>
          </a:p>
        </p:txBody>
      </p:sp>
      <p:sp>
        <p:nvSpPr>
          <p:cNvPr id="18" name="Date Placeholder 3"/>
          <p:cNvSpPr>
            <a:spLocks noGrp="1"/>
          </p:cNvSpPr>
          <p:nvPr>
            <p:ph type="dt" sz="half" idx="2"/>
          </p:nvPr>
        </p:nvSpPr>
        <p:spPr>
          <a:xfrm>
            <a:off x="717411" y="6372687"/>
            <a:ext cx="542989" cy="220440"/>
          </a:xfrm>
          <a:prstGeom prst="rect">
            <a:avLst/>
          </a:prstGeom>
        </p:spPr>
        <p:txBody>
          <a:bodyPr vert="horz" lIns="0" tIns="45720" rIns="0" bIns="45720" rtlCol="0" anchor="ctr"/>
          <a:lstStyle>
            <a:lvl1pPr algn="l">
              <a:defRPr sz="600">
                <a:solidFill>
                  <a:schemeClr val="bg1"/>
                </a:solidFill>
              </a:defRPr>
            </a:lvl1pPr>
          </a:lstStyle>
          <a:p>
            <a:r>
              <a:rPr lang="en-US"/>
              <a:t>27/10/2014</a:t>
            </a:r>
            <a:endParaRPr lang="en-US" dirty="0"/>
          </a:p>
        </p:txBody>
      </p:sp>
      <p:sp>
        <p:nvSpPr>
          <p:cNvPr id="19" name="Footer Placeholder 4"/>
          <p:cNvSpPr>
            <a:spLocks noGrp="1"/>
          </p:cNvSpPr>
          <p:nvPr>
            <p:ph type="ftr" sz="quarter" idx="3"/>
          </p:nvPr>
        </p:nvSpPr>
        <p:spPr>
          <a:xfrm>
            <a:off x="717410" y="6510175"/>
            <a:ext cx="2895600" cy="220440"/>
          </a:xfrm>
          <a:prstGeom prst="rect">
            <a:avLst/>
          </a:prstGeom>
        </p:spPr>
        <p:txBody>
          <a:bodyPr vert="horz" lIns="0" tIns="45720" rIns="0" bIns="45720" rtlCol="0" anchor="ctr"/>
          <a:lstStyle>
            <a:lvl1pPr>
              <a:defRPr lang="en-US" sz="600">
                <a:solidFill>
                  <a:schemeClr val="bg1"/>
                </a:solidFill>
              </a:defRPr>
            </a:lvl1pPr>
          </a:lstStyle>
          <a:p>
            <a:r>
              <a:rPr lang="en-US"/>
              <a:t>Copyright note text (8pt)</a:t>
            </a:r>
            <a:endParaRPr lang="en-US" dirty="0"/>
          </a:p>
        </p:txBody>
      </p:sp>
      <p:cxnSp>
        <p:nvCxnSpPr>
          <p:cNvPr id="20" name="Straight Connector 19"/>
          <p:cNvCxnSpPr/>
          <p:nvPr userDrawn="1"/>
        </p:nvCxnSpPr>
        <p:spPr>
          <a:xfrm>
            <a:off x="433389" y="6208776"/>
            <a:ext cx="8275637" cy="0"/>
          </a:xfrm>
          <a:prstGeom prst="line">
            <a:avLst/>
          </a:prstGeom>
          <a:ln w="25400" cmpd="sng">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AR_LOGOTYPE_MRKT_RGB_NEG.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050657" y="6444969"/>
            <a:ext cx="658368" cy="107989"/>
          </a:xfrm>
          <a:prstGeom prst="rect">
            <a:avLst/>
          </a:prstGeom>
        </p:spPr>
      </p:pic>
    </p:spTree>
    <p:extLst>
      <p:ext uri="{BB962C8B-B14F-4D97-AF65-F5344CB8AC3E}">
        <p14:creationId xmlns:p14="http://schemas.microsoft.com/office/powerpoint/2010/main" val="4201333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ntent - High Content">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228600"/>
            <a:ext cx="8675688" cy="893763"/>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2" charset="0"/>
            </a:endParaRPr>
          </a:p>
        </p:txBody>
      </p:sp>
      <p:sp>
        <p:nvSpPr>
          <p:cNvPr id="34" name="Rectangle 2"/>
          <p:cNvSpPr>
            <a:spLocks noGrp="1" noChangeArrowheads="1"/>
          </p:cNvSpPr>
          <p:nvPr>
            <p:ph type="title"/>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a:t>Click to edit Master title style</a:t>
            </a:r>
            <a:endParaRPr lang="en-US" dirty="0"/>
          </a:p>
        </p:txBody>
      </p:sp>
      <p:sp>
        <p:nvSpPr>
          <p:cNvPr id="10" name="Content Placeholder 14"/>
          <p:cNvSpPr>
            <a:spLocks noGrp="1"/>
          </p:cNvSpPr>
          <p:nvPr>
            <p:ph sz="quarter" idx="13"/>
          </p:nvPr>
        </p:nvSpPr>
        <p:spPr>
          <a:xfrm>
            <a:off x="4945062" y="1310400"/>
            <a:ext cx="3732213" cy="5072400"/>
          </a:xfrm>
        </p:spPr>
        <p:txBody>
          <a:bodyPr/>
          <a:lstStyle>
            <a:lvl1pPr marL="0" indent="0">
              <a:lnSpc>
                <a:spcPct val="120000"/>
              </a:lnSpc>
              <a:spcAft>
                <a:spcPts val="600"/>
              </a:spcAft>
              <a:buClr>
                <a:schemeClr val="accent2"/>
              </a:buClr>
              <a:buSzPct val="85000"/>
              <a:buFont typeface="Wingdings" pitchFamily="2" charset="2"/>
              <a:buNone/>
              <a:defRPr sz="1600"/>
            </a:lvl1pPr>
            <a:lvl2pPr marL="269875" indent="-269875">
              <a:lnSpc>
                <a:spcPct val="120000"/>
              </a:lnSpc>
              <a:spcBef>
                <a:spcPts val="0"/>
              </a:spcBef>
              <a:spcAft>
                <a:spcPts val="600"/>
              </a:spcAft>
              <a:buClr>
                <a:schemeClr val="accent2"/>
              </a:buClr>
              <a:buSzPct val="85000"/>
              <a:buFont typeface="Wingdings" pitchFamily="2" charset="2"/>
              <a:buChar char="n"/>
              <a:defRPr sz="1600"/>
            </a:lvl2pPr>
            <a:lvl3pPr marL="454025" indent="-184150">
              <a:lnSpc>
                <a:spcPct val="120000"/>
              </a:lnSpc>
              <a:spcBef>
                <a:spcPts val="0"/>
              </a:spcBef>
              <a:spcAft>
                <a:spcPts val="600"/>
              </a:spcAft>
              <a:buClr>
                <a:schemeClr val="tx1"/>
              </a:buClr>
              <a:buFont typeface="Wingdings" pitchFamily="2" charset="2"/>
              <a:buChar char="n"/>
              <a:defRPr sz="1600"/>
            </a:lvl3pPr>
            <a:lvl4pPr marL="635000" indent="-180975">
              <a:lnSpc>
                <a:spcPct val="120000"/>
              </a:lnSpc>
              <a:spcBef>
                <a:spcPts val="0"/>
              </a:spcBef>
              <a:spcAft>
                <a:spcPts val="600"/>
              </a:spcAft>
              <a:buClr>
                <a:schemeClr val="tx1"/>
              </a:buClr>
              <a:buFont typeface="Wingdings" pitchFamily="2" charset="2"/>
              <a:buChar char="n"/>
              <a:defRPr sz="1400"/>
            </a:lvl4pPr>
            <a:lvl5pPr marL="811213" indent="-169863">
              <a:lnSpc>
                <a:spcPct val="120000"/>
              </a:lnSpc>
              <a:spcBef>
                <a:spcPts val="0"/>
              </a:spcBef>
              <a:spcAft>
                <a:spcPts val="600"/>
              </a:spcAft>
              <a:buClr>
                <a:schemeClr val="tx1"/>
              </a:buClr>
              <a:buFont typeface="Wingdings" pitchFamily="2" charset="2"/>
              <a:buChar char="n"/>
              <a:defRPr sz="1200"/>
            </a:lvl5pPr>
            <a:lvl6pPr marL="992188" indent="-180975">
              <a:lnSpc>
                <a:spcPct val="120000"/>
              </a:lnSpc>
              <a:spcBef>
                <a:spcPts val="0"/>
              </a:spcBef>
              <a:spcAft>
                <a:spcPts val="600"/>
              </a:spcAft>
              <a:buClr>
                <a:schemeClr val="tx1"/>
              </a:buClr>
              <a:buFont typeface="Wingdings" pitchFamily="2" charset="2"/>
              <a:buChar char="n"/>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3"/>
          <p:cNvSpPr>
            <a:spLocks noGrp="1"/>
          </p:cNvSpPr>
          <p:nvPr>
            <p:ph type="body" sz="quarter" idx="11"/>
          </p:nvPr>
        </p:nvSpPr>
        <p:spPr>
          <a:xfrm>
            <a:off x="900592" y="1310400"/>
            <a:ext cx="3738563" cy="5073312"/>
          </a:xfrm>
        </p:spPr>
        <p:txBody>
          <a:bodyPr/>
          <a:lstStyle>
            <a:lvl1pPr marL="0" indent="0">
              <a:lnSpc>
                <a:spcPct val="120000"/>
              </a:lnSpc>
              <a:spcAft>
                <a:spcPts val="600"/>
              </a:spcAft>
              <a:buClr>
                <a:schemeClr val="accent2"/>
              </a:buClr>
              <a:buSzPct val="85000"/>
              <a:buFont typeface="Wingdings" pitchFamily="2" charset="2"/>
              <a:buNone/>
              <a:defRPr sz="1600"/>
            </a:lvl1pPr>
            <a:lvl2pPr marL="276225" indent="-276225">
              <a:lnSpc>
                <a:spcPct val="120000"/>
              </a:lnSpc>
              <a:spcAft>
                <a:spcPts val="600"/>
              </a:spcAft>
              <a:buClr>
                <a:schemeClr val="accent2"/>
              </a:buClr>
              <a:buSzPct val="85000"/>
              <a:buFont typeface="Wingdings" pitchFamily="2" charset="2"/>
              <a:buChar char="n"/>
              <a:defRPr sz="1600"/>
            </a:lvl2pPr>
            <a:lvl3pPr marL="447675" indent="-171450">
              <a:lnSpc>
                <a:spcPct val="120000"/>
              </a:lnSpc>
              <a:spcAft>
                <a:spcPts val="600"/>
              </a:spcAft>
              <a:buClr>
                <a:schemeClr val="tx1"/>
              </a:buClr>
              <a:buFont typeface="Wingdings" pitchFamily="2" charset="2"/>
              <a:buChar char=""/>
              <a:defRPr sz="1600"/>
            </a:lvl3pPr>
            <a:lvl4pPr marL="635000" indent="-174625">
              <a:lnSpc>
                <a:spcPct val="120000"/>
              </a:lnSpc>
              <a:spcAft>
                <a:spcPts val="600"/>
              </a:spcAft>
              <a:buClr>
                <a:schemeClr val="tx1"/>
              </a:buClr>
              <a:buFont typeface="Wingdings" pitchFamily="2" charset="2"/>
              <a:buChar char="n"/>
              <a:defRPr sz="1400"/>
            </a:lvl4pPr>
            <a:lvl5pPr marL="811213" indent="-169863">
              <a:lnSpc>
                <a:spcPct val="120000"/>
              </a:lnSpc>
              <a:spcBef>
                <a:spcPts val="0"/>
              </a:spcBef>
              <a:spcAft>
                <a:spcPts val="600"/>
              </a:spcAft>
              <a:buClr>
                <a:schemeClr val="tx1"/>
              </a:buClr>
              <a:buFont typeface="Wingdings" pitchFamily="2" charset="2"/>
              <a:buChar char="n"/>
              <a:defRPr sz="1200"/>
            </a:lvl5pPr>
            <a:lvl6pPr marL="992188" indent="-180975">
              <a:lnSpc>
                <a:spcPct val="120000"/>
              </a:lnSpc>
              <a:spcBef>
                <a:spcPts val="0"/>
              </a:spcBef>
              <a:spcAft>
                <a:spcPts val="600"/>
              </a:spcAft>
              <a:buClr>
                <a:schemeClr val="tx1"/>
              </a:buClr>
              <a:buFont typeface="Wingdings" pitchFamily="2" charset="2"/>
              <a:buChar char="n"/>
              <a:defRPr sz="12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63673061"/>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Content Full Image">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0" y="0"/>
            <a:ext cx="9144000" cy="6858000"/>
          </a:xfrm>
          <a:solidFill>
            <a:schemeClr val="tx1">
              <a:lumMod val="20000"/>
              <a:lumOff val="80000"/>
            </a:schemeClr>
          </a:solidFill>
        </p:spPr>
        <p:txBody>
          <a:bodyPr/>
          <a:lstStyle>
            <a:lvl1pPr marL="0" indent="0">
              <a:buNone/>
              <a:defRPr/>
            </a:lvl1pPr>
          </a:lstStyle>
          <a:p>
            <a:r>
              <a:rPr lang="en-US"/>
              <a:t>Drag picture to placeholder or click icon to add</a:t>
            </a:r>
          </a:p>
        </p:txBody>
      </p:sp>
      <p:sp>
        <p:nvSpPr>
          <p:cNvPr id="4" name="Content Placeholder 3"/>
          <p:cNvSpPr>
            <a:spLocks noGrp="1"/>
          </p:cNvSpPr>
          <p:nvPr>
            <p:ph sz="quarter" idx="11"/>
          </p:nvPr>
        </p:nvSpPr>
        <p:spPr>
          <a:xfrm>
            <a:off x="444809" y="1470297"/>
            <a:ext cx="3787149" cy="2615184"/>
          </a:xfrm>
        </p:spPr>
        <p:txBody>
          <a:bodyPr vert="horz" lIns="0" tIns="45720" rIns="0" bIns="45720" rtlCol="0" anchor="t">
            <a:noAutofit/>
          </a:bodyPr>
          <a:lstStyle>
            <a:lvl1pPr marL="0" indent="0">
              <a:buNone/>
              <a:defRPr lang="en-US" sz="1500" dirty="0" smtClean="0">
                <a:solidFill>
                  <a:schemeClr val="tx1"/>
                </a:solidFill>
                <a:latin typeface="+mj-lt"/>
                <a:ea typeface="+mj-ea"/>
                <a:cs typeface="+mj-cs"/>
              </a:defRPr>
            </a:lvl1pPr>
          </a:lstStyle>
          <a:p>
            <a:pPr lvl="0">
              <a:spcBef>
                <a:spcPct val="0"/>
              </a:spcBef>
            </a:pPr>
            <a:r>
              <a:rPr lang="en-US"/>
              <a:t>Click to edit Master text styles</a:t>
            </a:r>
          </a:p>
        </p:txBody>
      </p:sp>
      <p:sp>
        <p:nvSpPr>
          <p:cNvPr id="5" name="Title 4"/>
          <p:cNvSpPr>
            <a:spLocks noGrp="1"/>
          </p:cNvSpPr>
          <p:nvPr>
            <p:ph type="title"/>
          </p:nvPr>
        </p:nvSpPr>
        <p:spPr>
          <a:xfrm>
            <a:off x="444810" y="274640"/>
            <a:ext cx="8264215" cy="824221"/>
          </a:xfrm>
        </p:spPr>
        <p:txBody>
          <a:bodyPr/>
          <a:lstStyle>
            <a:lvl1pPr>
              <a:defRPr>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19846674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High impact with image">
    <p:bg>
      <p:bgPr>
        <a:solidFill>
          <a:schemeClr val="bg1"/>
        </a:solidFill>
        <a:effectLst/>
      </p:bgPr>
    </p:bg>
    <p:spTree>
      <p:nvGrpSpPr>
        <p:cNvPr id="1" name=""/>
        <p:cNvGrpSpPr/>
        <p:nvPr/>
      </p:nvGrpSpPr>
      <p:grpSpPr>
        <a:xfrm>
          <a:off x="0" y="0"/>
          <a:ext cx="0" cy="0"/>
          <a:chOff x="0" y="0"/>
          <a:chExt cx="0" cy="0"/>
        </a:xfrm>
      </p:grpSpPr>
      <p:sp>
        <p:nvSpPr>
          <p:cNvPr id="8" name="Picture Placeholder 8"/>
          <p:cNvSpPr>
            <a:spLocks noGrp="1"/>
          </p:cNvSpPr>
          <p:nvPr>
            <p:ph type="pic" sz="quarter" idx="12"/>
          </p:nvPr>
        </p:nvSpPr>
        <p:spPr>
          <a:xfrm>
            <a:off x="0" y="0"/>
            <a:ext cx="9144000" cy="6858000"/>
          </a:xfrm>
          <a:solidFill>
            <a:schemeClr val="tx1">
              <a:lumMod val="20000"/>
              <a:lumOff val="80000"/>
            </a:schemeClr>
          </a:solidFill>
        </p:spPr>
        <p:txBody>
          <a:bodyPr/>
          <a:lstStyle>
            <a:lvl1pPr marL="0" indent="0">
              <a:buNone/>
              <a:defRPr/>
            </a:lvl1pPr>
          </a:lstStyle>
          <a:p>
            <a:r>
              <a:rPr lang="en-US"/>
              <a:t>Drag picture to placeholder or click icon to add</a:t>
            </a:r>
          </a:p>
        </p:txBody>
      </p:sp>
      <p:sp>
        <p:nvSpPr>
          <p:cNvPr id="2" name="Title 1"/>
          <p:cNvSpPr>
            <a:spLocks noGrp="1"/>
          </p:cNvSpPr>
          <p:nvPr>
            <p:ph type="title"/>
          </p:nvPr>
        </p:nvSpPr>
        <p:spPr>
          <a:xfrm>
            <a:off x="444810" y="199940"/>
            <a:ext cx="7082065" cy="5486825"/>
          </a:xfrm>
        </p:spPr>
        <p:txBody>
          <a:bodyPr/>
          <a:lstStyle>
            <a:lvl1pPr>
              <a:spcBef>
                <a:spcPts val="1800"/>
              </a:spcBef>
              <a:defRPr sz="3750">
                <a:solidFill>
                  <a:srgbClr val="FFFFFF"/>
                </a:solidFill>
              </a:defRPr>
            </a:lvl1pPr>
          </a:lstStyle>
          <a:p>
            <a:r>
              <a:rPr lang="en-US"/>
              <a:t>Click to edit Master title style</a:t>
            </a:r>
            <a:endParaRPr lang="en-US" dirty="0"/>
          </a:p>
        </p:txBody>
      </p:sp>
    </p:spTree>
    <p:extLst>
      <p:ext uri="{BB962C8B-B14F-4D97-AF65-F5344CB8AC3E}">
        <p14:creationId xmlns:p14="http://schemas.microsoft.com/office/powerpoint/2010/main" val="34198185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5CD9734-3B7E-414A-A8D5-4AC9E334F86D}" type="datetimeFigureOut">
              <a:rPr lang="en-GB" smtClean="0"/>
              <a:t>22/05/2025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729537C-487D-4A05-AF48-2BE10A6C346A}" type="slidenum">
              <a:rPr lang="en-GB" smtClean="0"/>
              <a:t>‹#›</a:t>
            </a:fld>
            <a:endParaRPr lang="en-GB"/>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32752" y="0"/>
            <a:ext cx="1807006" cy="764704"/>
          </a:xfrm>
          <a:prstGeom prst="rect">
            <a:avLst/>
          </a:prstGeom>
        </p:spPr>
      </p:pic>
    </p:spTree>
    <p:extLst>
      <p:ext uri="{BB962C8B-B14F-4D97-AF65-F5344CB8AC3E}">
        <p14:creationId xmlns:p14="http://schemas.microsoft.com/office/powerpoint/2010/main" val="22042883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5CD9734-3B7E-414A-A8D5-4AC9E334F86D}" type="datetimeFigureOut">
              <a:rPr lang="en-GB" smtClean="0"/>
              <a:t>22/05/2025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27044965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5CD9734-3B7E-414A-A8D5-4AC9E334F86D}" type="datetimeFigureOut">
              <a:rPr lang="en-GB" smtClean="0"/>
              <a:t>22/05/2025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158469323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5CD9734-3B7E-414A-A8D5-4AC9E334F86D}" type="datetimeFigureOut">
              <a:rPr lang="en-GB" smtClean="0"/>
              <a:t>22/05/2025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20611414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5CD9734-3B7E-414A-A8D5-4AC9E334F86D}" type="datetimeFigureOut">
              <a:rPr lang="en-GB" smtClean="0"/>
              <a:t>22/05/2025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30771863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5CD9734-3B7E-414A-A8D5-4AC9E334F86D}" type="datetimeFigureOut">
              <a:rPr lang="en-GB" smtClean="0"/>
              <a:t>22/05/2025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18642717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CD9734-3B7E-414A-A8D5-4AC9E334F86D}" type="datetimeFigureOut">
              <a:rPr lang="en-GB" smtClean="0"/>
              <a:t>22/05/2025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22052103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CD9734-3B7E-414A-A8D5-4AC9E334F86D}" type="datetimeFigureOut">
              <a:rPr lang="en-GB" smtClean="0"/>
              <a:t>22/05/2025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1805380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Graphs">
    <p:spTree>
      <p:nvGrpSpPr>
        <p:cNvPr id="1" name=""/>
        <p:cNvGrpSpPr/>
        <p:nvPr/>
      </p:nvGrpSpPr>
      <p:grpSpPr>
        <a:xfrm>
          <a:off x="0" y="0"/>
          <a:ext cx="0" cy="0"/>
          <a:chOff x="0" y="0"/>
          <a:chExt cx="0" cy="0"/>
        </a:xfrm>
      </p:grpSpPr>
      <p:sp>
        <p:nvSpPr>
          <p:cNvPr id="31"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Medium" pitchFamily="18" charset="0"/>
            </a:endParaRPr>
          </a:p>
        </p:txBody>
      </p:sp>
      <p:sp>
        <p:nvSpPr>
          <p:cNvPr id="32"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lvl1pPr>
              <a:defRPr cap="all" baseline="0">
                <a:solidFill>
                  <a:schemeClr val="accent2"/>
                </a:solidFill>
              </a:defRPr>
            </a:lvl1pPr>
          </a:lstStyle>
          <a:p>
            <a:pPr lvl="0"/>
            <a:r>
              <a:rPr lang="en-US" noProof="0"/>
              <a:t>Click to edit Master title style</a:t>
            </a:r>
            <a:endParaRPr lang="en-GB" noProof="0" dirty="0"/>
          </a:p>
        </p:txBody>
      </p:sp>
      <p:sp>
        <p:nvSpPr>
          <p:cNvPr id="39" name="Content Placeholder 51"/>
          <p:cNvSpPr>
            <a:spLocks noGrp="1"/>
          </p:cNvSpPr>
          <p:nvPr>
            <p:ph sz="quarter" idx="45" hasCustomPrompt="1"/>
          </p:nvPr>
        </p:nvSpPr>
        <p:spPr>
          <a:xfrm>
            <a:off x="911225" y="4179607"/>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Click to edit Unit of measure</a:t>
            </a:r>
            <a:endParaRPr lang="nl-NL" dirty="0"/>
          </a:p>
        </p:txBody>
      </p:sp>
      <p:sp>
        <p:nvSpPr>
          <p:cNvPr id="40" name="Content Placeholder 51"/>
          <p:cNvSpPr>
            <a:spLocks noGrp="1"/>
          </p:cNvSpPr>
          <p:nvPr>
            <p:ph sz="quarter" idx="46" hasCustomPrompt="1"/>
          </p:nvPr>
        </p:nvSpPr>
        <p:spPr>
          <a:xfrm>
            <a:off x="911225" y="3844644"/>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CHART TITLE APPEARS HERE</a:t>
            </a:r>
            <a:endParaRPr lang="nl-NL" dirty="0"/>
          </a:p>
        </p:txBody>
      </p:sp>
      <p:cxnSp>
        <p:nvCxnSpPr>
          <p:cNvPr id="41" name="Straight Connector 40"/>
          <p:cNvCxnSpPr/>
          <p:nvPr/>
        </p:nvCxnSpPr>
        <p:spPr>
          <a:xfrm flipV="1">
            <a:off x="911225" y="4122457"/>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42" name="Chart Placeholder 16"/>
          <p:cNvSpPr>
            <a:spLocks noGrp="1"/>
          </p:cNvSpPr>
          <p:nvPr>
            <p:ph type="chart" sz="quarter" idx="47"/>
          </p:nvPr>
        </p:nvSpPr>
        <p:spPr>
          <a:xfrm>
            <a:off x="911225" y="4436262"/>
            <a:ext cx="3697200" cy="1703279"/>
          </a:xfrm>
        </p:spPr>
        <p:txBody>
          <a:bodyPr>
            <a:normAutofit/>
          </a:bodyPr>
          <a:lstStyle>
            <a:lvl1pPr>
              <a:defRPr sz="1200">
                <a:solidFill>
                  <a:schemeClr val="tx1"/>
                </a:solidFill>
                <a:latin typeface="+mn-lt"/>
              </a:defRPr>
            </a:lvl1pPr>
          </a:lstStyle>
          <a:p>
            <a:r>
              <a:rPr lang="en-US"/>
              <a:t>Click icon to add chart</a:t>
            </a:r>
            <a:endParaRPr lang="nl-NL" dirty="0"/>
          </a:p>
        </p:txBody>
      </p:sp>
      <p:sp>
        <p:nvSpPr>
          <p:cNvPr id="99" name="Content Placeholder 51"/>
          <p:cNvSpPr>
            <a:spLocks noGrp="1"/>
          </p:cNvSpPr>
          <p:nvPr>
            <p:ph sz="quarter" idx="54" hasCustomPrompt="1"/>
          </p:nvPr>
        </p:nvSpPr>
        <p:spPr>
          <a:xfrm>
            <a:off x="911225" y="1654176"/>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Click to edit Unit of measure</a:t>
            </a:r>
            <a:endParaRPr lang="nl-NL" dirty="0"/>
          </a:p>
        </p:txBody>
      </p:sp>
      <p:sp>
        <p:nvSpPr>
          <p:cNvPr id="100" name="Content Placeholder 51"/>
          <p:cNvSpPr>
            <a:spLocks noGrp="1"/>
          </p:cNvSpPr>
          <p:nvPr>
            <p:ph sz="quarter" idx="55" hasCustomPrompt="1"/>
          </p:nvPr>
        </p:nvSpPr>
        <p:spPr>
          <a:xfrm>
            <a:off x="911225" y="1319213"/>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CHART TITLE APPEARS HERE</a:t>
            </a:r>
            <a:endParaRPr lang="nl-NL" dirty="0"/>
          </a:p>
        </p:txBody>
      </p:sp>
      <p:cxnSp>
        <p:nvCxnSpPr>
          <p:cNvPr id="101" name="Straight Connector 100"/>
          <p:cNvCxnSpPr/>
          <p:nvPr/>
        </p:nvCxnSpPr>
        <p:spPr>
          <a:xfrm flipV="1">
            <a:off x="911225" y="1597026"/>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02" name="Chart Placeholder 16"/>
          <p:cNvSpPr>
            <a:spLocks noGrp="1"/>
          </p:cNvSpPr>
          <p:nvPr>
            <p:ph type="chart" sz="quarter" idx="56"/>
          </p:nvPr>
        </p:nvSpPr>
        <p:spPr>
          <a:xfrm>
            <a:off x="911225" y="1910831"/>
            <a:ext cx="3697200" cy="1703279"/>
          </a:xfrm>
        </p:spPr>
        <p:txBody>
          <a:bodyPr>
            <a:normAutofit/>
          </a:bodyPr>
          <a:lstStyle>
            <a:lvl1pPr>
              <a:defRPr sz="1200">
                <a:solidFill>
                  <a:schemeClr val="tx1"/>
                </a:solidFill>
                <a:latin typeface="+mn-lt"/>
              </a:defRPr>
            </a:lvl1pPr>
          </a:lstStyle>
          <a:p>
            <a:r>
              <a:rPr lang="en-US"/>
              <a:t>Click icon to add chart</a:t>
            </a:r>
            <a:endParaRPr lang="nl-NL" dirty="0"/>
          </a:p>
        </p:txBody>
      </p:sp>
      <p:cxnSp>
        <p:nvCxnSpPr>
          <p:cNvPr id="103" name="Straight Connector 102"/>
          <p:cNvCxnSpPr/>
          <p:nvPr/>
        </p:nvCxnSpPr>
        <p:spPr>
          <a:xfrm>
            <a:off x="904071" y="3419429"/>
            <a:ext cx="3697200" cy="158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Content Placeholder 51"/>
          <p:cNvSpPr>
            <a:spLocks noGrp="1"/>
          </p:cNvSpPr>
          <p:nvPr>
            <p:ph sz="quarter" idx="57" hasCustomPrompt="1"/>
          </p:nvPr>
        </p:nvSpPr>
        <p:spPr>
          <a:xfrm>
            <a:off x="4965700" y="4179607"/>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Click to edit Unit of measure</a:t>
            </a:r>
            <a:endParaRPr lang="nl-NL" dirty="0"/>
          </a:p>
        </p:txBody>
      </p:sp>
      <p:sp>
        <p:nvSpPr>
          <p:cNvPr id="105" name="Content Placeholder 51"/>
          <p:cNvSpPr>
            <a:spLocks noGrp="1"/>
          </p:cNvSpPr>
          <p:nvPr>
            <p:ph sz="quarter" idx="58" hasCustomPrompt="1"/>
          </p:nvPr>
        </p:nvSpPr>
        <p:spPr>
          <a:xfrm>
            <a:off x="4965700" y="3844644"/>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CHART TITLE APPEARS HERE</a:t>
            </a:r>
            <a:endParaRPr lang="nl-NL" dirty="0"/>
          </a:p>
        </p:txBody>
      </p:sp>
      <p:cxnSp>
        <p:nvCxnSpPr>
          <p:cNvPr id="106" name="Straight Connector 105"/>
          <p:cNvCxnSpPr/>
          <p:nvPr/>
        </p:nvCxnSpPr>
        <p:spPr>
          <a:xfrm flipV="1">
            <a:off x="4965700" y="4122457"/>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07" name="Chart Placeholder 16"/>
          <p:cNvSpPr>
            <a:spLocks noGrp="1"/>
          </p:cNvSpPr>
          <p:nvPr>
            <p:ph type="chart" sz="quarter" idx="59"/>
          </p:nvPr>
        </p:nvSpPr>
        <p:spPr>
          <a:xfrm>
            <a:off x="4965700" y="4436262"/>
            <a:ext cx="3697200" cy="1703279"/>
          </a:xfrm>
        </p:spPr>
        <p:txBody>
          <a:bodyPr>
            <a:normAutofit/>
          </a:bodyPr>
          <a:lstStyle>
            <a:lvl1pPr>
              <a:defRPr sz="1200">
                <a:solidFill>
                  <a:schemeClr val="tx1"/>
                </a:solidFill>
                <a:latin typeface="+mn-lt"/>
              </a:defRPr>
            </a:lvl1pPr>
          </a:lstStyle>
          <a:p>
            <a:r>
              <a:rPr lang="en-US"/>
              <a:t>Click icon to add chart</a:t>
            </a:r>
            <a:endParaRPr lang="nl-NL" dirty="0"/>
          </a:p>
        </p:txBody>
      </p:sp>
      <p:sp>
        <p:nvSpPr>
          <p:cNvPr id="109" name="Content Placeholder 51"/>
          <p:cNvSpPr>
            <a:spLocks noGrp="1"/>
          </p:cNvSpPr>
          <p:nvPr>
            <p:ph sz="quarter" idx="60" hasCustomPrompt="1"/>
          </p:nvPr>
        </p:nvSpPr>
        <p:spPr>
          <a:xfrm>
            <a:off x="4965700" y="1654176"/>
            <a:ext cx="3697200" cy="219740"/>
          </a:xfrm>
        </p:spPr>
        <p:txBody>
          <a:bodyPr vert="horz" wrap="square" lIns="0" tIns="0" rIns="0" bIns="0" rtlCol="0">
            <a:spAutoFit/>
          </a:bodyPr>
          <a:lstStyle>
            <a:lvl1pPr>
              <a:defRPr lang="nl-NL" sz="1200" kern="1200" baseline="0" dirty="0">
                <a:solidFill>
                  <a:schemeClr val="tx1"/>
                </a:solidFill>
                <a:latin typeface="+mn-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Click to edit Unit of measure</a:t>
            </a:r>
            <a:endParaRPr lang="nl-NL" dirty="0"/>
          </a:p>
        </p:txBody>
      </p:sp>
      <p:sp>
        <p:nvSpPr>
          <p:cNvPr id="110" name="Content Placeholder 51"/>
          <p:cNvSpPr>
            <a:spLocks noGrp="1"/>
          </p:cNvSpPr>
          <p:nvPr>
            <p:ph sz="quarter" idx="61" hasCustomPrompt="1"/>
          </p:nvPr>
        </p:nvSpPr>
        <p:spPr>
          <a:xfrm>
            <a:off x="4965700" y="1319213"/>
            <a:ext cx="3697200" cy="219740"/>
          </a:xfrm>
        </p:spPr>
        <p:txBody>
          <a:bodyPr vert="horz" wrap="square" lIns="0" tIns="0" rIns="0" bIns="0" rtlCol="0">
            <a:spAutoFit/>
          </a:bodyPr>
          <a:lstStyle>
            <a:lvl1pPr>
              <a:defRPr lang="nl-NL" sz="1200" kern="1200" baseline="0" dirty="0">
                <a:solidFill>
                  <a:schemeClr val="tx1"/>
                </a:solidFill>
                <a:latin typeface="+mj-lt"/>
                <a:ea typeface="+mn-ea"/>
                <a:cs typeface="+mn-cs"/>
              </a:defRPr>
            </a:lvl1pPr>
          </a:lstStyle>
          <a:p>
            <a:pPr marL="0" lvl="0" indent="0" algn="l" defTabSz="914400" rtl="0" eaLnBrk="1" latinLnBrk="0" hangingPunct="1">
              <a:lnSpc>
                <a:spcPct val="119000"/>
              </a:lnSpc>
              <a:spcBef>
                <a:spcPts val="0"/>
              </a:spcBef>
              <a:spcAft>
                <a:spcPts val="0"/>
              </a:spcAft>
              <a:buClr>
                <a:srgbClr val="F7D117"/>
              </a:buClr>
              <a:buSzPct val="120000"/>
              <a:buFont typeface="Wingdings" pitchFamily="2" charset="2"/>
              <a:buNone/>
            </a:pPr>
            <a:r>
              <a:rPr lang="en-US" dirty="0"/>
              <a:t>CHART TITLE APPEARS HERE</a:t>
            </a:r>
            <a:endParaRPr lang="nl-NL" dirty="0"/>
          </a:p>
        </p:txBody>
      </p:sp>
      <p:cxnSp>
        <p:nvCxnSpPr>
          <p:cNvPr id="111" name="Straight Connector 110"/>
          <p:cNvCxnSpPr/>
          <p:nvPr/>
        </p:nvCxnSpPr>
        <p:spPr>
          <a:xfrm flipV="1">
            <a:off x="4965700" y="1597026"/>
            <a:ext cx="3697200" cy="794"/>
          </a:xfrm>
          <a:prstGeom prst="line">
            <a:avLst/>
          </a:prstGeom>
          <a:ln w="50800">
            <a:solidFill>
              <a:schemeClr val="bg2"/>
            </a:solidFill>
          </a:ln>
        </p:spPr>
        <p:style>
          <a:lnRef idx="1">
            <a:schemeClr val="accent1"/>
          </a:lnRef>
          <a:fillRef idx="0">
            <a:schemeClr val="accent1"/>
          </a:fillRef>
          <a:effectRef idx="0">
            <a:schemeClr val="accent1"/>
          </a:effectRef>
          <a:fontRef idx="minor">
            <a:schemeClr val="tx1"/>
          </a:fontRef>
        </p:style>
      </p:cxnSp>
      <p:sp>
        <p:nvSpPr>
          <p:cNvPr id="112" name="Chart Placeholder 16"/>
          <p:cNvSpPr>
            <a:spLocks noGrp="1"/>
          </p:cNvSpPr>
          <p:nvPr>
            <p:ph type="chart" sz="quarter" idx="62"/>
          </p:nvPr>
        </p:nvSpPr>
        <p:spPr>
          <a:xfrm>
            <a:off x="4965700" y="1910831"/>
            <a:ext cx="3697200" cy="1703279"/>
          </a:xfrm>
        </p:spPr>
        <p:txBody>
          <a:bodyPr>
            <a:normAutofit/>
          </a:bodyPr>
          <a:lstStyle>
            <a:lvl1pPr>
              <a:defRPr sz="1200">
                <a:solidFill>
                  <a:schemeClr val="tx1"/>
                </a:solidFill>
                <a:latin typeface="+mn-lt"/>
              </a:defRPr>
            </a:lvl1pPr>
          </a:lstStyle>
          <a:p>
            <a:r>
              <a:rPr lang="en-US"/>
              <a:t>Click icon to add chart</a:t>
            </a:r>
            <a:endParaRPr lang="nl-NL" dirty="0"/>
          </a:p>
        </p:txBody>
      </p:sp>
      <p:cxnSp>
        <p:nvCxnSpPr>
          <p:cNvPr id="113" name="Straight Connector 112"/>
          <p:cNvCxnSpPr/>
          <p:nvPr/>
        </p:nvCxnSpPr>
        <p:spPr>
          <a:xfrm>
            <a:off x="4958546" y="3419429"/>
            <a:ext cx="3697200" cy="1588"/>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804244"/>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5CD9734-3B7E-414A-A8D5-4AC9E334F86D}" type="datetimeFigureOut">
              <a:rPr lang="en-GB" smtClean="0"/>
              <a:t>22/05/2025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319606854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5CD9734-3B7E-414A-A8D5-4AC9E334F86D}" type="datetimeFigureOut">
              <a:rPr lang="en-GB" smtClean="0"/>
              <a:t>22/05/2025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20963732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5CD9734-3B7E-414A-A8D5-4AC9E334F86D}" type="datetimeFigureOut">
              <a:rPr lang="en-GB" smtClean="0"/>
              <a:t>22/05/2025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729537C-487D-4A05-AF48-2BE10A6C346A}" type="slidenum">
              <a:rPr lang="en-GB" smtClean="0"/>
              <a:t>‹#›</a:t>
            </a:fld>
            <a:endParaRPr lang="en-GB"/>
          </a:p>
        </p:txBody>
      </p:sp>
    </p:spTree>
    <p:extLst>
      <p:ext uri="{BB962C8B-B14F-4D97-AF65-F5344CB8AC3E}">
        <p14:creationId xmlns:p14="http://schemas.microsoft.com/office/powerpoint/2010/main" val="248347010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8FE44B92-C2B3-4F19-8188-84A0CAC0BAEE}" type="slidenum">
              <a:rPr lang="en-GB" altLang="en-US"/>
              <a:pPr>
                <a:defRPr/>
              </a:pPr>
              <a:t>‹#›</a:t>
            </a:fld>
            <a:endParaRPr lang="en-GB" altLang="en-US"/>
          </a:p>
        </p:txBody>
      </p:sp>
    </p:spTree>
    <p:extLst>
      <p:ext uri="{BB962C8B-B14F-4D97-AF65-F5344CB8AC3E}">
        <p14:creationId xmlns:p14="http://schemas.microsoft.com/office/powerpoint/2010/main" val="391669716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9FF43492-F172-497E-BAA5-01A7762AE7A4}" type="slidenum">
              <a:rPr lang="en-GB" altLang="en-US"/>
              <a:pPr>
                <a:defRPr/>
              </a:pPr>
              <a:t>‹#›</a:t>
            </a:fld>
            <a:endParaRPr lang="en-GB" altLang="en-US"/>
          </a:p>
        </p:txBody>
      </p:sp>
    </p:spTree>
    <p:extLst>
      <p:ext uri="{BB962C8B-B14F-4D97-AF65-F5344CB8AC3E}">
        <p14:creationId xmlns:p14="http://schemas.microsoft.com/office/powerpoint/2010/main" val="406861070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958BC4C0-F06A-4D20-8C30-A96752ECF18A}" type="slidenum">
              <a:rPr lang="en-GB" altLang="en-US"/>
              <a:pPr>
                <a:defRPr/>
              </a:pPr>
              <a:t>‹#›</a:t>
            </a:fld>
            <a:endParaRPr lang="en-GB" altLang="en-US"/>
          </a:p>
        </p:txBody>
      </p:sp>
    </p:spTree>
    <p:extLst>
      <p:ext uri="{BB962C8B-B14F-4D97-AF65-F5344CB8AC3E}">
        <p14:creationId xmlns:p14="http://schemas.microsoft.com/office/powerpoint/2010/main" val="386607447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00722D46-E506-4FD6-BBFE-91C065F17090}" type="slidenum">
              <a:rPr lang="en-GB" altLang="en-US"/>
              <a:pPr>
                <a:defRPr/>
              </a:pPr>
              <a:t>‹#›</a:t>
            </a:fld>
            <a:endParaRPr lang="en-GB" altLang="en-US"/>
          </a:p>
        </p:txBody>
      </p:sp>
    </p:spTree>
    <p:extLst>
      <p:ext uri="{BB962C8B-B14F-4D97-AF65-F5344CB8AC3E}">
        <p14:creationId xmlns:p14="http://schemas.microsoft.com/office/powerpoint/2010/main" val="143258767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p:cNvSpPr>
            <a:spLocks noGrp="1" noChangeArrowheads="1"/>
          </p:cNvSpPr>
          <p:nvPr>
            <p:ph type="sldNum" sz="quarter" idx="12"/>
          </p:nvPr>
        </p:nvSpPr>
        <p:spPr>
          <a:ln/>
        </p:spPr>
        <p:txBody>
          <a:bodyPr/>
          <a:lstStyle>
            <a:lvl1pPr>
              <a:defRPr/>
            </a:lvl1pPr>
          </a:lstStyle>
          <a:p>
            <a:pPr>
              <a:defRPr/>
            </a:pPr>
            <a:fld id="{DC65442D-CA19-4746-B335-EBF43ABA8237}" type="slidenum">
              <a:rPr lang="en-GB" altLang="en-US"/>
              <a:pPr>
                <a:defRPr/>
              </a:pPr>
              <a:t>‹#›</a:t>
            </a:fld>
            <a:endParaRPr lang="en-GB" altLang="en-US"/>
          </a:p>
        </p:txBody>
      </p:sp>
    </p:spTree>
    <p:extLst>
      <p:ext uri="{BB962C8B-B14F-4D97-AF65-F5344CB8AC3E}">
        <p14:creationId xmlns:p14="http://schemas.microsoft.com/office/powerpoint/2010/main" val="265907339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p:cNvSpPr>
            <a:spLocks noGrp="1" noChangeArrowheads="1"/>
          </p:cNvSpPr>
          <p:nvPr>
            <p:ph type="sldNum" sz="quarter" idx="12"/>
          </p:nvPr>
        </p:nvSpPr>
        <p:spPr>
          <a:ln/>
        </p:spPr>
        <p:txBody>
          <a:bodyPr/>
          <a:lstStyle>
            <a:lvl1pPr>
              <a:defRPr/>
            </a:lvl1pPr>
          </a:lstStyle>
          <a:p>
            <a:pPr>
              <a:defRPr/>
            </a:pPr>
            <a:fld id="{F4085234-4770-424D-941E-26810F6D7104}" type="slidenum">
              <a:rPr lang="en-GB" altLang="en-US"/>
              <a:pPr>
                <a:defRPr/>
              </a:pPr>
              <a:t>‹#›</a:t>
            </a:fld>
            <a:endParaRPr lang="en-GB" altLang="en-US"/>
          </a:p>
        </p:txBody>
      </p:sp>
    </p:spTree>
    <p:extLst>
      <p:ext uri="{BB962C8B-B14F-4D97-AF65-F5344CB8AC3E}">
        <p14:creationId xmlns:p14="http://schemas.microsoft.com/office/powerpoint/2010/main" val="10938662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pPr>
              <a:defRPr/>
            </a:pPr>
            <a:fld id="{F82D88F4-3B39-4C1A-A189-1C64AB44D8D3}" type="slidenum">
              <a:rPr lang="en-GB" altLang="en-US"/>
              <a:pPr>
                <a:defRPr/>
              </a:pPr>
              <a:t>‹#›</a:t>
            </a:fld>
            <a:endParaRPr lang="en-GB" altLang="en-US"/>
          </a:p>
        </p:txBody>
      </p:sp>
    </p:spTree>
    <p:extLst>
      <p:ext uri="{BB962C8B-B14F-4D97-AF65-F5344CB8AC3E}">
        <p14:creationId xmlns:p14="http://schemas.microsoft.com/office/powerpoint/2010/main" val="3028110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18" name="Title 1"/>
          <p:cNvSpPr>
            <a:spLocks noGrp="1"/>
          </p:cNvSpPr>
          <p:nvPr>
            <p:ph type="title"/>
          </p:nvPr>
        </p:nvSpPr>
        <p:spPr>
          <a:xfrm>
            <a:off x="1782070" y="3198783"/>
            <a:ext cx="5603468" cy="1362075"/>
          </a:xfrm>
          <a:prstGeom prst="rect">
            <a:avLst/>
          </a:prstGeom>
        </p:spPr>
        <p:txBody>
          <a:bodyPr lIns="0" tIns="0" rIns="0" bIns="0"/>
          <a:lstStyle>
            <a:lvl1pPr algn="l">
              <a:defRPr sz="1600" b="0" cap="none" baseline="0">
                <a:solidFill>
                  <a:schemeClr val="tx1"/>
                </a:solidFill>
                <a:latin typeface="+mn-lt"/>
              </a:defRPr>
            </a:lvl1pPr>
          </a:lstStyle>
          <a:p>
            <a:r>
              <a:rPr lang="en-US"/>
              <a:t>Click to edit Master title style</a:t>
            </a:r>
            <a:endParaRPr lang="en-MY" dirty="0"/>
          </a:p>
        </p:txBody>
      </p:sp>
      <p:sp>
        <p:nvSpPr>
          <p:cNvPr id="25" name="Text Placeholder 2"/>
          <p:cNvSpPr>
            <a:spLocks noGrp="1"/>
          </p:cNvSpPr>
          <p:nvPr>
            <p:ph type="body" idx="1"/>
          </p:nvPr>
        </p:nvSpPr>
        <p:spPr>
          <a:xfrm>
            <a:off x="1782070" y="2379407"/>
            <a:ext cx="5603468" cy="741600"/>
          </a:xfrm>
          <a:prstGeom prst="rect">
            <a:avLst/>
          </a:prstGeom>
        </p:spPr>
        <p:txBody>
          <a:bodyPr lIns="0" tIns="0" rIns="0" bIns="0" anchor="t" anchorCtr="0"/>
          <a:lstStyle>
            <a:lvl1pPr marL="0" indent="0">
              <a:buNone/>
              <a:defRPr sz="2400" b="1" cap="all" baseline="0">
                <a:solidFill>
                  <a:schemeClr val="accent2"/>
                </a:solidFill>
                <a:latin typeface="+mj-l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34" name="Text Placeholder 13"/>
          <p:cNvSpPr>
            <a:spLocks noGrp="1"/>
          </p:cNvSpPr>
          <p:nvPr>
            <p:ph type="body" sz="quarter" idx="13" hasCustomPrompt="1"/>
          </p:nvPr>
        </p:nvSpPr>
        <p:spPr>
          <a:xfrm>
            <a:off x="1782070" y="1415008"/>
            <a:ext cx="2243127" cy="964626"/>
          </a:xfrm>
          <a:prstGeom prst="rect">
            <a:avLst/>
          </a:prstGeom>
        </p:spPr>
        <p:txBody>
          <a:bodyPr lIns="0" tIns="0" rIns="0" bIns="0"/>
          <a:lstStyle>
            <a:lvl1pPr>
              <a:buNone/>
              <a:defRPr sz="6000">
                <a:solidFill>
                  <a:schemeClr val="accent2"/>
                </a:solidFill>
                <a:latin typeface="Futura Light" pitchFamily="2" charset="0"/>
              </a:defRPr>
            </a:lvl1pPr>
          </a:lstStyle>
          <a:p>
            <a:pPr lvl="0"/>
            <a:r>
              <a:rPr lang="en-GB" dirty="0"/>
              <a:t>0.0</a:t>
            </a:r>
          </a:p>
        </p:txBody>
      </p:sp>
    </p:spTree>
    <p:extLst>
      <p:ext uri="{BB962C8B-B14F-4D97-AF65-F5344CB8AC3E}">
        <p14:creationId xmlns:p14="http://schemas.microsoft.com/office/powerpoint/2010/main" val="1414960863"/>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D51B96E3-0BFB-4931-B769-901F79AB5183}" type="slidenum">
              <a:rPr lang="en-GB" altLang="en-US"/>
              <a:pPr>
                <a:defRPr/>
              </a:pPr>
              <a:t>‹#›</a:t>
            </a:fld>
            <a:endParaRPr lang="en-GB" altLang="en-US"/>
          </a:p>
        </p:txBody>
      </p:sp>
    </p:spTree>
    <p:extLst>
      <p:ext uri="{BB962C8B-B14F-4D97-AF65-F5344CB8AC3E}">
        <p14:creationId xmlns:p14="http://schemas.microsoft.com/office/powerpoint/2010/main" val="186261256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1FA64573-AD5B-4357-80DA-9754E4BF7E91}" type="slidenum">
              <a:rPr lang="en-GB" altLang="en-US"/>
              <a:pPr>
                <a:defRPr/>
              </a:pPr>
              <a:t>‹#›</a:t>
            </a:fld>
            <a:endParaRPr lang="en-GB" altLang="en-US"/>
          </a:p>
        </p:txBody>
      </p:sp>
    </p:spTree>
    <p:extLst>
      <p:ext uri="{BB962C8B-B14F-4D97-AF65-F5344CB8AC3E}">
        <p14:creationId xmlns:p14="http://schemas.microsoft.com/office/powerpoint/2010/main" val="107429214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06445317-29ED-4B89-BDDF-F8040D704F92}" type="slidenum">
              <a:rPr lang="en-GB" altLang="en-US"/>
              <a:pPr>
                <a:defRPr/>
              </a:pPr>
              <a:t>‹#›</a:t>
            </a:fld>
            <a:endParaRPr lang="en-GB" altLang="en-US"/>
          </a:p>
        </p:txBody>
      </p:sp>
    </p:spTree>
    <p:extLst>
      <p:ext uri="{BB962C8B-B14F-4D97-AF65-F5344CB8AC3E}">
        <p14:creationId xmlns:p14="http://schemas.microsoft.com/office/powerpoint/2010/main" val="5115397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68050CE7-F3E8-4FC2-B607-AD0D1A4DC09E}" type="slidenum">
              <a:rPr lang="en-GB" altLang="en-US"/>
              <a:pPr>
                <a:defRPr/>
              </a:pPr>
              <a:t>‹#›</a:t>
            </a:fld>
            <a:endParaRPr lang="en-GB" altLang="en-US"/>
          </a:p>
        </p:txBody>
      </p:sp>
    </p:spTree>
    <p:extLst>
      <p:ext uri="{BB962C8B-B14F-4D97-AF65-F5344CB8AC3E}">
        <p14:creationId xmlns:p14="http://schemas.microsoft.com/office/powerpoint/2010/main" val="308129115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FDF2B7F0-D5D9-4997-83E2-EBEF7FE1FC5D}" type="slidenum">
              <a:rPr lang="en-GB" altLang="en-US"/>
              <a:pPr>
                <a:defRPr/>
              </a:pPr>
              <a:t>‹#›</a:t>
            </a:fld>
            <a:endParaRPr lang="en-GB" altLang="en-US"/>
          </a:p>
        </p:txBody>
      </p:sp>
    </p:spTree>
    <p:extLst>
      <p:ext uri="{BB962C8B-B14F-4D97-AF65-F5344CB8AC3E}">
        <p14:creationId xmlns:p14="http://schemas.microsoft.com/office/powerpoint/2010/main" val="57795424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Content - 1 Line Heading and Bullets">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228600"/>
            <a:ext cx="8675688" cy="515938"/>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28800" tIns="133200" rIns="3600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90000"/>
              </a:lnSpc>
              <a:defRPr/>
            </a:pPr>
            <a:endParaRPr lang="en-US" altLang="en-US" sz="2400" b="1">
              <a:solidFill>
                <a:schemeClr val="tx2"/>
              </a:solidFill>
              <a:latin typeface="Futura"/>
            </a:endParaRPr>
          </a:p>
        </p:txBody>
      </p:sp>
      <p:sp>
        <p:nvSpPr>
          <p:cNvPr id="5" name="Rectangle 4"/>
          <p:cNvSpPr/>
          <p:nvPr userDrawn="1"/>
        </p:nvSpPr>
        <p:spPr>
          <a:xfrm>
            <a:off x="77788" y="6381750"/>
            <a:ext cx="9066212" cy="476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lIns="0" tIns="0" rIns="0" bIns="0" anchor="t"/>
          <a:lstStyle>
            <a:lvl1pPr>
              <a:defRPr>
                <a:solidFill>
                  <a:schemeClr val="accent2"/>
                </a:solidFill>
              </a:defRPr>
            </a:lvl1pPr>
          </a:lstStyle>
          <a:p>
            <a:pPr lvl="0"/>
            <a:r>
              <a:rPr lang="en-US"/>
              <a:t>Click to edit Master title style</a:t>
            </a:r>
            <a:endParaRPr lang="en-US" dirty="0"/>
          </a:p>
        </p:txBody>
      </p:sp>
      <p:sp>
        <p:nvSpPr>
          <p:cNvPr id="44" name="Text Placeholder 43"/>
          <p:cNvSpPr>
            <a:spLocks noGrp="1"/>
          </p:cNvSpPr>
          <p:nvPr>
            <p:ph type="body" sz="quarter" idx="10"/>
          </p:nvPr>
        </p:nvSpPr>
        <p:spPr>
          <a:xfrm>
            <a:off x="904875" y="1310400"/>
            <a:ext cx="7772400" cy="5071350"/>
          </a:xfrm>
        </p:spPr>
        <p:txBody>
          <a:bodyPr/>
          <a:lstStyle>
            <a:lvl1pPr marL="269875" indent="-269875">
              <a:lnSpc>
                <a:spcPct val="120000"/>
              </a:lnSpc>
              <a:buSzPct val="75000"/>
              <a:buFontTx/>
              <a:buBlip>
                <a:blip r:embed="rId2"/>
              </a:buBlip>
              <a:defRPr/>
            </a:lvl1pPr>
            <a:lvl2pPr>
              <a:lnSpc>
                <a:spcPct val="120000"/>
              </a:lnSpc>
              <a:defRPr/>
            </a:lvl2pPr>
            <a:lvl3pPr>
              <a:lnSpc>
                <a:spcPct val="120000"/>
              </a:lnSpc>
              <a:defRPr/>
            </a:lvl3pPr>
            <a:lvl4pPr>
              <a:lnSpc>
                <a:spcPct val="120000"/>
              </a:lnSpc>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92970349"/>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Rectangle 4"/>
          <p:cNvSpPr>
            <a:spLocks noChangeArrowheads="1"/>
          </p:cNvSpPr>
          <p:nvPr userDrawn="1"/>
        </p:nvSpPr>
        <p:spPr bwMode="auto">
          <a:xfrm>
            <a:off x="0" y="228600"/>
            <a:ext cx="8675688" cy="515938"/>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lIns="928800" tIns="133200" rIns="3600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90000"/>
              </a:lnSpc>
              <a:defRPr/>
            </a:pPr>
            <a:endParaRPr lang="en-US" altLang="en-US" sz="2400" b="1">
              <a:solidFill>
                <a:schemeClr val="tx2"/>
              </a:solidFill>
              <a:latin typeface="Futura Medium"/>
            </a:endParaRPr>
          </a:p>
        </p:txBody>
      </p:sp>
      <p:sp>
        <p:nvSpPr>
          <p:cNvPr id="5" name="Rectangle 4"/>
          <p:cNvSpPr/>
          <p:nvPr userDrawn="1"/>
        </p:nvSpPr>
        <p:spPr>
          <a:xfrm>
            <a:off x="468313" y="6092825"/>
            <a:ext cx="8675687" cy="765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2"/>
          <p:cNvSpPr>
            <a:spLocks noGrp="1" noChangeArrowheads="1"/>
          </p:cNvSpPr>
          <p:nvPr>
            <p:ph type="title"/>
          </p:nvPr>
        </p:nvSpPr>
        <p:spPr bwMode="auto">
          <a:xfrm>
            <a:off x="900112" y="295200"/>
            <a:ext cx="7700400" cy="419156"/>
          </a:xfrm>
          <a:prstGeom prst="rect">
            <a:avLst/>
          </a:prstGeom>
          <a:noFill/>
          <a:ln w="9525" algn="ctr">
            <a:noFill/>
            <a:miter lim="800000"/>
            <a:headEnd/>
            <a:tailEnd/>
          </a:ln>
        </p:spPr>
        <p:txBody>
          <a:bodyPr lIns="0" tIns="0" rIns="0" bIns="0"/>
          <a:lstStyle>
            <a:lvl1pPr>
              <a:defRPr cap="none" baseline="0">
                <a:solidFill>
                  <a:schemeClr val="accent2"/>
                </a:solidFill>
              </a:defRPr>
            </a:lvl1pPr>
          </a:lstStyle>
          <a:p>
            <a:pPr lvl="0"/>
            <a:r>
              <a:rPr lang="en-US" noProof="0"/>
              <a:t>Click to edit Master title style</a:t>
            </a:r>
            <a:endParaRPr lang="en-GB" noProof="0" dirty="0"/>
          </a:p>
        </p:txBody>
      </p:sp>
      <p:sp>
        <p:nvSpPr>
          <p:cNvPr id="10" name="Content Placeholder 9"/>
          <p:cNvSpPr>
            <a:spLocks noGrp="1"/>
          </p:cNvSpPr>
          <p:nvPr>
            <p:ph sz="quarter" idx="11"/>
          </p:nvPr>
        </p:nvSpPr>
        <p:spPr>
          <a:xfrm>
            <a:off x="906511" y="1312201"/>
            <a:ext cx="7770763" cy="5071137"/>
          </a:xfrm>
          <a:prstGeom prst="rect">
            <a:avLst/>
          </a:prstGeom>
        </p:spPr>
        <p:txBody>
          <a:bodyPr/>
          <a:lstStyle>
            <a:lvl1pPr marL="0" indent="0" defTabSz="268288">
              <a:lnSpc>
                <a:spcPct val="120000"/>
              </a:lnSpc>
              <a:spcBef>
                <a:spcPts val="0"/>
              </a:spcBef>
              <a:defRPr/>
            </a:lvl1pPr>
            <a:lvl2pPr marL="271463" indent="-271463" defTabSz="268288">
              <a:lnSpc>
                <a:spcPct val="120000"/>
              </a:lnSpc>
              <a:spcBef>
                <a:spcPts val="0"/>
              </a:spcBef>
              <a:defRPr/>
            </a:lvl2pPr>
            <a:lvl3pPr marL="450850" indent="-180975" defTabSz="268288">
              <a:lnSpc>
                <a:spcPct val="120000"/>
              </a:lnSpc>
              <a:spcBef>
                <a:spcPts val="0"/>
              </a:spcBef>
              <a:buClr>
                <a:schemeClr val="tx1"/>
              </a:buClr>
              <a:buSzPct val="75000"/>
              <a:buFont typeface="Wingdings" pitchFamily="2" charset="2"/>
              <a:buChar char=""/>
              <a:defRPr sz="2000"/>
            </a:lvl3pPr>
            <a:lvl4pPr defTabSz="268288">
              <a:lnSpc>
                <a:spcPct val="120000"/>
              </a:lnSpc>
              <a:spcBef>
                <a:spcPts val="0"/>
              </a:spcBef>
              <a:buClr>
                <a:schemeClr val="tx1"/>
              </a:buClr>
              <a:buSzPct val="75000"/>
              <a:buFont typeface="Wingdings" pitchFamily="2" charset="2"/>
              <a:buChar char=""/>
              <a:defRPr sz="1600"/>
            </a:lvl4pPr>
            <a:lvl5pPr defTabSz="268288">
              <a:lnSpc>
                <a:spcPct val="120000"/>
              </a:lnSpc>
              <a:spcBef>
                <a:spcPts val="0"/>
              </a:spcBef>
              <a:buClr>
                <a:schemeClr val="tx1"/>
              </a:buClr>
              <a:buSzPct val="75000"/>
              <a:buFont typeface="Wingdings" pitchFamily="2" charset="2"/>
              <a:buChar char=""/>
              <a:defRPr sz="1400"/>
            </a:lvl5pPr>
            <a:lvl6pPr defTabSz="268288">
              <a:lnSpc>
                <a:spcPct val="120000"/>
              </a:lnSpc>
              <a:buClr>
                <a:schemeClr val="tx1"/>
              </a:buClr>
              <a:buSzPct val="75000"/>
              <a:buFont typeface="Wingdings" pitchFamily="2" charset="2"/>
              <a:buChar char=""/>
              <a:defRPr/>
            </a:lvl6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Xx</a:t>
            </a:r>
          </a:p>
          <a:p>
            <a:pPr lvl="5"/>
            <a:r>
              <a:rPr lang="en-GB" dirty="0"/>
              <a:t>xx</a:t>
            </a:r>
          </a:p>
          <a:p>
            <a:pPr lvl="0"/>
            <a:endParaRPr lang="en-GB" dirty="0"/>
          </a:p>
        </p:txBody>
      </p:sp>
    </p:spTree>
    <p:extLst>
      <p:ext uri="{BB962C8B-B14F-4D97-AF65-F5344CB8AC3E}">
        <p14:creationId xmlns:p14="http://schemas.microsoft.com/office/powerpoint/2010/main" val="713881943"/>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nl-NL"/>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nl-NL"/>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1E1101D-5977-4D0A-A0A4-F8B584A349B9}" type="slidenum">
              <a:rPr lang="en-GB" altLang="en-US"/>
              <a:pPr>
                <a:defRPr/>
              </a:pPr>
              <a:t>‹#›</a:t>
            </a:fld>
            <a:endParaRPr lang="en-GB" altLang="en-US"/>
          </a:p>
        </p:txBody>
      </p:sp>
    </p:spTree>
    <p:extLst>
      <p:ext uri="{BB962C8B-B14F-4D97-AF65-F5344CB8AC3E}">
        <p14:creationId xmlns:p14="http://schemas.microsoft.com/office/powerpoint/2010/main" val="238302316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AE2DF03-DEF8-4429-859E-9716CE73A20F}" type="slidenum">
              <a:rPr lang="en-GB" altLang="en-US"/>
              <a:pPr>
                <a:defRPr/>
              </a:pPr>
              <a:t>‹#›</a:t>
            </a:fld>
            <a:endParaRPr lang="en-GB" altLang="en-US"/>
          </a:p>
        </p:txBody>
      </p:sp>
    </p:spTree>
    <p:extLst>
      <p:ext uri="{BB962C8B-B14F-4D97-AF65-F5344CB8AC3E}">
        <p14:creationId xmlns:p14="http://schemas.microsoft.com/office/powerpoint/2010/main" val="201946642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nl-NL"/>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5CE2DE9D-172E-471A-A10A-F3E82A10C00D}" type="slidenum">
              <a:rPr lang="en-GB" altLang="en-US"/>
              <a:pPr>
                <a:defRPr/>
              </a:pPr>
              <a:t>‹#›</a:t>
            </a:fld>
            <a:endParaRPr lang="en-GB" altLang="en-US"/>
          </a:p>
        </p:txBody>
      </p:sp>
    </p:spTree>
    <p:extLst>
      <p:ext uri="{BB962C8B-B14F-4D97-AF65-F5344CB8AC3E}">
        <p14:creationId xmlns:p14="http://schemas.microsoft.com/office/powerpoint/2010/main" val="1544942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image" Target="../media/image6.jpeg"/><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theme" Target="../theme/theme10.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gif"/><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gif"/><Relationship Id="rId3" Type="http://schemas.openxmlformats.org/officeDocument/2006/relationships/slideLayout" Target="../slideLayouts/slideLayout31.xml"/><Relationship Id="rId7"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6" Type="http://schemas.openxmlformats.org/officeDocument/2006/relationships/image" Target="../media/image2.jp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theme" Target="../theme/theme6.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theme" Target="../theme/theme8.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image" Target="../media/image5.jpeg"/><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3"/>
          <p:cNvSpPr>
            <a:spLocks noGrp="1" noChangeArrowheads="1"/>
          </p:cNvSpPr>
          <p:nvPr>
            <p:ph type="body" idx="1"/>
          </p:nvPr>
        </p:nvSpPr>
        <p:spPr bwMode="auto">
          <a:xfrm>
            <a:off x="909704" y="1310400"/>
            <a:ext cx="7747176" cy="507135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Xx</a:t>
            </a:r>
          </a:p>
          <a:p>
            <a:pPr lvl="5"/>
            <a:r>
              <a:rPr lang="en-GB" dirty="0"/>
              <a:t>xx</a:t>
            </a:r>
          </a:p>
        </p:txBody>
      </p:sp>
      <p:sp>
        <p:nvSpPr>
          <p:cNvPr id="16" name="Rectangle 2"/>
          <p:cNvSpPr>
            <a:spLocks noGrp="1" noChangeArrowheads="1"/>
          </p:cNvSpPr>
          <p:nvPr>
            <p:ph type="title"/>
          </p:nvPr>
        </p:nvSpPr>
        <p:spPr bwMode="auto">
          <a:xfrm>
            <a:off x="900112" y="295253"/>
            <a:ext cx="7700963" cy="419103"/>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GB" dirty="0"/>
          </a:p>
        </p:txBody>
      </p:sp>
    </p:spTree>
    <p:extLst>
      <p:ext uri="{BB962C8B-B14F-4D97-AF65-F5344CB8AC3E}">
        <p14:creationId xmlns:p14="http://schemas.microsoft.com/office/powerpoint/2010/main" val="336079969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718" r:id="rId16"/>
    <p:sldLayoutId id="2147483773" r:id="rId17"/>
  </p:sldLayoutIdLst>
  <p:transition>
    <p:fade/>
  </p:transition>
  <p:txStyles>
    <p:titleStyle>
      <a:lvl1pPr algn="l" defTabSz="914400" rtl="0" eaLnBrk="1" latinLnBrk="0" hangingPunct="1">
        <a:spcBef>
          <a:spcPct val="0"/>
        </a:spcBef>
        <a:buNone/>
        <a:defRPr sz="2400" b="1" kern="1200" cap="none" baseline="0">
          <a:solidFill>
            <a:schemeClr val="accent2"/>
          </a:solidFill>
          <a:latin typeface="+mj-lt"/>
          <a:ea typeface="+mj-ea"/>
          <a:cs typeface="+mj-cs"/>
        </a:defRPr>
      </a:lvl1pPr>
    </p:titleStyle>
    <p:bodyStyle>
      <a:lvl1pPr marL="0" indent="0" algn="l" defTabSz="268288" rtl="0" eaLnBrk="1" latinLnBrk="0" hangingPunct="1">
        <a:lnSpc>
          <a:spcPct val="120000"/>
        </a:lnSpc>
        <a:spcBef>
          <a:spcPts val="0"/>
        </a:spcBef>
        <a:spcAft>
          <a:spcPts val="600"/>
        </a:spcAft>
        <a:buClr>
          <a:schemeClr val="accent2"/>
        </a:buClr>
        <a:buSzPct val="85000"/>
        <a:buFont typeface="Wingdings" pitchFamily="2" charset="2"/>
        <a:buNone/>
        <a:defRPr sz="2000" kern="1200" baseline="0">
          <a:solidFill>
            <a:schemeClr val="tx1"/>
          </a:solidFill>
          <a:latin typeface="+mn-lt"/>
          <a:ea typeface="+mn-ea"/>
          <a:cs typeface="+mn-cs"/>
        </a:defRPr>
      </a:lvl1pPr>
      <a:lvl2pPr marL="269875" indent="-269875" algn="l" defTabSz="268288" rtl="0" eaLnBrk="1" latinLnBrk="0" hangingPunct="1">
        <a:lnSpc>
          <a:spcPct val="120000"/>
        </a:lnSpc>
        <a:spcBef>
          <a:spcPts val="0"/>
        </a:spcBef>
        <a:spcAft>
          <a:spcPts val="600"/>
        </a:spcAft>
        <a:buClr>
          <a:schemeClr val="accent2"/>
        </a:buClr>
        <a:buSzPct val="85000"/>
        <a:buFont typeface="Wingdings" pitchFamily="2" charset="2"/>
        <a:buChar char="n"/>
        <a:defRPr sz="2000" b="0" kern="1200">
          <a:solidFill>
            <a:schemeClr val="tx1"/>
          </a:solidFill>
          <a:latin typeface="+mn-lt"/>
          <a:ea typeface="+mn-ea"/>
          <a:cs typeface="+mn-cs"/>
        </a:defRPr>
      </a:lvl2pPr>
      <a:lvl3pPr marL="454025" indent="-184150" algn="l" defTabSz="268288" rtl="0" eaLnBrk="1" latinLnBrk="0" hangingPunct="1">
        <a:lnSpc>
          <a:spcPct val="120000"/>
        </a:lnSpc>
        <a:spcBef>
          <a:spcPts val="0"/>
        </a:spcBef>
        <a:spcAft>
          <a:spcPts val="600"/>
        </a:spcAft>
        <a:buClr>
          <a:schemeClr val="tx1"/>
        </a:buClr>
        <a:buSzPct val="75000"/>
        <a:buFont typeface="Wingdings" pitchFamily="2" charset="2"/>
        <a:buChar char=""/>
        <a:defRPr sz="2000" b="0" kern="1200">
          <a:solidFill>
            <a:schemeClr val="tx1"/>
          </a:solidFill>
          <a:latin typeface="+mn-lt"/>
          <a:ea typeface="+mn-ea"/>
          <a:cs typeface="+mn-cs"/>
        </a:defRPr>
      </a:lvl3pPr>
      <a:lvl4pPr marL="631825" indent="-177800" algn="l" defTabSz="268288" rtl="0" eaLnBrk="1" latinLnBrk="0" hangingPunct="1">
        <a:lnSpc>
          <a:spcPct val="120000"/>
        </a:lnSpc>
        <a:spcBef>
          <a:spcPts val="0"/>
        </a:spcBef>
        <a:spcAft>
          <a:spcPts val="600"/>
        </a:spcAft>
        <a:buClr>
          <a:schemeClr val="tx1"/>
        </a:buClr>
        <a:buSzPct val="75000"/>
        <a:buFont typeface="Wingdings" pitchFamily="2" charset="2"/>
        <a:buChar char=""/>
        <a:defRPr sz="1600" b="0" kern="1200" baseline="0">
          <a:solidFill>
            <a:schemeClr val="tx1"/>
          </a:solidFill>
          <a:latin typeface="+mn-lt"/>
          <a:ea typeface="+mn-ea"/>
          <a:cs typeface="+mn-cs"/>
        </a:defRPr>
      </a:lvl4pPr>
      <a:lvl5pPr marL="811213" indent="-173038" algn="l" defTabSz="268288" rtl="0" eaLnBrk="1" latinLnBrk="0" hangingPunct="1">
        <a:lnSpc>
          <a:spcPct val="120000"/>
        </a:lnSpc>
        <a:spcBef>
          <a:spcPts val="0"/>
        </a:spcBef>
        <a:spcAft>
          <a:spcPts val="600"/>
        </a:spcAft>
        <a:buClr>
          <a:schemeClr val="tx1"/>
        </a:buClr>
        <a:buSzPct val="75000"/>
        <a:buFont typeface="Wingdings" pitchFamily="2" charset="2"/>
        <a:buChar char=""/>
        <a:defRPr sz="1400" kern="1200">
          <a:solidFill>
            <a:schemeClr val="tx1"/>
          </a:solidFill>
          <a:latin typeface="+mn-lt"/>
          <a:ea typeface="+mn-ea"/>
          <a:cs typeface="+mn-cs"/>
        </a:defRPr>
      </a:lvl5pPr>
      <a:lvl6pPr marL="989013" indent="-177800" algn="l" defTabSz="268288" rtl="0" eaLnBrk="1" latinLnBrk="0" hangingPunct="1">
        <a:lnSpc>
          <a:spcPct val="120000"/>
        </a:lnSpc>
        <a:spcBef>
          <a:spcPts val="0"/>
        </a:spcBef>
        <a:spcAft>
          <a:spcPts val="600"/>
        </a:spcAft>
        <a:buClr>
          <a:schemeClr val="tx1"/>
        </a:buClr>
        <a:buSzPct val="75000"/>
        <a:buFont typeface="Wingdings" pitchFamily="2" charset="2"/>
        <a:buChar char=""/>
        <a:defRPr sz="12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2531B61-B280-4D1C-A489-ACBD67F4DFCE}" type="slidenum">
              <a:rPr lang="en-GB"/>
              <a:pPr/>
              <a:t>‹#›</a:t>
            </a:fld>
            <a:endParaRPr lang="en-GB"/>
          </a:p>
        </p:txBody>
      </p:sp>
      <p:pic>
        <p:nvPicPr>
          <p:cNvPr id="3" name="Picture 2"/>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7500937" y="0"/>
            <a:ext cx="1643063" cy="695325"/>
          </a:xfrm>
          <a:prstGeom prst="rect">
            <a:avLst/>
          </a:prstGeom>
        </p:spPr>
      </p:pic>
    </p:spTree>
    <p:extLst>
      <p:ext uri="{BB962C8B-B14F-4D97-AF65-F5344CB8AC3E}">
        <p14:creationId xmlns:p14="http://schemas.microsoft.com/office/powerpoint/2010/main" val="2370449075"/>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hf hdr="0" ftr="0" dt="0"/>
  <p:txStyles>
    <p:titleStyle>
      <a:lvl1pPr algn="ctr" rtl="0" fontAlgn="base">
        <a:spcBef>
          <a:spcPct val="0"/>
        </a:spcBef>
        <a:spcAft>
          <a:spcPct val="0"/>
        </a:spcAft>
        <a:defRPr sz="4400">
          <a:solidFill>
            <a:srgbClr val="00B0F0"/>
          </a:solidFill>
          <a:latin typeface="+mj-lt"/>
          <a:ea typeface="+mj-ea"/>
          <a:cs typeface="+mj-cs"/>
        </a:defRPr>
      </a:lvl1pPr>
      <a:lvl2pPr algn="ctr" rtl="0" fontAlgn="base">
        <a:spcBef>
          <a:spcPct val="0"/>
        </a:spcBef>
        <a:spcAft>
          <a:spcPct val="0"/>
        </a:spcAft>
        <a:defRPr sz="4400">
          <a:solidFill>
            <a:srgbClr val="0000FF"/>
          </a:solidFill>
          <a:latin typeface="Times New Roman" pitchFamily="18" charset="0"/>
        </a:defRPr>
      </a:lvl2pPr>
      <a:lvl3pPr algn="ctr" rtl="0" fontAlgn="base">
        <a:spcBef>
          <a:spcPct val="0"/>
        </a:spcBef>
        <a:spcAft>
          <a:spcPct val="0"/>
        </a:spcAft>
        <a:defRPr sz="4400">
          <a:solidFill>
            <a:srgbClr val="0000FF"/>
          </a:solidFill>
          <a:latin typeface="Times New Roman" pitchFamily="18" charset="0"/>
        </a:defRPr>
      </a:lvl3pPr>
      <a:lvl4pPr algn="ctr" rtl="0" fontAlgn="base">
        <a:spcBef>
          <a:spcPct val="0"/>
        </a:spcBef>
        <a:spcAft>
          <a:spcPct val="0"/>
        </a:spcAft>
        <a:defRPr sz="4400">
          <a:solidFill>
            <a:srgbClr val="0000FF"/>
          </a:solidFill>
          <a:latin typeface="Times New Roman" pitchFamily="18" charset="0"/>
        </a:defRPr>
      </a:lvl4pPr>
      <a:lvl5pPr algn="ctr" rtl="0" fontAlgn="base">
        <a:spcBef>
          <a:spcPct val="0"/>
        </a:spcBef>
        <a:spcAft>
          <a:spcPct val="0"/>
        </a:spcAft>
        <a:defRPr sz="4400">
          <a:solidFill>
            <a:srgbClr val="0000FF"/>
          </a:solidFill>
          <a:latin typeface="Times New Roman" pitchFamily="18" charset="0"/>
        </a:defRPr>
      </a:lvl5pPr>
      <a:lvl6pPr marL="457200" algn="ctr" rtl="0" fontAlgn="base">
        <a:spcBef>
          <a:spcPct val="0"/>
        </a:spcBef>
        <a:spcAft>
          <a:spcPct val="0"/>
        </a:spcAft>
        <a:defRPr sz="4400">
          <a:solidFill>
            <a:srgbClr val="0000FF"/>
          </a:solidFill>
          <a:latin typeface="Times New Roman" pitchFamily="18" charset="0"/>
        </a:defRPr>
      </a:lvl6pPr>
      <a:lvl7pPr marL="914400" algn="ctr" rtl="0" fontAlgn="base">
        <a:spcBef>
          <a:spcPct val="0"/>
        </a:spcBef>
        <a:spcAft>
          <a:spcPct val="0"/>
        </a:spcAft>
        <a:defRPr sz="4400">
          <a:solidFill>
            <a:srgbClr val="0000FF"/>
          </a:solidFill>
          <a:latin typeface="Times New Roman" pitchFamily="18" charset="0"/>
        </a:defRPr>
      </a:lvl7pPr>
      <a:lvl8pPr marL="1371600" algn="ctr" rtl="0" fontAlgn="base">
        <a:spcBef>
          <a:spcPct val="0"/>
        </a:spcBef>
        <a:spcAft>
          <a:spcPct val="0"/>
        </a:spcAft>
        <a:defRPr sz="4400">
          <a:solidFill>
            <a:srgbClr val="0000FF"/>
          </a:solidFill>
          <a:latin typeface="Times New Roman" pitchFamily="18" charset="0"/>
        </a:defRPr>
      </a:lvl8pPr>
      <a:lvl9pPr marL="1828800" algn="ctr" rtl="0" fontAlgn="base">
        <a:spcBef>
          <a:spcPct val="0"/>
        </a:spcBef>
        <a:spcAft>
          <a:spcPct val="0"/>
        </a:spcAft>
        <a:defRPr sz="4400">
          <a:solidFill>
            <a:srgbClr val="0000FF"/>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4"/>
          <p:cNvSpPr>
            <a:spLocks noChangeArrowheads="1"/>
          </p:cNvSpPr>
          <p:nvPr/>
        </p:nvSpPr>
        <p:spPr bwMode="auto">
          <a:xfrm>
            <a:off x="0" y="228599"/>
            <a:ext cx="8675688" cy="516467"/>
          </a:xfrm>
          <a:prstGeom prst="rect">
            <a:avLst/>
          </a:prstGeom>
          <a:solidFill>
            <a:schemeClr val="accent1"/>
          </a:solidFill>
          <a:ln w="9525" algn="ctr">
            <a:noFill/>
            <a:miter lim="800000"/>
            <a:headEnd/>
            <a:tailEnd/>
          </a:ln>
        </p:spPr>
        <p:txBody>
          <a:bodyPr vert="horz" wrap="square" lIns="928800" tIns="133200" rIns="36000" bIns="0" numCol="1" anchor="t"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pPr>
            <a:endParaRPr kumimoji="0" lang="en-US" sz="2400" b="1" i="0" u="none" strike="noStrike" cap="none" normalizeH="0" baseline="0" dirty="0">
              <a:ln>
                <a:noFill/>
              </a:ln>
              <a:solidFill>
                <a:schemeClr val="tx2"/>
              </a:solidFill>
              <a:effectLst/>
              <a:latin typeface="Futura" pitchFamily="18" charset="0"/>
            </a:endParaRPr>
          </a:p>
        </p:txBody>
      </p:sp>
      <p:sp>
        <p:nvSpPr>
          <p:cNvPr id="15" name="Rectangle 3"/>
          <p:cNvSpPr>
            <a:spLocks noGrp="1" noChangeArrowheads="1"/>
          </p:cNvSpPr>
          <p:nvPr>
            <p:ph type="body" idx="1"/>
          </p:nvPr>
        </p:nvSpPr>
        <p:spPr bwMode="auto">
          <a:xfrm>
            <a:off x="900113" y="1310400"/>
            <a:ext cx="7747176" cy="507135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6" name="Rectangle 2"/>
          <p:cNvSpPr>
            <a:spLocks noGrp="1" noChangeArrowheads="1"/>
          </p:cNvSpPr>
          <p:nvPr>
            <p:ph type="title"/>
          </p:nvPr>
        </p:nvSpPr>
        <p:spPr bwMode="auto">
          <a:xfrm>
            <a:off x="900114" y="295254"/>
            <a:ext cx="7700963" cy="419103"/>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218229284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8" r:id="rId11"/>
  </p:sldLayoutIdLst>
  <p:transition>
    <p:fade/>
  </p:transition>
  <p:hf hdr="0"/>
  <p:txStyles>
    <p:titleStyle>
      <a:lvl1pPr algn="l" defTabSz="914400" rtl="0" eaLnBrk="1" latinLnBrk="0" hangingPunct="1">
        <a:spcBef>
          <a:spcPct val="0"/>
        </a:spcBef>
        <a:buNone/>
        <a:defRPr sz="2400" b="1" kern="1200" cap="none" baseline="0">
          <a:solidFill>
            <a:schemeClr val="accent2"/>
          </a:solidFill>
          <a:latin typeface="+mj-lt"/>
          <a:ea typeface="+mj-ea"/>
          <a:cs typeface="+mj-cs"/>
        </a:defRPr>
      </a:lvl1pPr>
    </p:titleStyle>
    <p:bodyStyle>
      <a:lvl1pPr marL="265113" indent="-265113" algn="l" defTabSz="914400" rtl="0" eaLnBrk="1" latinLnBrk="0" hangingPunct="1">
        <a:lnSpc>
          <a:spcPct val="140000"/>
        </a:lnSpc>
        <a:spcBef>
          <a:spcPts val="0"/>
        </a:spcBef>
        <a:spcAft>
          <a:spcPts val="600"/>
        </a:spcAft>
        <a:buClr>
          <a:schemeClr val="accent2"/>
        </a:buClr>
        <a:buSzPct val="75000"/>
        <a:buFontTx/>
        <a:buBlip>
          <a:blip r:embed="rId13"/>
        </a:buBlip>
        <a:defRPr sz="2000" kern="1200" baseline="0">
          <a:solidFill>
            <a:schemeClr val="tx1"/>
          </a:solidFill>
          <a:latin typeface="+mn-lt"/>
          <a:ea typeface="+mn-ea"/>
          <a:cs typeface="+mn-cs"/>
        </a:defRPr>
      </a:lvl1pPr>
      <a:lvl2pPr marL="447675" indent="-180975" algn="l" defTabSz="914400" rtl="0" eaLnBrk="1" latinLnBrk="0" hangingPunct="1">
        <a:lnSpc>
          <a:spcPct val="140000"/>
        </a:lnSpc>
        <a:spcBef>
          <a:spcPts val="0"/>
        </a:spcBef>
        <a:spcAft>
          <a:spcPts val="600"/>
        </a:spcAft>
        <a:buClr>
          <a:schemeClr val="tx1"/>
        </a:buClr>
        <a:buSzPct val="75000"/>
        <a:buFont typeface="Wingdings" pitchFamily="2" charset="2"/>
        <a:buChar char="n"/>
        <a:defRPr sz="2000" b="0" kern="1200" baseline="0">
          <a:solidFill>
            <a:schemeClr val="tx1"/>
          </a:solidFill>
          <a:latin typeface="+mn-lt"/>
          <a:ea typeface="+mn-ea"/>
          <a:cs typeface="+mn-cs"/>
        </a:defRPr>
      </a:lvl2pPr>
      <a:lvl3pPr marL="895350" indent="-180975" algn="l" defTabSz="914400" rtl="0" eaLnBrk="1" latinLnBrk="0" hangingPunct="1">
        <a:lnSpc>
          <a:spcPct val="140000"/>
        </a:lnSpc>
        <a:spcBef>
          <a:spcPts val="0"/>
        </a:spcBef>
        <a:spcAft>
          <a:spcPts val="600"/>
        </a:spcAft>
        <a:buClr>
          <a:schemeClr val="tx1"/>
        </a:buClr>
        <a:buSzPct val="75000"/>
        <a:buFont typeface="Wingdings" pitchFamily="2" charset="2"/>
        <a:buChar char="n"/>
        <a:defRPr sz="1600" b="0" kern="1200" baseline="0">
          <a:solidFill>
            <a:schemeClr val="tx1"/>
          </a:solidFill>
          <a:latin typeface="+mn-lt"/>
          <a:ea typeface="+mn-ea"/>
          <a:cs typeface="+mn-cs"/>
        </a:defRPr>
      </a:lvl3pPr>
      <a:lvl4pPr marL="1257300" indent="-180975" algn="l" defTabSz="914400" rtl="0" eaLnBrk="1" latinLnBrk="0" hangingPunct="1">
        <a:lnSpc>
          <a:spcPct val="140000"/>
        </a:lnSpc>
        <a:spcBef>
          <a:spcPts val="0"/>
        </a:spcBef>
        <a:spcAft>
          <a:spcPts val="600"/>
        </a:spcAft>
        <a:buClr>
          <a:schemeClr val="tx1"/>
        </a:buClr>
        <a:buSzPct val="75000"/>
        <a:buFont typeface="Wingdings" pitchFamily="2" charset="2"/>
        <a:buChar char="n"/>
        <a:defRPr sz="1200" b="0" kern="1200" baseline="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 name="Rectangle 6"/>
          <p:cNvSpPr>
            <a:spLocks noGrp="1" noChangeArrowheads="1"/>
          </p:cNvSpPr>
          <p:nvPr>
            <p:ph type="sldNum" sz="quarter" idx="4"/>
          </p:nvPr>
        </p:nvSpPr>
        <p:spPr bwMode="auto">
          <a:xfrm>
            <a:off x="8429651" y="6550033"/>
            <a:ext cx="266673" cy="169277"/>
          </a:xfrm>
          <a:prstGeom prst="rect">
            <a:avLst/>
          </a:prstGeom>
          <a:noFill/>
          <a:ln w="9525">
            <a:noFill/>
            <a:miter lim="800000"/>
            <a:headEnd/>
            <a:tailEnd/>
          </a:ln>
          <a:effectLst/>
        </p:spPr>
        <p:txBody>
          <a:bodyPr vert="horz" wrap="none" lIns="0" tIns="0" rIns="0" bIns="45720" numCol="1" anchor="b" anchorCtr="0" compatLnSpc="1">
            <a:prstTxWarp prst="textNoShape">
              <a:avLst/>
            </a:prstTxWarp>
          </a:bodyPr>
          <a:lstStyle>
            <a:lvl1pPr algn="r">
              <a:defRPr sz="800">
                <a:solidFill>
                  <a:schemeClr val="bg2"/>
                </a:solidFill>
                <a:latin typeface="+mn-lt"/>
                <a:cs typeface="Arial" pitchFamily="34" charset="0"/>
              </a:defRPr>
            </a:lvl1pPr>
          </a:lstStyle>
          <a:p>
            <a:fld id="{D32BAE6A-B452-4007-8177-56DD051636F9}" type="slidenum">
              <a:rPr lang="en-US" smtClean="0"/>
              <a:pPr/>
              <a:t>‹#›</a:t>
            </a:fld>
            <a:endParaRPr lang="en-US" dirty="0"/>
          </a:p>
        </p:txBody>
      </p:sp>
    </p:spTree>
    <p:extLst>
      <p:ext uri="{BB962C8B-B14F-4D97-AF65-F5344CB8AC3E}">
        <p14:creationId xmlns:p14="http://schemas.microsoft.com/office/powerpoint/2010/main" val="111568288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Lst>
  <p:transition>
    <p:fade/>
  </p:transition>
  <p:hf hdr="0"/>
  <p:txStyles>
    <p:titleStyle>
      <a:lvl1pPr algn="l" defTabSz="914400" rtl="0" eaLnBrk="1" latinLnBrk="0" hangingPunct="1">
        <a:spcBef>
          <a:spcPct val="0"/>
        </a:spcBef>
        <a:buNone/>
        <a:defRPr sz="2400" kern="1200" cap="none" baseline="0">
          <a:solidFill>
            <a:srgbClr val="D42E12"/>
          </a:solidFill>
          <a:latin typeface="+mj-lt"/>
          <a:ea typeface="+mj-ea"/>
          <a:cs typeface="+mj-cs"/>
        </a:defRPr>
      </a:lvl1pPr>
    </p:titleStyle>
    <p:bodyStyle>
      <a:lvl1pPr marL="265113" indent="-265113" algn="l" defTabSz="914400" rtl="0" eaLnBrk="1" latinLnBrk="0" hangingPunct="1">
        <a:spcBef>
          <a:spcPct val="20000"/>
        </a:spcBef>
        <a:buClr>
          <a:schemeClr val="accent2"/>
        </a:buClr>
        <a:buSzPct val="75000"/>
        <a:buFontTx/>
        <a:buBlip>
          <a:blip r:embed="rId8"/>
        </a:buBlip>
        <a:defRPr sz="1800" kern="1200">
          <a:solidFill>
            <a:schemeClr val="tx1"/>
          </a:solidFill>
          <a:latin typeface="+mn-lt"/>
          <a:ea typeface="+mn-ea"/>
          <a:cs typeface="+mn-cs"/>
        </a:defRPr>
      </a:lvl1pPr>
      <a:lvl2pPr marL="447675" indent="-180975" algn="l" defTabSz="914400" rtl="0" eaLnBrk="1" latinLnBrk="0" hangingPunct="1">
        <a:spcBef>
          <a:spcPct val="20000"/>
        </a:spcBef>
        <a:buFont typeface="Futura Medium" pitchFamily="2" charset="0"/>
        <a:buChar char="—"/>
        <a:defRPr sz="1600" b="0" kern="1200">
          <a:solidFill>
            <a:schemeClr val="tx1"/>
          </a:solidFill>
          <a:latin typeface="+mn-lt"/>
          <a:ea typeface="+mn-ea"/>
          <a:cs typeface="+mn-cs"/>
        </a:defRPr>
      </a:lvl2pPr>
      <a:lvl3pPr marL="895350" indent="-180975" algn="l" defTabSz="914400" rtl="0" eaLnBrk="1" latinLnBrk="0" hangingPunct="1">
        <a:spcBef>
          <a:spcPct val="20000"/>
        </a:spcBef>
        <a:buFont typeface="Futura Medium" pitchFamily="2" charset="0"/>
        <a:buChar char="—"/>
        <a:defRPr sz="1400" b="0" kern="1200">
          <a:solidFill>
            <a:schemeClr val="tx1"/>
          </a:solidFill>
          <a:latin typeface="+mn-lt"/>
          <a:ea typeface="+mn-ea"/>
          <a:cs typeface="+mn-cs"/>
        </a:defRPr>
      </a:lvl3pPr>
      <a:lvl4pPr marL="1257300" indent="-180975" algn="l" defTabSz="914400" rtl="0" eaLnBrk="1" latinLnBrk="0" hangingPunct="1">
        <a:spcBef>
          <a:spcPct val="20000"/>
        </a:spcBef>
        <a:buFont typeface="Futura Medium" pitchFamily="2" charset="0"/>
        <a:buChar char="—"/>
        <a:defRPr sz="1200" b="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ltLang="en-US"/>
          </a:p>
        </p:txBody>
      </p:sp>
      <p:grpSp>
        <p:nvGrpSpPr>
          <p:cNvPr id="1031" name="Group 7"/>
          <p:cNvGrpSpPr>
            <a:grpSpLocks/>
          </p:cNvGrpSpPr>
          <p:nvPr userDrawn="1"/>
        </p:nvGrpSpPr>
        <p:grpSpPr bwMode="auto">
          <a:xfrm>
            <a:off x="457200" y="685800"/>
            <a:ext cx="8153400" cy="76200"/>
            <a:chOff x="288" y="480"/>
            <a:chExt cx="5136" cy="48"/>
          </a:xfrm>
        </p:grpSpPr>
        <p:sp>
          <p:nvSpPr>
            <p:cNvPr id="1032" name="Line 8"/>
            <p:cNvSpPr>
              <a:spLocks noChangeShapeType="1"/>
            </p:cNvSpPr>
            <p:nvPr/>
          </p:nvSpPr>
          <p:spPr bwMode="auto">
            <a:xfrm>
              <a:off x="288" y="480"/>
              <a:ext cx="5136"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3" name="Line 9"/>
            <p:cNvSpPr>
              <a:spLocks noChangeShapeType="1"/>
            </p:cNvSpPr>
            <p:nvPr/>
          </p:nvSpPr>
          <p:spPr bwMode="auto">
            <a:xfrm>
              <a:off x="384" y="528"/>
              <a:ext cx="4896" cy="0"/>
            </a:xfrm>
            <a:prstGeom prst="line">
              <a:avLst/>
            </a:prstGeom>
            <a:noFill/>
            <a:ln w="571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5" name="Rectangle 11"/>
          <p:cNvSpPr>
            <a:spLocks noChangeArrowheads="1"/>
          </p:cNvSpPr>
          <p:nvPr userDrawn="1"/>
        </p:nvSpPr>
        <p:spPr bwMode="auto">
          <a:xfrm>
            <a:off x="41275" y="38100"/>
            <a:ext cx="9067800" cy="67818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57804590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defRPr>
      </a:lvl2pPr>
      <a:lvl3pPr algn="ctr" rtl="0" fontAlgn="base">
        <a:spcBef>
          <a:spcPct val="0"/>
        </a:spcBef>
        <a:spcAft>
          <a:spcPct val="0"/>
        </a:spcAft>
        <a:defRPr sz="4400">
          <a:solidFill>
            <a:schemeClr val="tx2"/>
          </a:solidFill>
          <a:latin typeface="Times New Roman" panose="02020603050405020304" pitchFamily="18" charset="0"/>
        </a:defRPr>
      </a:lvl3pPr>
      <a:lvl4pPr algn="ctr" rtl="0" fontAlgn="base">
        <a:spcBef>
          <a:spcPct val="0"/>
        </a:spcBef>
        <a:spcAft>
          <a:spcPct val="0"/>
        </a:spcAft>
        <a:defRPr sz="4400">
          <a:solidFill>
            <a:schemeClr val="tx2"/>
          </a:solidFill>
          <a:latin typeface="Times New Roman" panose="02020603050405020304" pitchFamily="18" charset="0"/>
        </a:defRPr>
      </a:lvl4pPr>
      <a:lvl5pPr algn="ctr" rtl="0" fontAlgn="base">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ltLang="en-US"/>
          </a:p>
        </p:txBody>
      </p:sp>
      <p:grpSp>
        <p:nvGrpSpPr>
          <p:cNvPr id="1032" name="Group 8"/>
          <p:cNvGrpSpPr>
            <a:grpSpLocks/>
          </p:cNvGrpSpPr>
          <p:nvPr userDrawn="1"/>
        </p:nvGrpSpPr>
        <p:grpSpPr bwMode="auto">
          <a:xfrm>
            <a:off x="457200" y="685800"/>
            <a:ext cx="8153400" cy="76200"/>
            <a:chOff x="288" y="480"/>
            <a:chExt cx="5136" cy="48"/>
          </a:xfrm>
        </p:grpSpPr>
        <p:sp>
          <p:nvSpPr>
            <p:cNvPr id="1033" name="Line 9"/>
            <p:cNvSpPr>
              <a:spLocks noChangeShapeType="1"/>
            </p:cNvSpPr>
            <p:nvPr/>
          </p:nvSpPr>
          <p:spPr bwMode="auto">
            <a:xfrm>
              <a:off x="288" y="480"/>
              <a:ext cx="5136"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 name="Line 10"/>
            <p:cNvSpPr>
              <a:spLocks noChangeShapeType="1"/>
            </p:cNvSpPr>
            <p:nvPr/>
          </p:nvSpPr>
          <p:spPr bwMode="auto">
            <a:xfrm>
              <a:off x="384" y="528"/>
              <a:ext cx="4896" cy="0"/>
            </a:xfrm>
            <a:prstGeom prst="line">
              <a:avLst/>
            </a:prstGeom>
            <a:noFill/>
            <a:ln w="57150">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6" name="Rectangle 12"/>
          <p:cNvSpPr>
            <a:spLocks noChangeArrowheads="1"/>
          </p:cNvSpPr>
          <p:nvPr userDrawn="1"/>
        </p:nvSpPr>
        <p:spPr bwMode="auto">
          <a:xfrm>
            <a:off x="41275" y="38100"/>
            <a:ext cx="9067800" cy="67818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348847682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ransition/>
  <p:hf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TextBox 9"/>
          <p:cNvSpPr txBox="1"/>
          <p:nvPr/>
        </p:nvSpPr>
        <p:spPr>
          <a:xfrm>
            <a:off x="444809" y="6370654"/>
            <a:ext cx="267630" cy="224588"/>
          </a:xfrm>
          <a:prstGeom prst="rect">
            <a:avLst/>
          </a:prstGeom>
        </p:spPr>
        <p:txBody>
          <a:bodyPr vert="horz" lIns="0" tIns="34290" rIns="0" bIns="34290" rtlCol="0" anchor="ctr"/>
          <a:lstStyle>
            <a:defPPr>
              <a:defRPr lang="en-US"/>
            </a:defPPr>
            <a:lvl1pPr algn="r">
              <a:defRPr sz="800"/>
            </a:lvl1pPr>
          </a:lstStyle>
          <a:p>
            <a:pPr lvl="0" algn="l"/>
            <a:fld id="{965A9741-32FB-9942-AAE4-37C9D12D3D1F}" type="slidenum">
              <a:rPr lang="en-US" sz="600" smtClean="0">
                <a:solidFill>
                  <a:schemeClr val="tx1"/>
                </a:solidFill>
              </a:rPr>
              <a:pPr lvl="0" algn="l"/>
              <a:t>‹#›</a:t>
            </a:fld>
            <a:endParaRPr lang="en-US" sz="600" dirty="0">
              <a:solidFill>
                <a:schemeClr val="tx1"/>
              </a:solidFill>
            </a:endParaRPr>
          </a:p>
        </p:txBody>
      </p:sp>
      <p:sp>
        <p:nvSpPr>
          <p:cNvPr id="2" name="Title Placeholder 1"/>
          <p:cNvSpPr>
            <a:spLocks noGrp="1"/>
          </p:cNvSpPr>
          <p:nvPr>
            <p:ph type="title"/>
          </p:nvPr>
        </p:nvSpPr>
        <p:spPr>
          <a:xfrm>
            <a:off x="444810" y="274640"/>
            <a:ext cx="8264215" cy="824221"/>
          </a:xfrm>
          <a:prstGeom prst="rect">
            <a:avLst/>
          </a:prstGeom>
        </p:spPr>
        <p:txBody>
          <a:bodyPr vert="horz" lIns="0" tIns="45720" rIns="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444810" y="1480499"/>
            <a:ext cx="8264215" cy="4566704"/>
          </a:xfrm>
          <a:prstGeom prst="rect">
            <a:avLst/>
          </a:prstGeom>
          <a:noFill/>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descr="A blue and black text&#10;&#10;AI-generated content may be incorrect.">
            <a:extLst>
              <a:ext uri="{FF2B5EF4-FFF2-40B4-BE49-F238E27FC236}">
                <a16:creationId xmlns:a16="http://schemas.microsoft.com/office/drawing/2014/main" id="{8B4C57FC-BC03-7AA1-B5DC-8D7B19383CDD}"/>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394575" y="6098450"/>
            <a:ext cx="1314450" cy="561975"/>
          </a:xfrm>
          <a:prstGeom prst="rect">
            <a:avLst/>
          </a:prstGeom>
        </p:spPr>
      </p:pic>
    </p:spTree>
    <p:extLst>
      <p:ext uri="{BB962C8B-B14F-4D97-AF65-F5344CB8AC3E}">
        <p14:creationId xmlns:p14="http://schemas.microsoft.com/office/powerpoint/2010/main" val="1790996787"/>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60" r:id="rId13"/>
    <p:sldLayoutId id="2147483762" r:id="rId14"/>
  </p:sldLayoutIdLst>
  <p:hf sldNum="0" hdr="0"/>
  <p:txStyles>
    <p:titleStyle>
      <a:lvl1pPr algn="l" defTabSz="342900" rtl="0" eaLnBrk="1" latinLnBrk="0" hangingPunct="1">
        <a:spcBef>
          <a:spcPct val="0"/>
        </a:spcBef>
        <a:buNone/>
        <a:defRPr sz="1800" kern="1200">
          <a:solidFill>
            <a:schemeClr val="tx2"/>
          </a:solidFill>
          <a:latin typeface="+mj-lt"/>
          <a:ea typeface="+mj-ea"/>
          <a:cs typeface="+mj-cs"/>
        </a:defRPr>
      </a:lvl1pPr>
    </p:titleStyle>
    <p:bodyStyle>
      <a:lvl1pPr marL="172641" indent="-172641" algn="l" defTabSz="342900" rtl="0" eaLnBrk="1" latinLnBrk="0" hangingPunct="1">
        <a:spcBef>
          <a:spcPts val="450"/>
        </a:spcBef>
        <a:buFont typeface="Arial"/>
        <a:buChar char="•"/>
        <a:defRPr sz="1200" kern="1200">
          <a:solidFill>
            <a:schemeClr val="tx1"/>
          </a:solidFill>
          <a:latin typeface="+mn-lt"/>
          <a:ea typeface="+mn-ea"/>
          <a:cs typeface="+mn-cs"/>
        </a:defRPr>
      </a:lvl1pPr>
      <a:lvl2pPr marL="340519" indent="-167879" algn="l" defTabSz="342900" rtl="0" eaLnBrk="1" latinLnBrk="0" hangingPunct="1">
        <a:spcBef>
          <a:spcPts val="450"/>
        </a:spcBef>
        <a:buFont typeface="Lucida Grande"/>
        <a:buChar char="-"/>
        <a:defRPr sz="1200" kern="1200">
          <a:solidFill>
            <a:schemeClr val="tx1"/>
          </a:solidFill>
          <a:latin typeface="+mn-lt"/>
          <a:ea typeface="+mn-ea"/>
          <a:cs typeface="+mn-cs"/>
        </a:defRPr>
      </a:lvl2pPr>
      <a:lvl3pPr marL="513160" indent="-172641" algn="l" defTabSz="342900" rtl="0" eaLnBrk="1" latinLnBrk="0" hangingPunct="1">
        <a:spcBef>
          <a:spcPts val="450"/>
        </a:spcBef>
        <a:buFont typeface="Arial"/>
        <a:buChar char="•"/>
        <a:defRPr sz="1200" kern="1200">
          <a:solidFill>
            <a:schemeClr val="tx1"/>
          </a:solidFill>
          <a:latin typeface="+mn-lt"/>
          <a:ea typeface="+mn-ea"/>
          <a:cs typeface="+mn-cs"/>
        </a:defRPr>
      </a:lvl3pPr>
      <a:lvl4pPr marL="685800" indent="-172641" algn="l" defTabSz="342900" rtl="0" eaLnBrk="1" latinLnBrk="0" hangingPunct="1">
        <a:spcBef>
          <a:spcPts val="450"/>
        </a:spcBef>
        <a:buFont typeface="Lucida Grande"/>
        <a:buChar char="-"/>
        <a:defRPr sz="1200" kern="1200">
          <a:solidFill>
            <a:schemeClr val="tx1"/>
          </a:solidFill>
          <a:latin typeface="+mn-lt"/>
          <a:ea typeface="+mn-ea"/>
          <a:cs typeface="+mn-cs"/>
        </a:defRPr>
      </a:lvl4pPr>
      <a:lvl5pPr marL="858441" indent="-172641" algn="l" defTabSz="342900" rtl="0" eaLnBrk="1" latinLnBrk="0" hangingPunct="1">
        <a:spcBef>
          <a:spcPts val="450"/>
        </a:spcBef>
        <a:buFont typeface="Arial"/>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CD9734-3B7E-414A-A8D5-4AC9E334F86D}" type="datetimeFigureOut">
              <a:rPr lang="en-GB" smtClean="0"/>
              <a:t>22/05/2025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29537C-487D-4A05-AF48-2BE10A6C346A}" type="slidenum">
              <a:rPr lang="en-GB" smtClean="0"/>
              <a:t>‹#›</a:t>
            </a:fld>
            <a:endParaRPr lang="en-GB"/>
          </a:p>
        </p:txBody>
      </p:sp>
    </p:spTree>
    <p:extLst>
      <p:ext uri="{BB962C8B-B14F-4D97-AF65-F5344CB8AC3E}">
        <p14:creationId xmlns:p14="http://schemas.microsoft.com/office/powerpoint/2010/main" val="165395235"/>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GB"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GB"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5B1DA1DA-192D-4B08-9E50-9570609FA5F2}" type="slidenum">
              <a:rPr lang="en-GB" altLang="en-US"/>
              <a:pPr>
                <a:defRPr/>
              </a:pPr>
              <a:t>‹#›</a:t>
            </a:fld>
            <a:endParaRPr lang="en-GB" altLang="en-US"/>
          </a:p>
        </p:txBody>
      </p:sp>
    </p:spTree>
    <p:extLst>
      <p:ext uri="{BB962C8B-B14F-4D97-AF65-F5344CB8AC3E}">
        <p14:creationId xmlns:p14="http://schemas.microsoft.com/office/powerpoint/2010/main" val="2393532440"/>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GB"/>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GB"/>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97A0BE4-556C-4737-B540-6D9B2DFAF1C3}" type="slidenum">
              <a:rPr lang="en-GB" altLang="en-US"/>
              <a:pPr>
                <a:defRPr/>
              </a:pPr>
              <a:t>‹#›</a:t>
            </a:fld>
            <a:endParaRPr lang="en-GB" altLang="en-US"/>
          </a:p>
        </p:txBody>
      </p:sp>
      <p:pic>
        <p:nvPicPr>
          <p:cNvPr id="1031" name="Picture 1"/>
          <p:cNvPicPr>
            <a:picLocks noChangeAspect="1"/>
          </p:cNvPicPr>
          <p:nvPr userDrawn="1"/>
        </p:nvPicPr>
        <p:blipFill>
          <a:blip r:embed="rId13" cstate="email">
            <a:extLst>
              <a:ext uri="{28A0092B-C50C-407E-A947-70E740481C1C}">
                <a14:useLocalDpi xmlns:a14="http://schemas.microsoft.com/office/drawing/2010/main" val="0"/>
              </a:ext>
            </a:extLst>
          </a:blip>
          <a:srcRect/>
          <a:stretch>
            <a:fillRect/>
          </a:stretch>
        </p:blipFill>
        <p:spPr bwMode="auto">
          <a:xfrm>
            <a:off x="7667625" y="-3175"/>
            <a:ext cx="1490663"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9338352"/>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ahoma" charset="0"/>
        </a:defRPr>
      </a:lvl2pPr>
      <a:lvl3pPr algn="ctr" rtl="0" eaLnBrk="0" fontAlgn="base" hangingPunct="0">
        <a:spcBef>
          <a:spcPct val="0"/>
        </a:spcBef>
        <a:spcAft>
          <a:spcPct val="0"/>
        </a:spcAft>
        <a:defRPr sz="4400">
          <a:solidFill>
            <a:schemeClr val="tx2"/>
          </a:solidFill>
          <a:latin typeface="Tahoma" charset="0"/>
        </a:defRPr>
      </a:lvl3pPr>
      <a:lvl4pPr algn="ctr" rtl="0" eaLnBrk="0" fontAlgn="base" hangingPunct="0">
        <a:spcBef>
          <a:spcPct val="0"/>
        </a:spcBef>
        <a:spcAft>
          <a:spcPct val="0"/>
        </a:spcAft>
        <a:defRPr sz="4400">
          <a:solidFill>
            <a:schemeClr val="tx2"/>
          </a:solidFill>
          <a:latin typeface="Tahoma" charset="0"/>
        </a:defRPr>
      </a:lvl4pPr>
      <a:lvl5pPr algn="ctr" rtl="0" eaLnBrk="0" fontAlgn="base" hangingPunct="0">
        <a:spcBef>
          <a:spcPct val="0"/>
        </a:spcBef>
        <a:spcAft>
          <a:spcPct val="0"/>
        </a:spcAft>
        <a:defRPr sz="4400">
          <a:solidFill>
            <a:schemeClr val="tx2"/>
          </a:solidFill>
          <a:latin typeface="Tahoma" charset="0"/>
        </a:defRPr>
      </a:lvl5pPr>
      <a:lvl6pPr marL="457200" algn="ctr" rtl="0" fontAlgn="base">
        <a:spcBef>
          <a:spcPct val="0"/>
        </a:spcBef>
        <a:spcAft>
          <a:spcPct val="0"/>
        </a:spcAft>
        <a:defRPr sz="4400">
          <a:solidFill>
            <a:schemeClr val="tx2"/>
          </a:solidFill>
          <a:latin typeface="Tahoma" charset="0"/>
        </a:defRPr>
      </a:lvl6pPr>
      <a:lvl7pPr marL="914400" algn="ctr" rtl="0" fontAlgn="base">
        <a:spcBef>
          <a:spcPct val="0"/>
        </a:spcBef>
        <a:spcAft>
          <a:spcPct val="0"/>
        </a:spcAft>
        <a:defRPr sz="4400">
          <a:solidFill>
            <a:schemeClr val="tx2"/>
          </a:solidFill>
          <a:latin typeface="Tahoma" charset="0"/>
        </a:defRPr>
      </a:lvl7pPr>
      <a:lvl8pPr marL="1371600" algn="ctr" rtl="0" fontAlgn="base">
        <a:spcBef>
          <a:spcPct val="0"/>
        </a:spcBef>
        <a:spcAft>
          <a:spcPct val="0"/>
        </a:spcAft>
        <a:defRPr sz="4400">
          <a:solidFill>
            <a:schemeClr val="tx2"/>
          </a:solidFill>
          <a:latin typeface="Tahoma" charset="0"/>
        </a:defRPr>
      </a:lvl8pPr>
      <a:lvl9pPr marL="1828800" algn="ctr" rtl="0" fontAlgn="base">
        <a:spcBef>
          <a:spcPct val="0"/>
        </a:spcBef>
        <a:spcAft>
          <a:spcPct val="0"/>
        </a:spcAft>
        <a:defRPr sz="4400">
          <a:solidFill>
            <a:schemeClr val="tx2"/>
          </a:solidFill>
          <a:latin typeface="Tahoma"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8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10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9.xml"/><Relationship Id="rId1" Type="http://schemas.openxmlformats.org/officeDocument/2006/relationships/slideLayout" Target="../slideLayouts/slideLayout25.xml"/><Relationship Id="rId5" Type="http://schemas.openxmlformats.org/officeDocument/2006/relationships/image" Target="../media/image119.png"/><Relationship Id="rId4" Type="http://schemas.openxmlformats.org/officeDocument/2006/relationships/image" Target="../media/image118.png"/></Relationships>
</file>

<file path=ppt/slides/_rels/slide10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10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0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42.xml"/><Relationship Id="rId1" Type="http://schemas.openxmlformats.org/officeDocument/2006/relationships/slideLayout" Target="../slideLayouts/slideLayout15.xml"/><Relationship Id="rId4" Type="http://schemas.openxmlformats.org/officeDocument/2006/relationships/image" Target="../media/image122.jpe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11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47.xml"/><Relationship Id="rId1" Type="http://schemas.openxmlformats.org/officeDocument/2006/relationships/slideLayout" Target="../slideLayouts/slideLayout15.xml"/><Relationship Id="rId5" Type="http://schemas.openxmlformats.org/officeDocument/2006/relationships/image" Target="../media/image142.png"/><Relationship Id="rId4" Type="http://schemas.openxmlformats.org/officeDocument/2006/relationships/image" Target="../media/image141.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0.xml"/><Relationship Id="rId1" Type="http://schemas.openxmlformats.org/officeDocument/2006/relationships/slideLayout" Target="../slideLayouts/slideLayout15.xml"/><Relationship Id="rId4" Type="http://schemas.openxmlformats.org/officeDocument/2006/relationships/image" Target="../media/image123.png"/></Relationships>
</file>

<file path=ppt/slides/_rels/slide11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51.xml"/><Relationship Id="rId1" Type="http://schemas.openxmlformats.org/officeDocument/2006/relationships/slideLayout" Target="../slideLayouts/slideLayout15.xml"/><Relationship Id="rId4" Type="http://schemas.openxmlformats.org/officeDocument/2006/relationships/image" Target="../media/image126.png"/></Relationships>
</file>

<file path=ppt/slides/_rels/slide115.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119.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9.xml"/></Relationships>
</file>

<file path=ppt/slides/_rels/slide120.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0.jpeg"/><Relationship Id="rId1" Type="http://schemas.openxmlformats.org/officeDocument/2006/relationships/slideLayout" Target="../slideLayouts/slideLayout2.xml"/><Relationship Id="rId5" Type="http://schemas.openxmlformats.org/officeDocument/2006/relationships/image" Target="../media/image133.jpeg"/><Relationship Id="rId4" Type="http://schemas.openxmlformats.org/officeDocument/2006/relationships/image" Target="../media/image131.jpe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6.xml"/><Relationship Id="rId1" Type="http://schemas.openxmlformats.org/officeDocument/2006/relationships/slideLayout" Target="../slideLayouts/slideLayout89.xml"/></Relationships>
</file>

<file path=ppt/slides/_rels/slide126.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hyperlink" Target="https://www.youtube.com/watch?v=1jm70tZ8liE" TargetMode="External"/><Relationship Id="rId1" Type="http://schemas.openxmlformats.org/officeDocument/2006/relationships/slideLayout" Target="../slideLayouts/slideLayout8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9.xml"/></Relationships>
</file>

<file path=ppt/slides/_rels/slide13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8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33.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8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9.xml"/></Relationships>
</file>

<file path=ppt/slides/_rels/slide17.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slideLayout" Target="../slideLayouts/slideLayout89.xml"/></Relationships>
</file>

<file path=ppt/slides/_rels/slide18.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oleObject" Target="../embeddings/oleObject2.bin"/><Relationship Id="rId1" Type="http://schemas.openxmlformats.org/officeDocument/2006/relationships/slideLayout" Target="../slideLayouts/slideLayout89.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89.xml"/><Relationship Id="rId5" Type="http://schemas.openxmlformats.org/officeDocument/2006/relationships/image" Target="../media/image17.wmf"/><Relationship Id="rId4" Type="http://schemas.openxmlformats.org/officeDocument/2006/relationships/oleObject" Target="../embeddings/oleObject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9.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9.xml"/></Relationships>
</file>

<file path=ppt/slides/_rels/slide23.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oleObject" Target="../embeddings/oleObject4.bin"/><Relationship Id="rId1" Type="http://schemas.openxmlformats.org/officeDocument/2006/relationships/slideLayout" Target="../slideLayouts/slideLayout89.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03.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3.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52.xml"/><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89.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4.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oleObject" Target="../embeddings/oleObject5.bin"/><Relationship Id="rId1" Type="http://schemas.openxmlformats.org/officeDocument/2006/relationships/slideLayout" Target="../slideLayouts/slideLayout52.xml"/><Relationship Id="rId4"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oleObject" Target="../embeddings/oleObject7.bin"/><Relationship Id="rId1" Type="http://schemas.openxmlformats.org/officeDocument/2006/relationships/slideLayout" Target="../slideLayouts/slideLayout108.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2.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oleObject" Target="../embeddings/oleObject8.bin"/><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52.xml"/><Relationship Id="rId4" Type="http://schemas.openxmlformats.org/officeDocument/2006/relationships/image" Target="../media/image4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2.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2.xml"/><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oleObject" Target="../embeddings/oleObject9.bin"/><Relationship Id="rId1" Type="http://schemas.openxmlformats.org/officeDocument/2006/relationships/slideLayout" Target="../slideLayouts/slideLayout7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2.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2.xml"/></Relationships>
</file>

<file path=ppt/slides/_rels/slide5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6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3.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3.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2.xml"/><Relationship Id="rId5" Type="http://schemas.openxmlformats.org/officeDocument/2006/relationships/image" Target="../media/image67.png"/><Relationship Id="rId4" Type="http://schemas.openxmlformats.org/officeDocument/2006/relationships/image" Target="../media/image66.png"/></Relationships>
</file>

<file path=ppt/slides/_rels/slide6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2.xml"/></Relationships>
</file>

<file path=ppt/slides/_rels/slide64.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oleObject" Target="../embeddings/oleObject10.bin"/><Relationship Id="rId1" Type="http://schemas.openxmlformats.org/officeDocument/2006/relationships/slideLayout" Target="../slideLayouts/slideLayout89.xml"/></Relationships>
</file>

<file path=ppt/slides/_rels/slide6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3.xml"/></Relationships>
</file>

<file path=ppt/slides/_rels/slide6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70.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oleObject" Target="../embeddings/oleObject11.bin"/><Relationship Id="rId1" Type="http://schemas.openxmlformats.org/officeDocument/2006/relationships/slideLayout" Target="../slideLayouts/slideLayout8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7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25.xml"/><Relationship Id="rId5" Type="http://schemas.openxmlformats.org/officeDocument/2006/relationships/image" Target="../media/image77.png"/><Relationship Id="rId4" Type="http://schemas.openxmlformats.org/officeDocument/2006/relationships/image" Target="../media/image76.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12.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notesSlide" Target="../notesSlides/notesSlide23.xml"/><Relationship Id="rId1" Type="http://schemas.openxmlformats.org/officeDocument/2006/relationships/slideLayout" Target="../slideLayouts/slideLayout19.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84.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24.xml"/><Relationship Id="rId1" Type="http://schemas.openxmlformats.org/officeDocument/2006/relationships/slideLayout" Target="../slideLayouts/slideLayout21.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jpeg"/></Relationships>
</file>

<file path=ppt/slides/_rels/slide85.xml.rels><?xml version="1.0" encoding="UTF-8" standalone="yes"?>
<Relationships xmlns="http://schemas.openxmlformats.org/package/2006/relationships"><Relationship Id="rId3" Type="http://schemas.openxmlformats.org/officeDocument/2006/relationships/image" Target="../media/image90.emf"/><Relationship Id="rId7" Type="http://schemas.openxmlformats.org/officeDocument/2006/relationships/image" Target="../media/image94.png"/><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9.xml"/><Relationship Id="rId1" Type="http://schemas.openxmlformats.org/officeDocument/2006/relationships/slideLayout" Target="../slideLayouts/slideLayout25.xml"/><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9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1.xml"/><Relationship Id="rId1" Type="http://schemas.openxmlformats.org/officeDocument/2006/relationships/slideLayout" Target="../slideLayouts/slideLayout25.xml"/><Relationship Id="rId6" Type="http://schemas.openxmlformats.org/officeDocument/2006/relationships/image" Target="../media/image101.jpeg"/><Relationship Id="rId5" Type="http://schemas.openxmlformats.org/officeDocument/2006/relationships/image" Target="../media/image100.png"/><Relationship Id="rId4" Type="http://schemas.openxmlformats.org/officeDocument/2006/relationships/image" Target="../media/image99.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9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34.xml"/><Relationship Id="rId1" Type="http://schemas.openxmlformats.org/officeDocument/2006/relationships/slideLayout" Target="../slideLayouts/slideLayout25.xml"/><Relationship Id="rId5" Type="http://schemas.openxmlformats.org/officeDocument/2006/relationships/image" Target="../media/image105.png"/><Relationship Id="rId4" Type="http://schemas.openxmlformats.org/officeDocument/2006/relationships/image" Target="../media/image104.jpeg"/></Relationships>
</file>

<file path=ppt/slides/_rels/slide96.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35.xml"/><Relationship Id="rId1" Type="http://schemas.openxmlformats.org/officeDocument/2006/relationships/slideLayout" Target="../slideLayouts/slideLayout25.xml"/><Relationship Id="rId5" Type="http://schemas.openxmlformats.org/officeDocument/2006/relationships/image" Target="../media/image105.png"/><Relationship Id="rId4" Type="http://schemas.openxmlformats.org/officeDocument/2006/relationships/image" Target="../media/image107.jpeg"/></Relationships>
</file>

<file path=ppt/slides/_rels/slide9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36.xml"/><Relationship Id="rId1" Type="http://schemas.openxmlformats.org/officeDocument/2006/relationships/slideLayout" Target="../slideLayouts/slideLayout25.xml"/><Relationship Id="rId6" Type="http://schemas.openxmlformats.org/officeDocument/2006/relationships/image" Target="../media/image111.png"/><Relationship Id="rId5" Type="http://schemas.openxmlformats.org/officeDocument/2006/relationships/image" Target="../media/image110.jpeg"/><Relationship Id="rId4" Type="http://schemas.openxmlformats.org/officeDocument/2006/relationships/image" Target="../media/image109.jpeg"/></Relationships>
</file>

<file path=ppt/slides/_rels/slide9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7.xml"/><Relationship Id="rId1" Type="http://schemas.openxmlformats.org/officeDocument/2006/relationships/slideLayout" Target="../slideLayouts/slideLayout25.xml"/><Relationship Id="rId4" Type="http://schemas.openxmlformats.org/officeDocument/2006/relationships/image" Target="../media/image113.png"/></Relationships>
</file>

<file path=ppt/slides/_rels/slide9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8.xml"/><Relationship Id="rId1" Type="http://schemas.openxmlformats.org/officeDocument/2006/relationships/slideLayout" Target="../slideLayouts/slideLayout25.xml"/><Relationship Id="rId5" Type="http://schemas.openxmlformats.org/officeDocument/2006/relationships/image" Target="../media/image116.png"/><Relationship Id="rId4" Type="http://schemas.openxmlformats.org/officeDocument/2006/relationships/image" Target="../media/image1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585217" y="0"/>
            <a:ext cx="8156448" cy="1162907"/>
          </a:xfrm>
        </p:spPr>
        <p:txBody>
          <a:bodyPr/>
          <a:lstStyle/>
          <a:p>
            <a:pPr eaLnBrk="1" hangingPunct="1"/>
            <a:r>
              <a:rPr lang="en-GB" altLang="en-US" sz="4000" b="1" dirty="0">
                <a:solidFill>
                  <a:srgbClr val="00B0F0"/>
                </a:solidFill>
              </a:rPr>
              <a:t>Time-Lapse Seismic Monitoring</a:t>
            </a:r>
          </a:p>
        </p:txBody>
      </p:sp>
      <p:pic>
        <p:nvPicPr>
          <p:cNvPr id="4" name="Picture 1"/>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rot="20732059">
            <a:off x="445821" y="1702365"/>
            <a:ext cx="4641300" cy="2538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can1"/>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4680" t="8277" r="43678" b="61794"/>
          <a:stretch/>
        </p:blipFill>
        <p:spPr bwMode="auto">
          <a:xfrm rot="1347342">
            <a:off x="5205797" y="2169409"/>
            <a:ext cx="3543799" cy="2768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191723" y="5697712"/>
            <a:ext cx="2746265"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Guy Drijkoningen</a:t>
            </a:r>
          </a:p>
        </p:txBody>
      </p:sp>
    </p:spTree>
    <p:extLst>
      <p:ext uri="{BB962C8B-B14F-4D97-AF65-F5344CB8AC3E}">
        <p14:creationId xmlns:p14="http://schemas.microsoft.com/office/powerpoint/2010/main" val="3482091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3"/>
          <p:cNvSpPr txBox="1">
            <a:spLocks noChangeArrowheads="1"/>
          </p:cNvSpPr>
          <p:nvPr/>
        </p:nvSpPr>
        <p:spPr bwMode="auto">
          <a:xfrm>
            <a:off x="669925" y="228600"/>
            <a:ext cx="13131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Premise</a:t>
            </a:r>
          </a:p>
        </p:txBody>
      </p:sp>
      <p:grpSp>
        <p:nvGrpSpPr>
          <p:cNvPr id="31748" name="Group 4"/>
          <p:cNvGrpSpPr>
            <a:grpSpLocks/>
          </p:cNvGrpSpPr>
          <p:nvPr/>
        </p:nvGrpSpPr>
        <p:grpSpPr bwMode="auto">
          <a:xfrm>
            <a:off x="1874838" y="5137150"/>
            <a:ext cx="1824037" cy="679450"/>
            <a:chOff x="1488" y="3256"/>
            <a:chExt cx="3951" cy="880"/>
          </a:xfrm>
        </p:grpSpPr>
        <p:sp>
          <p:nvSpPr>
            <p:cNvPr id="31749" name="Freeform 5" descr="Horizontal brick"/>
            <p:cNvSpPr>
              <a:spLocks/>
            </p:cNvSpPr>
            <p:nvPr/>
          </p:nvSpPr>
          <p:spPr bwMode="auto">
            <a:xfrm>
              <a:off x="1488" y="34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horzBrick">
              <a:fgClr>
                <a:schemeClr val="tx1"/>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tx1"/>
              </a:extrusionClr>
              <a:contourClr>
                <a:schemeClr val="tx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0" name="Freeform 6" descr="Wave"/>
            <p:cNvSpPr>
              <a:spLocks/>
            </p:cNvSpPr>
            <p:nvPr/>
          </p:nvSpPr>
          <p:spPr bwMode="auto">
            <a:xfrm>
              <a:off x="1488" y="32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wave">
              <a:fgClr>
                <a:schemeClr val="bg2"/>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bg2"/>
              </a:extrusionClr>
              <a:contourClr>
                <a:schemeClr val="bg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1773" name="Freeform 29"/>
          <p:cNvSpPr>
            <a:spLocks/>
          </p:cNvSpPr>
          <p:nvPr/>
        </p:nvSpPr>
        <p:spPr bwMode="auto">
          <a:xfrm>
            <a:off x="1752600" y="4600575"/>
            <a:ext cx="1803400" cy="696913"/>
          </a:xfrm>
          <a:custGeom>
            <a:avLst/>
            <a:gdLst>
              <a:gd name="T0" fmla="*/ 194 w 1136"/>
              <a:gd name="T1" fmla="*/ 439 h 439"/>
              <a:gd name="T2" fmla="*/ 32 w 1136"/>
              <a:gd name="T3" fmla="*/ 200 h 439"/>
              <a:gd name="T4" fmla="*/ 32 w 1136"/>
              <a:gd name="T5" fmla="*/ 56 h 439"/>
              <a:gd name="T6" fmla="*/ 224 w 1136"/>
              <a:gd name="T7" fmla="*/ 8 h 439"/>
              <a:gd name="T8" fmla="*/ 560 w 1136"/>
              <a:gd name="T9" fmla="*/ 8 h 439"/>
              <a:gd name="T10" fmla="*/ 752 w 1136"/>
              <a:gd name="T11" fmla="*/ 56 h 439"/>
              <a:gd name="T12" fmla="*/ 944 w 1136"/>
              <a:gd name="T13" fmla="*/ 200 h 439"/>
              <a:gd name="T14" fmla="*/ 1136 w 1136"/>
              <a:gd name="T15" fmla="*/ 392 h 439"/>
              <a:gd name="T16" fmla="*/ 194 w 1136"/>
              <a:gd name="T17" fmla="*/ 43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6" h="439">
                <a:moveTo>
                  <a:pt x="194" y="439"/>
                </a:moveTo>
                <a:cubicBezTo>
                  <a:pt x="103" y="302"/>
                  <a:pt x="59" y="264"/>
                  <a:pt x="32" y="200"/>
                </a:cubicBezTo>
                <a:cubicBezTo>
                  <a:pt x="5" y="136"/>
                  <a:pt x="0" y="88"/>
                  <a:pt x="32" y="56"/>
                </a:cubicBezTo>
                <a:cubicBezTo>
                  <a:pt x="64" y="24"/>
                  <a:pt x="136" y="16"/>
                  <a:pt x="224" y="8"/>
                </a:cubicBezTo>
                <a:cubicBezTo>
                  <a:pt x="312" y="0"/>
                  <a:pt x="472" y="0"/>
                  <a:pt x="560" y="8"/>
                </a:cubicBezTo>
                <a:cubicBezTo>
                  <a:pt x="648" y="16"/>
                  <a:pt x="688" y="24"/>
                  <a:pt x="752" y="56"/>
                </a:cubicBezTo>
                <a:cubicBezTo>
                  <a:pt x="816" y="88"/>
                  <a:pt x="880" y="144"/>
                  <a:pt x="944" y="200"/>
                </a:cubicBezTo>
                <a:cubicBezTo>
                  <a:pt x="1008" y="256"/>
                  <a:pt x="1090" y="302"/>
                  <a:pt x="1136" y="392"/>
                </a:cubicBezTo>
                <a:cubicBezTo>
                  <a:pt x="937" y="399"/>
                  <a:pt x="414" y="430"/>
                  <a:pt x="194" y="439"/>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1" name="Line 7"/>
          <p:cNvSpPr>
            <a:spLocks noChangeShapeType="1"/>
          </p:cNvSpPr>
          <p:nvPr/>
        </p:nvSpPr>
        <p:spPr bwMode="auto">
          <a:xfrm>
            <a:off x="2417763" y="4105275"/>
            <a:ext cx="0" cy="8890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2" name="Freeform 8"/>
          <p:cNvSpPr>
            <a:spLocks/>
          </p:cNvSpPr>
          <p:nvPr/>
        </p:nvSpPr>
        <p:spPr bwMode="auto">
          <a:xfrm>
            <a:off x="914400" y="3733800"/>
            <a:ext cx="2819400" cy="581025"/>
          </a:xfrm>
          <a:custGeom>
            <a:avLst/>
            <a:gdLst>
              <a:gd name="T0" fmla="*/ 1456 w 3873"/>
              <a:gd name="T1" fmla="*/ 25 h 753"/>
              <a:gd name="T2" fmla="*/ 3272 w 3873"/>
              <a:gd name="T3" fmla="*/ 33 h 753"/>
              <a:gd name="T4" fmla="*/ 3216 w 3873"/>
              <a:gd name="T5" fmla="*/ 225 h 753"/>
              <a:gd name="T6" fmla="*/ 3848 w 3873"/>
              <a:gd name="T7" fmla="*/ 369 h 753"/>
              <a:gd name="T8" fmla="*/ 3368 w 3873"/>
              <a:gd name="T9" fmla="*/ 609 h 753"/>
              <a:gd name="T10" fmla="*/ 1640 w 3873"/>
              <a:gd name="T11" fmla="*/ 753 h 753"/>
              <a:gd name="T12" fmla="*/ 200 w 3873"/>
              <a:gd name="T13" fmla="*/ 609 h 753"/>
              <a:gd name="T14" fmla="*/ 440 w 3873"/>
              <a:gd name="T15" fmla="*/ 456 h 753"/>
              <a:gd name="T16" fmla="*/ 944 w 3873"/>
              <a:gd name="T17" fmla="*/ 376 h 753"/>
              <a:gd name="T18" fmla="*/ 680 w 3873"/>
              <a:gd name="T19" fmla="*/ 177 h 753"/>
              <a:gd name="T20" fmla="*/ 1456 w 3873"/>
              <a:gd name="T21" fmla="*/ 25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3" h="753">
                <a:moveTo>
                  <a:pt x="1456" y="25"/>
                </a:moveTo>
                <a:cubicBezTo>
                  <a:pt x="1888" y="1"/>
                  <a:pt x="2979" y="0"/>
                  <a:pt x="3272" y="33"/>
                </a:cubicBezTo>
                <a:cubicBezTo>
                  <a:pt x="3565" y="66"/>
                  <a:pt x="3120" y="169"/>
                  <a:pt x="3216" y="225"/>
                </a:cubicBezTo>
                <a:cubicBezTo>
                  <a:pt x="3312" y="281"/>
                  <a:pt x="3823" y="305"/>
                  <a:pt x="3848" y="369"/>
                </a:cubicBezTo>
                <a:cubicBezTo>
                  <a:pt x="3873" y="433"/>
                  <a:pt x="3736" y="545"/>
                  <a:pt x="3368" y="609"/>
                </a:cubicBezTo>
                <a:cubicBezTo>
                  <a:pt x="3000" y="673"/>
                  <a:pt x="2168" y="753"/>
                  <a:pt x="1640" y="753"/>
                </a:cubicBezTo>
                <a:cubicBezTo>
                  <a:pt x="1112" y="753"/>
                  <a:pt x="400" y="658"/>
                  <a:pt x="200" y="609"/>
                </a:cubicBezTo>
                <a:cubicBezTo>
                  <a:pt x="0" y="560"/>
                  <a:pt x="316" y="495"/>
                  <a:pt x="440" y="456"/>
                </a:cubicBezTo>
                <a:cubicBezTo>
                  <a:pt x="564" y="417"/>
                  <a:pt x="904" y="422"/>
                  <a:pt x="944" y="376"/>
                </a:cubicBezTo>
                <a:cubicBezTo>
                  <a:pt x="984" y="330"/>
                  <a:pt x="595" y="235"/>
                  <a:pt x="680" y="177"/>
                </a:cubicBezTo>
                <a:cubicBezTo>
                  <a:pt x="765" y="119"/>
                  <a:pt x="1024" y="49"/>
                  <a:pt x="1456" y="25"/>
                </a:cubicBezTo>
                <a:close/>
              </a:path>
            </a:pathLst>
          </a:custGeom>
          <a:solidFill>
            <a:schemeClr val="folHlink">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1753" name="Group 9"/>
          <p:cNvGrpSpPr>
            <a:grpSpLocks/>
          </p:cNvGrpSpPr>
          <p:nvPr/>
        </p:nvGrpSpPr>
        <p:grpSpPr bwMode="auto">
          <a:xfrm>
            <a:off x="2381250" y="3881438"/>
            <a:ext cx="71438" cy="223837"/>
            <a:chOff x="768" y="960"/>
            <a:chExt cx="96" cy="288"/>
          </a:xfrm>
        </p:grpSpPr>
        <p:sp>
          <p:nvSpPr>
            <p:cNvPr id="31754" name="AutoShape 10"/>
            <p:cNvSpPr>
              <a:spLocks noChangeArrowheads="1"/>
            </p:cNvSpPr>
            <p:nvPr/>
          </p:nvSpPr>
          <p:spPr bwMode="auto">
            <a:xfrm>
              <a:off x="768" y="960"/>
              <a:ext cx="96" cy="288"/>
            </a:xfrm>
            <a:prstGeom prst="triangle">
              <a:avLst>
                <a:gd name="adj" fmla="val 50000"/>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5" name="Rectangle 11"/>
            <p:cNvSpPr>
              <a:spLocks noChangeArrowheads="1"/>
            </p:cNvSpPr>
            <p:nvPr/>
          </p:nvSpPr>
          <p:spPr bwMode="auto">
            <a:xfrm>
              <a:off x="768" y="1056"/>
              <a:ext cx="96" cy="48"/>
            </a:xfrm>
            <a:prstGeom prst="rect">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Tree>
    <p:extLst>
      <p:ext uri="{BB962C8B-B14F-4D97-AF65-F5344CB8AC3E}">
        <p14:creationId xmlns:p14="http://schemas.microsoft.com/office/powerpoint/2010/main" val="1539917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3"/>
          <p:cNvSpPr txBox="1">
            <a:spLocks noChangeArrowheads="1"/>
          </p:cNvSpPr>
          <p:nvPr/>
        </p:nvSpPr>
        <p:spPr bwMode="auto">
          <a:xfrm>
            <a:off x="4625424" y="5480712"/>
            <a:ext cx="4189302" cy="369332"/>
          </a:xfrm>
          <a:prstGeom prst="rect">
            <a:avLst/>
          </a:prstGeom>
          <a:noFill/>
          <a:ln w="9525">
            <a:noFill/>
            <a:miter lim="800000"/>
            <a:headEnd/>
            <a:tailEnd/>
          </a:ln>
          <a:effec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Symbol" pitchFamily="18" charset="2"/>
                <a:ea typeface="+mn-ea"/>
                <a:cs typeface="Arial" charset="0"/>
              </a:rPr>
              <a:t>D</a:t>
            </a:r>
            <a:r>
              <a:rPr kumimoji="0" lang="en-GB" sz="1800" b="0" i="0" u="none" strike="noStrike" kern="1200" cap="none" spc="0" normalizeH="0" baseline="0" noProof="0" dirty="0">
                <a:ln>
                  <a:noFill/>
                </a:ln>
                <a:solidFill>
                  <a:srgbClr val="595959"/>
                </a:solidFill>
                <a:effectLst/>
                <a:uLnTx/>
                <a:uFillTx/>
                <a:latin typeface="Futura Medium"/>
                <a:ea typeface="+mn-ea"/>
                <a:cs typeface="Arial" charset="0"/>
              </a:rPr>
              <a:t>src + </a:t>
            </a:r>
            <a:r>
              <a:rPr kumimoji="0" lang="en-GB" sz="1800" b="0" i="0" u="none" strike="noStrike" kern="1200" cap="none" spc="0" normalizeH="0" baseline="0" noProof="0" dirty="0">
                <a:ln>
                  <a:noFill/>
                </a:ln>
                <a:solidFill>
                  <a:srgbClr val="595959"/>
                </a:solidFill>
                <a:effectLst/>
                <a:uLnTx/>
                <a:uFillTx/>
                <a:latin typeface="Symbol" pitchFamily="18" charset="2"/>
                <a:ea typeface="+mn-ea"/>
                <a:cs typeface="Arial" charset="0"/>
              </a:rPr>
              <a:t>D</a:t>
            </a:r>
            <a:r>
              <a:rPr kumimoji="0" lang="en-GB" sz="1800" b="0" i="0" u="none" strike="noStrike" kern="1200" cap="none" spc="0" normalizeH="0" baseline="0" noProof="0" dirty="0">
                <a:ln>
                  <a:noFill/>
                </a:ln>
                <a:solidFill>
                  <a:srgbClr val="595959"/>
                </a:solidFill>
                <a:effectLst/>
                <a:uLnTx/>
                <a:uFillTx/>
                <a:latin typeface="Futura Medium"/>
                <a:ea typeface="+mn-ea"/>
                <a:cs typeface="Arial" charset="0"/>
              </a:rPr>
              <a:t>rcvr from 2500m offset volume</a:t>
            </a:r>
            <a:endParaRPr kumimoji="0" lang="en-US" sz="1800" b="0" i="0" u="none" strike="noStrike" kern="1200" cap="none" spc="0" normalizeH="0" baseline="0" noProof="0" dirty="0">
              <a:ln>
                <a:noFill/>
              </a:ln>
              <a:solidFill>
                <a:srgbClr val="595959"/>
              </a:solidFill>
              <a:effectLst/>
              <a:uLnTx/>
              <a:uFillTx/>
              <a:latin typeface="Futura Medium"/>
              <a:ea typeface="+mn-ea"/>
              <a:cs typeface="Arial" charset="0"/>
            </a:endParaRPr>
          </a:p>
        </p:txBody>
      </p:sp>
      <p:sp>
        <p:nvSpPr>
          <p:cNvPr id="9" name="Title 8"/>
          <p:cNvSpPr>
            <a:spLocks noGrp="1"/>
          </p:cNvSpPr>
          <p:nvPr>
            <p:ph type="title"/>
          </p:nvPr>
        </p:nvSpPr>
        <p:spPr/>
        <p:txBody>
          <a:bodyPr/>
          <a:lstStyle/>
          <a:p>
            <a:r>
              <a:rPr lang="en-GB" dirty="0">
                <a:solidFill>
                  <a:srgbClr val="00B0F0"/>
                </a:solidFill>
              </a:rPr>
              <a:t>Trace Selection Example: After Selection</a:t>
            </a:r>
            <a:endParaRPr lang="en-US" dirty="0">
              <a:solidFill>
                <a:srgbClr val="00B0F0"/>
              </a:solidFill>
            </a:endParaRPr>
          </a:p>
        </p:txBody>
      </p:sp>
      <p:pic>
        <p:nvPicPr>
          <p:cNvPr id="337926" name="Picture 1030" descr="C:\Documents and Settings\Jonathan.Brain\DATA\shearwater\dsrc_rec_2500-2600_habin_v2.gif"/>
          <p:cNvPicPr>
            <a:picLocks noChangeArrowheads="1"/>
          </p:cNvPicPr>
          <p:nvPr/>
        </p:nvPicPr>
        <p:blipFill>
          <a:blip r:embed="rId3" cstate="print"/>
          <a:srcRect l="1163" t="6299" r="4649" b="14436"/>
          <a:stretch>
            <a:fillRect/>
          </a:stretch>
        </p:blipFill>
        <p:spPr bwMode="auto">
          <a:xfrm>
            <a:off x="4648200" y="914400"/>
            <a:ext cx="4084638" cy="4570413"/>
          </a:xfrm>
          <a:prstGeom prst="rect">
            <a:avLst/>
          </a:prstGeom>
          <a:noFill/>
          <a:ln w="9525">
            <a:noFill/>
            <a:miter lim="800000"/>
            <a:headEnd/>
            <a:tailEnd/>
          </a:ln>
        </p:spPr>
      </p:pic>
      <p:pic>
        <p:nvPicPr>
          <p:cNvPr id="337928" name="Picture 1032" descr="C:\Documents and Settings\Jonathan.Brain\DATA\shearwater\rrr_3000-4000_v4.gif"/>
          <p:cNvPicPr>
            <a:picLocks noChangeArrowheads="1"/>
          </p:cNvPicPr>
          <p:nvPr/>
        </p:nvPicPr>
        <p:blipFill>
          <a:blip r:embed="rId4" cstate="print"/>
          <a:srcRect l="1163" t="6299" r="4649" b="14436"/>
          <a:stretch>
            <a:fillRect/>
          </a:stretch>
        </p:blipFill>
        <p:spPr bwMode="auto">
          <a:xfrm>
            <a:off x="228600" y="914400"/>
            <a:ext cx="4084638" cy="4570413"/>
          </a:xfrm>
          <a:prstGeom prst="rect">
            <a:avLst/>
          </a:prstGeom>
          <a:noFill/>
        </p:spPr>
      </p:pic>
      <p:pic>
        <p:nvPicPr>
          <p:cNvPr id="337929" name="Picture 1033" descr="C:\Documents and Settings\Jonathan.Brain\DATA\shearwater\rrr_3000-4000_v4_hist.gif"/>
          <p:cNvPicPr>
            <a:picLocks noChangeAspect="1" noChangeArrowheads="1"/>
          </p:cNvPicPr>
          <p:nvPr/>
        </p:nvPicPr>
        <p:blipFill>
          <a:blip r:embed="rId5" cstate="print"/>
          <a:srcRect l="1526" t="9874" r="1526" b="13823"/>
          <a:stretch>
            <a:fillRect/>
          </a:stretch>
        </p:blipFill>
        <p:spPr bwMode="auto">
          <a:xfrm>
            <a:off x="2971800" y="4462463"/>
            <a:ext cx="1301750" cy="954087"/>
          </a:xfrm>
          <a:prstGeom prst="rect">
            <a:avLst/>
          </a:prstGeom>
          <a:noFill/>
        </p:spPr>
      </p:pic>
      <p:sp>
        <p:nvSpPr>
          <p:cNvPr id="337931" name="Text Box 1035"/>
          <p:cNvSpPr txBox="1">
            <a:spLocks noChangeArrowheads="1"/>
          </p:cNvSpPr>
          <p:nvPr/>
        </p:nvSpPr>
        <p:spPr bwMode="auto">
          <a:xfrm>
            <a:off x="304800" y="5507940"/>
            <a:ext cx="3886200" cy="369332"/>
          </a:xfrm>
          <a:prstGeom prst="rect">
            <a:avLst/>
          </a:prstGeom>
          <a:noFill/>
          <a:ln w="9525">
            <a:noFill/>
            <a:miter lim="800000"/>
            <a:headEnd/>
            <a:tailEnd/>
          </a:ln>
          <a:effectLst/>
        </p:spPr>
        <p:txBody>
          <a:bodyPr wrap="square">
            <a:spAutoFit/>
          </a:bodyPr>
          <a:lstStyle>
            <a:defPPr>
              <a:defRPr lang="en-GB"/>
            </a:defPPr>
            <a:lvl1pPr algn="ctr">
              <a:spcBef>
                <a:spcPct val="50000"/>
              </a:spcBef>
              <a:defRPr>
                <a:latin typeface="+mn-lt"/>
              </a:defRPr>
            </a:lvl1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a:ea typeface="+mn-ea"/>
                <a:cs typeface="Arial" charset="0"/>
              </a:rPr>
              <a:t>Stack RRR after 4D trace selection</a:t>
            </a:r>
            <a:endParaRPr kumimoji="0" lang="en-US" sz="1800" b="0" i="0" u="none" strike="noStrike" kern="1200" cap="none" spc="0" normalizeH="0" baseline="0" noProof="0" dirty="0">
              <a:ln>
                <a:noFill/>
              </a:ln>
              <a:solidFill>
                <a:srgbClr val="595959"/>
              </a:solidFill>
              <a:effectLst/>
              <a:uLnTx/>
              <a:uFillTx/>
              <a:latin typeface="Futura Medium"/>
              <a:ea typeface="+mn-ea"/>
              <a:cs typeface="Arial" charset="0"/>
            </a:endParaRPr>
          </a:p>
        </p:txBody>
      </p:sp>
      <p:sp>
        <p:nvSpPr>
          <p:cNvPr id="337932" name="Text Box 1036"/>
          <p:cNvSpPr txBox="1">
            <a:spLocks noChangeArrowheads="1"/>
          </p:cNvSpPr>
          <p:nvPr/>
        </p:nvSpPr>
        <p:spPr bwMode="auto">
          <a:xfrm>
            <a:off x="152400" y="6096000"/>
            <a:ext cx="2743200" cy="415498"/>
          </a:xfrm>
          <a:prstGeom prst="rect">
            <a:avLst/>
          </a:prstGeom>
          <a:noFill/>
          <a:ln w="9525">
            <a:noFill/>
            <a:miter lim="800000"/>
            <a:headEnd/>
            <a:tailEnd/>
          </a:ln>
          <a:effectLst/>
        </p:spPr>
        <p:txBody>
          <a:bodyPr>
            <a:spAutoFit/>
          </a:bodyPr>
          <a:lstStyle/>
          <a:p>
            <a:pPr marL="457200" marR="0" lvl="0" indent="-457200" algn="l" defTabSz="914400" rtl="0" eaLnBrk="1" fontAlgn="base" latinLnBrk="0" hangingPunct="1">
              <a:lnSpc>
                <a:spcPct val="50000"/>
              </a:lnSpc>
              <a:spcBef>
                <a:spcPct val="50000"/>
              </a:spcBef>
              <a:spcAft>
                <a:spcPct val="0"/>
              </a:spcAft>
              <a:buClrTx/>
              <a:buSzTx/>
              <a:buFontTx/>
              <a:buNone/>
              <a:tabLst/>
              <a:defRPr/>
            </a:pP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Trace Selection</a:t>
            </a:r>
          </a:p>
          <a:p>
            <a:pPr marL="457200" marR="0" lvl="0" indent="-457200" algn="l" defTabSz="914400" rtl="0" eaLnBrk="1" fontAlgn="base" latinLnBrk="0" hangingPunct="1">
              <a:lnSpc>
                <a:spcPct val="50000"/>
              </a:lnSpc>
              <a:spcBef>
                <a:spcPct val="5000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1. Min </a:t>
            </a:r>
            <a:r>
              <a:rPr kumimoji="0" lang="en-GB" sz="1400" b="0" i="0" u="none" strike="noStrike" kern="1200" cap="none" spc="0" normalizeH="0" baseline="0" noProof="0" dirty="0">
                <a:ln>
                  <a:noFill/>
                </a:ln>
                <a:solidFill>
                  <a:srgbClr val="595959"/>
                </a:solidFill>
                <a:effectLst/>
                <a:uLnTx/>
                <a:uFillTx/>
                <a:latin typeface="Symbol" pitchFamily="18" charset="2"/>
                <a:ea typeface="+mn-ea"/>
                <a:cs typeface="Arial" charset="0"/>
              </a:rPr>
              <a:t>D</a:t>
            </a: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source for 2002</a:t>
            </a:r>
          </a:p>
        </p:txBody>
      </p:sp>
    </p:spTree>
    <p:extLst>
      <p:ext uri="{BB962C8B-B14F-4D97-AF65-F5344CB8AC3E}">
        <p14:creationId xmlns:p14="http://schemas.microsoft.com/office/powerpoint/2010/main" val="1251042385"/>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ChangeArrowheads="1"/>
          </p:cNvSpPr>
          <p:nvPr>
            <p:ph type="title"/>
          </p:nvPr>
        </p:nvSpPr>
        <p:spPr/>
        <p:txBody>
          <a:bodyPr/>
          <a:lstStyle/>
          <a:p>
            <a:r>
              <a:rPr lang="en-GB" dirty="0">
                <a:solidFill>
                  <a:srgbClr val="00B0F0"/>
                </a:solidFill>
              </a:rPr>
              <a:t>Trace Selection Example: Before Selection</a:t>
            </a:r>
            <a:endParaRPr lang="en-US" dirty="0">
              <a:solidFill>
                <a:srgbClr val="00B0F0"/>
              </a:solidFill>
            </a:endParaRPr>
          </a:p>
        </p:txBody>
      </p:sp>
      <p:pic>
        <p:nvPicPr>
          <p:cNvPr id="328707" name="Picture 3" descr="M:\2002_Shearwater\Pictures\02_HBN-01_HBN.ibl1684.fd.gif"/>
          <p:cNvPicPr>
            <a:picLocks noChangeAspect="1" noChangeArrowheads="1"/>
          </p:cNvPicPr>
          <p:nvPr/>
        </p:nvPicPr>
        <p:blipFill>
          <a:blip r:embed="rId3" cstate="print"/>
          <a:srcRect l="4921" t="14568" r="1477" b="8661"/>
          <a:stretch>
            <a:fillRect/>
          </a:stretch>
        </p:blipFill>
        <p:spPr bwMode="auto">
          <a:xfrm>
            <a:off x="685800" y="1066800"/>
            <a:ext cx="7467600" cy="4572000"/>
          </a:xfrm>
          <a:prstGeom prst="rect">
            <a:avLst/>
          </a:prstGeom>
          <a:noFill/>
          <a:ln w="9525">
            <a:solidFill>
              <a:schemeClr val="tx1"/>
            </a:solidFill>
            <a:miter lim="800000"/>
            <a:headEnd/>
            <a:tailEnd/>
          </a:ln>
        </p:spPr>
      </p:pic>
      <p:sp>
        <p:nvSpPr>
          <p:cNvPr id="4" name="TextBox 3"/>
          <p:cNvSpPr txBox="1"/>
          <p:nvPr/>
        </p:nvSpPr>
        <p:spPr>
          <a:xfrm>
            <a:off x="683568" y="5805264"/>
            <a:ext cx="1728192"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595959"/>
                </a:solidFill>
                <a:effectLst/>
                <a:uLnTx/>
                <a:uFillTx/>
                <a:latin typeface="Futura Medium" pitchFamily="2" charset="0"/>
                <a:ea typeface="+mn-ea"/>
                <a:cs typeface="Arial" charset="0"/>
              </a:rPr>
              <a:t>4D Difference</a:t>
            </a:r>
            <a:endParaRPr kumimoji="0" lang="en-US" sz="20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Tree>
    <p:extLst>
      <p:ext uri="{BB962C8B-B14F-4D97-AF65-F5344CB8AC3E}">
        <p14:creationId xmlns:p14="http://schemas.microsoft.com/office/powerpoint/2010/main" val="2527876251"/>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solidFill>
                  <a:srgbClr val="00B0F0"/>
                </a:solidFill>
              </a:rPr>
              <a:t>Trace Selection Example: After Selection</a:t>
            </a:r>
            <a:endParaRPr lang="en-US" dirty="0">
              <a:solidFill>
                <a:srgbClr val="00B0F0"/>
              </a:solidFill>
            </a:endParaRPr>
          </a:p>
        </p:txBody>
      </p:sp>
      <p:pic>
        <p:nvPicPr>
          <p:cNvPr id="329731" name="Picture 3" descr="M:\2002_Shearwater\Pictures\02_HBN2-01_HBN.ibl1684.fd.gif"/>
          <p:cNvPicPr>
            <a:picLocks noChangeArrowheads="1"/>
          </p:cNvPicPr>
          <p:nvPr/>
        </p:nvPicPr>
        <p:blipFill>
          <a:blip r:embed="rId3" cstate="print"/>
          <a:srcRect l="4921" t="14568" r="1477" b="8661"/>
          <a:stretch>
            <a:fillRect/>
          </a:stretch>
        </p:blipFill>
        <p:spPr bwMode="auto">
          <a:xfrm>
            <a:off x="685800" y="1065213"/>
            <a:ext cx="7467600" cy="4570412"/>
          </a:xfrm>
          <a:prstGeom prst="rect">
            <a:avLst/>
          </a:prstGeom>
          <a:solidFill>
            <a:schemeClr val="accent2"/>
          </a:solidFill>
          <a:ln>
            <a:solidFill>
              <a:schemeClr val="tx1"/>
            </a:solidFill>
          </a:ln>
        </p:spPr>
      </p:pic>
      <p:sp>
        <p:nvSpPr>
          <p:cNvPr id="4" name="TextBox 3"/>
          <p:cNvSpPr txBox="1"/>
          <p:nvPr/>
        </p:nvSpPr>
        <p:spPr>
          <a:xfrm>
            <a:off x="683568" y="5805264"/>
            <a:ext cx="684076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595959"/>
                </a:solidFill>
                <a:effectLst/>
                <a:uLnTx/>
                <a:uFillTx/>
                <a:latin typeface="Futura Medium" pitchFamily="2" charset="0"/>
                <a:ea typeface="+mn-ea"/>
                <a:cs typeface="Arial" charset="0"/>
              </a:rPr>
              <a:t>4D Difference</a:t>
            </a:r>
            <a:endParaRPr kumimoji="0" lang="en-US" sz="20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Tree>
    <p:extLst>
      <p:ext uri="{BB962C8B-B14F-4D97-AF65-F5344CB8AC3E}">
        <p14:creationId xmlns:p14="http://schemas.microsoft.com/office/powerpoint/2010/main" val="478983294"/>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906463" y="0"/>
            <a:ext cx="7478712" cy="763588"/>
          </a:xfrm>
        </p:spPr>
        <p:txBody>
          <a:bodyPr/>
          <a:lstStyle/>
          <a:p>
            <a:pPr eaLnBrk="1" hangingPunct="1"/>
            <a:r>
              <a:rPr lang="en-GB" altLang="en-US" sz="4000" b="1">
                <a:solidFill>
                  <a:srgbClr val="00B0F0"/>
                </a:solidFill>
              </a:rPr>
              <a:t>Causes of changes</a:t>
            </a:r>
          </a:p>
        </p:txBody>
      </p:sp>
      <p:sp>
        <p:nvSpPr>
          <p:cNvPr id="49155" name="Text Box 3"/>
          <p:cNvSpPr txBox="1">
            <a:spLocks noChangeArrowheads="1"/>
          </p:cNvSpPr>
          <p:nvPr/>
        </p:nvSpPr>
        <p:spPr bwMode="auto">
          <a:xfrm>
            <a:off x="215900" y="1346200"/>
            <a:ext cx="8393113" cy="366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C0C0C0"/>
                </a:solidFill>
                <a:effectLst/>
                <a:uLnTx/>
                <a:uFillTx/>
                <a:latin typeface="Arial" panose="020B0604020202020204" pitchFamily="34" charset="0"/>
                <a:ea typeface="+mn-ea"/>
                <a:cs typeface="Arial" panose="020B0604020202020204" pitchFamily="34" charset="0"/>
              </a:rPr>
              <a:t>Differences in processing (cont’d)</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800" b="1" i="0" u="none" strike="noStrike" kern="1200" cap="none" spc="0" normalizeH="0" baseline="0" noProof="0">
              <a:ln>
                <a:noFill/>
              </a:ln>
              <a:solidFill>
                <a:srgbClr val="C0C0C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800" b="1" i="0"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In next surveys, extra information often available from well(s) and production: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May be necessary to </a:t>
            </a:r>
            <a:r>
              <a:rPr kumimoji="0" lang="en-GB" altLang="en-US" sz="2800" b="1" i="1"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re-</a:t>
            </a: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process original data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906463" y="0"/>
            <a:ext cx="7316787" cy="1409700"/>
          </a:xfrm>
        </p:spPr>
        <p:txBody>
          <a:bodyPr/>
          <a:lstStyle/>
          <a:p>
            <a:pPr eaLnBrk="1" hangingPunct="1"/>
            <a:r>
              <a:rPr lang="en-GB" altLang="en-US" sz="4000" b="1">
                <a:solidFill>
                  <a:srgbClr val="00B0F0"/>
                </a:solidFill>
              </a:rPr>
              <a:t>Causes of changes</a:t>
            </a:r>
          </a:p>
        </p:txBody>
      </p:sp>
      <p:sp>
        <p:nvSpPr>
          <p:cNvPr id="50179" name="Text Box 3"/>
          <p:cNvSpPr txBox="1">
            <a:spLocks noChangeArrowheads="1"/>
          </p:cNvSpPr>
          <p:nvPr/>
        </p:nvSpPr>
        <p:spPr bwMode="auto">
          <a:xfrm>
            <a:off x="271463" y="1239838"/>
            <a:ext cx="8478837" cy="224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Differences in desired signal (primary reflections from the earth):</a:t>
            </a:r>
          </a:p>
          <a:p>
            <a:pPr marL="457200" marR="0" lvl="1" indent="0" algn="l" defTabSz="914400" rtl="0" eaLnBrk="1" fontAlgn="base" latinLnBrk="0" hangingPunct="1">
              <a:lnSpc>
                <a:spcPct val="100000"/>
              </a:lnSpc>
              <a:spcBef>
                <a:spcPts val="600"/>
              </a:spcBef>
              <a:spcAft>
                <a:spcPct val="0"/>
              </a:spcAft>
              <a:buClrTx/>
              <a:buSzTx/>
              <a:buFontTx/>
              <a:buChar char="•"/>
              <a:tabLst/>
              <a:defRPr/>
            </a:pPr>
            <a:r>
              <a:rPr kumimoji="0" lang="en-GB" altLang="en-US" sz="28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Velocity model</a:t>
            </a:r>
          </a:p>
          <a:p>
            <a:pPr marL="457200" marR="0" lvl="1" indent="0" algn="l" defTabSz="914400" rtl="0" eaLnBrk="1" fontAlgn="base" latinLnBrk="0" hangingPunct="1">
              <a:lnSpc>
                <a:spcPct val="100000"/>
              </a:lnSpc>
              <a:spcBef>
                <a:spcPts val="600"/>
              </a:spcBef>
              <a:spcAft>
                <a:spcPct val="0"/>
              </a:spcAft>
              <a:buClrTx/>
              <a:buSzTx/>
              <a:buFontTx/>
              <a:buChar char="•"/>
              <a:tabLst/>
              <a:defRPr/>
            </a:pPr>
            <a:r>
              <a:rPr kumimoji="0" lang="en-GB" altLang="en-US" sz="28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Reflectivity image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solidFill>
                  <a:srgbClr val="00B0F0"/>
                </a:solidFill>
                <a:latin typeface="Futura Medium" pitchFamily="2" charset="0"/>
              </a:rPr>
              <a:t>The Problem</a:t>
            </a:r>
          </a:p>
        </p:txBody>
      </p:sp>
      <p:pic>
        <p:nvPicPr>
          <p:cNvPr id="7171" name="Picture 30" descr="12_1.png"/>
          <p:cNvPicPr>
            <a:picLocks noChangeAspect="1"/>
          </p:cNvPicPr>
          <p:nvPr/>
        </p:nvPicPr>
        <p:blipFill>
          <a:blip r:embed="rId3" cstate="print"/>
          <a:srcRect r="48981"/>
          <a:stretch>
            <a:fillRect/>
          </a:stretch>
        </p:blipFill>
        <p:spPr bwMode="auto">
          <a:xfrm>
            <a:off x="390823" y="1545515"/>
            <a:ext cx="3915301" cy="3146397"/>
          </a:xfrm>
          <a:prstGeom prst="rect">
            <a:avLst/>
          </a:prstGeom>
          <a:noFill/>
          <a:ln w="9525">
            <a:noFill/>
            <a:miter lim="800000"/>
            <a:headEnd/>
            <a:tailEnd/>
          </a:ln>
        </p:spPr>
      </p:pic>
      <p:sp>
        <p:nvSpPr>
          <p:cNvPr id="7172" name="TextBox 31"/>
          <p:cNvSpPr txBox="1">
            <a:spLocks noChangeArrowheads="1"/>
          </p:cNvSpPr>
          <p:nvPr/>
        </p:nvSpPr>
        <p:spPr bwMode="auto">
          <a:xfrm>
            <a:off x="664666" y="1066248"/>
            <a:ext cx="3238387" cy="400110"/>
          </a:xfrm>
          <a:prstGeom prst="rect">
            <a:avLst/>
          </a:prstGeom>
          <a:noFill/>
          <a:ln w="9525">
            <a:noFill/>
            <a:miter lim="800000"/>
            <a:headEnd/>
            <a:tailEnd/>
          </a:ln>
        </p:spPr>
        <p:txBody>
          <a:bodyPr wrap="none">
            <a:spAutoFit/>
          </a:bodyPr>
          <a:lstStyle/>
          <a:p>
            <a:r>
              <a:rPr lang="en-US" sz="2000" b="1" dirty="0"/>
              <a:t>    4D Amplitude Change</a:t>
            </a:r>
          </a:p>
        </p:txBody>
      </p:sp>
      <p:pic>
        <p:nvPicPr>
          <p:cNvPr id="7173" name="Picture 32" descr="dnf01.jpg"/>
          <p:cNvPicPr>
            <a:picLocks noChangeAspect="1"/>
          </p:cNvPicPr>
          <p:nvPr/>
        </p:nvPicPr>
        <p:blipFill>
          <a:blip r:embed="rId4" cstate="print"/>
          <a:srcRect/>
          <a:stretch>
            <a:fillRect/>
          </a:stretch>
        </p:blipFill>
        <p:spPr bwMode="auto">
          <a:xfrm>
            <a:off x="4638469" y="1559808"/>
            <a:ext cx="4402954" cy="3065633"/>
          </a:xfrm>
          <a:prstGeom prst="rect">
            <a:avLst/>
          </a:prstGeom>
          <a:noFill/>
          <a:ln w="9525">
            <a:noFill/>
            <a:miter lim="800000"/>
            <a:headEnd/>
            <a:tailEnd/>
          </a:ln>
        </p:spPr>
      </p:pic>
      <p:sp>
        <p:nvSpPr>
          <p:cNvPr id="7174" name="TextBox 33"/>
          <p:cNvSpPr txBox="1">
            <a:spLocks noChangeArrowheads="1"/>
          </p:cNvSpPr>
          <p:nvPr/>
        </p:nvSpPr>
        <p:spPr bwMode="auto">
          <a:xfrm>
            <a:off x="6155056" y="1083744"/>
            <a:ext cx="1841517" cy="400110"/>
          </a:xfrm>
          <a:prstGeom prst="rect">
            <a:avLst/>
          </a:prstGeom>
          <a:noFill/>
          <a:ln w="9525">
            <a:noFill/>
            <a:miter lim="800000"/>
            <a:headEnd/>
            <a:tailEnd/>
          </a:ln>
        </p:spPr>
        <p:txBody>
          <a:bodyPr wrap="square">
            <a:spAutoFit/>
          </a:bodyPr>
          <a:lstStyle/>
          <a:p>
            <a:r>
              <a:rPr lang="en-US" sz="2000" b="1" dirty="0"/>
              <a:t>4D Time Shift</a:t>
            </a:r>
          </a:p>
        </p:txBody>
      </p:sp>
      <p:sp>
        <p:nvSpPr>
          <p:cNvPr id="7175" name="TextBox 34"/>
          <p:cNvSpPr txBox="1">
            <a:spLocks noChangeArrowheads="1"/>
          </p:cNvSpPr>
          <p:nvPr/>
        </p:nvSpPr>
        <p:spPr bwMode="auto">
          <a:xfrm>
            <a:off x="384459" y="4986423"/>
            <a:ext cx="3798803" cy="964943"/>
          </a:xfrm>
          <a:prstGeom prst="snip1Rect">
            <a:avLst/>
          </a:prstGeom>
          <a:noFill/>
          <a:ln w="25400">
            <a:solidFill>
              <a:schemeClr val="accent1"/>
            </a:solidFill>
            <a:miter lim="800000"/>
            <a:headEnd/>
            <a:tailEnd/>
          </a:ln>
        </p:spPr>
        <p:txBody>
          <a:bodyPr wrap="square">
            <a:spAutoFit/>
          </a:bodyPr>
          <a:lstStyle/>
          <a:p>
            <a:pPr marL="247657" indent="-247657"/>
            <a:r>
              <a:rPr lang="en-GB" sz="1292" b="1" dirty="0"/>
              <a:t>Key questions:</a:t>
            </a:r>
          </a:p>
          <a:p>
            <a:pPr marL="153870" indent="-153870">
              <a:buFont typeface="Wingdings" panose="05000000000000000000" pitchFamily="2" charset="2"/>
              <a:buChar char="§"/>
            </a:pPr>
            <a:r>
              <a:rPr lang="en-GB" sz="1292" b="1" dirty="0"/>
              <a:t>Polarity?</a:t>
            </a:r>
          </a:p>
          <a:p>
            <a:pPr marL="153870" indent="-153870">
              <a:buFont typeface="Wingdings" panose="05000000000000000000" pitchFamily="2" charset="2"/>
              <a:buChar char="§"/>
            </a:pPr>
            <a:r>
              <a:rPr lang="en-GB" sz="1292" b="1" dirty="0"/>
              <a:t>Colour scale choice?</a:t>
            </a:r>
          </a:p>
          <a:p>
            <a:pPr marL="153870" indent="-153870">
              <a:buFont typeface="Wingdings" panose="05000000000000000000" pitchFamily="2" charset="2"/>
              <a:buChar char="§"/>
            </a:pPr>
            <a:r>
              <a:rPr lang="en-GB" sz="1292" b="1" dirty="0"/>
              <a:t>Attribute/window?</a:t>
            </a:r>
            <a:endParaRPr lang="en-US" sz="1292" b="1" dirty="0"/>
          </a:p>
        </p:txBody>
      </p:sp>
      <p:sp>
        <p:nvSpPr>
          <p:cNvPr id="7176" name="TextBox 35"/>
          <p:cNvSpPr txBox="1">
            <a:spLocks noChangeArrowheads="1"/>
          </p:cNvSpPr>
          <p:nvPr/>
        </p:nvSpPr>
        <p:spPr bwMode="auto">
          <a:xfrm>
            <a:off x="5110208" y="4951057"/>
            <a:ext cx="3931215" cy="964943"/>
          </a:xfrm>
          <a:prstGeom prst="snip1Rect">
            <a:avLst/>
          </a:prstGeom>
          <a:noFill/>
          <a:ln w="25400">
            <a:solidFill>
              <a:schemeClr val="accent1"/>
            </a:solidFill>
            <a:miter lim="800000"/>
            <a:headEnd/>
            <a:tailEnd/>
          </a:ln>
        </p:spPr>
        <p:txBody>
          <a:bodyPr wrap="square">
            <a:spAutoFit/>
          </a:bodyPr>
          <a:lstStyle>
            <a:defPPr>
              <a:defRPr lang="en-US"/>
            </a:defPPr>
            <a:lvl1pPr marL="268288" indent="-268288">
              <a:defRPr sz="1600"/>
            </a:lvl1pPr>
          </a:lstStyle>
          <a:p>
            <a:r>
              <a:rPr lang="en-GB" sz="1292" b="1" dirty="0"/>
              <a:t>Key questions:</a:t>
            </a:r>
          </a:p>
          <a:p>
            <a:pPr marL="105510" indent="-105510">
              <a:buFont typeface="Wingdings" panose="05000000000000000000" pitchFamily="2" charset="2"/>
              <a:buChar char="§"/>
            </a:pPr>
            <a:r>
              <a:rPr lang="en-GB" sz="1292" b="1" dirty="0"/>
              <a:t>Polarity?</a:t>
            </a:r>
          </a:p>
          <a:p>
            <a:pPr marL="105510" indent="-105510">
              <a:buFont typeface="Wingdings" panose="05000000000000000000" pitchFamily="2" charset="2"/>
              <a:buChar char="§"/>
            </a:pPr>
            <a:r>
              <a:rPr lang="en-GB" sz="1292" b="1" dirty="0"/>
              <a:t>Reservoir timeshift or Overburden time shift?</a:t>
            </a:r>
          </a:p>
          <a:p>
            <a:pPr marL="105510" indent="-105510">
              <a:buFont typeface="Wingdings" panose="05000000000000000000" pitchFamily="2" charset="2"/>
              <a:buChar char="§"/>
            </a:pPr>
            <a:r>
              <a:rPr lang="en-GB" sz="1292" b="1" dirty="0"/>
              <a:t>Window?</a:t>
            </a:r>
            <a:endParaRPr lang="en-US" sz="1292" b="1" dirty="0"/>
          </a:p>
        </p:txBody>
      </p:sp>
    </p:spTree>
    <p:extLst>
      <p:ext uri="{BB962C8B-B14F-4D97-AF65-F5344CB8AC3E}">
        <p14:creationId xmlns:p14="http://schemas.microsoft.com/office/powerpoint/2010/main" val="2805189323"/>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3"/>
          <p:cNvGrpSpPr>
            <a:grpSpLocks/>
          </p:cNvGrpSpPr>
          <p:nvPr/>
        </p:nvGrpSpPr>
        <p:grpSpPr bwMode="auto">
          <a:xfrm>
            <a:off x="4876799" y="2548304"/>
            <a:ext cx="3171093" cy="2110154"/>
            <a:chOff x="3328" y="1559"/>
            <a:chExt cx="2164" cy="1440"/>
          </a:xfrm>
        </p:grpSpPr>
        <p:sp>
          <p:nvSpPr>
            <p:cNvPr id="16421" name="Text Box 3"/>
            <p:cNvSpPr txBox="1">
              <a:spLocks noChangeArrowheads="1"/>
            </p:cNvSpPr>
            <p:nvPr/>
          </p:nvSpPr>
          <p:spPr bwMode="auto">
            <a:xfrm>
              <a:off x="4899" y="2200"/>
              <a:ext cx="593" cy="238"/>
            </a:xfrm>
            <a:prstGeom prst="rect">
              <a:avLst/>
            </a:prstGeom>
            <a:noFill/>
            <a:ln w="9525">
              <a:noFill/>
              <a:miter lim="800000"/>
              <a:headEnd/>
              <a:tailEnd/>
            </a:ln>
          </p:spPr>
          <p:txBody>
            <a:bodyPr wrap="none">
              <a:spAutoFit/>
            </a:bodyPr>
            <a:lstStyle/>
            <a:p>
              <a:r>
                <a:rPr lang="en-GB" sz="1662" i="1" dirty="0">
                  <a:solidFill>
                    <a:srgbClr val="006699"/>
                  </a:solidFill>
                  <a:cs typeface="Times New Roman" pitchFamily="18" charset="0"/>
                </a:rPr>
                <a:t>OOWC</a:t>
              </a:r>
              <a:endParaRPr lang="en-US" sz="1662" i="1" dirty="0">
                <a:solidFill>
                  <a:srgbClr val="006699"/>
                </a:solidFill>
                <a:cs typeface="Times New Roman" pitchFamily="18" charset="0"/>
              </a:endParaRPr>
            </a:p>
          </p:txBody>
        </p:sp>
        <p:grpSp>
          <p:nvGrpSpPr>
            <p:cNvPr id="16422" name="Group 42"/>
            <p:cNvGrpSpPr>
              <a:grpSpLocks/>
            </p:cNvGrpSpPr>
            <p:nvPr/>
          </p:nvGrpSpPr>
          <p:grpSpPr bwMode="auto">
            <a:xfrm>
              <a:off x="3328" y="1559"/>
              <a:ext cx="1560" cy="1440"/>
              <a:chOff x="3328" y="1559"/>
              <a:chExt cx="1560" cy="1440"/>
            </a:xfrm>
          </p:grpSpPr>
          <p:sp>
            <p:nvSpPr>
              <p:cNvPr id="16423" name="Line 4"/>
              <p:cNvSpPr>
                <a:spLocks noChangeShapeType="1"/>
              </p:cNvSpPr>
              <p:nvPr/>
            </p:nvSpPr>
            <p:spPr bwMode="auto">
              <a:xfrm>
                <a:off x="3484" y="2999"/>
                <a:ext cx="416" cy="0"/>
              </a:xfrm>
              <a:prstGeom prst="line">
                <a:avLst/>
              </a:prstGeom>
              <a:noFill/>
              <a:ln w="28575">
                <a:solidFill>
                  <a:srgbClr val="006699"/>
                </a:solidFill>
                <a:round/>
                <a:headEnd/>
                <a:tailEnd/>
              </a:ln>
            </p:spPr>
            <p:txBody>
              <a:bodyPr wrap="none" anchor="ctr"/>
              <a:lstStyle/>
              <a:p>
                <a:endParaRPr lang="en-US" sz="1662" dirty="0"/>
              </a:p>
            </p:txBody>
          </p:sp>
          <p:sp>
            <p:nvSpPr>
              <p:cNvPr id="16424" name="Line 5"/>
              <p:cNvSpPr>
                <a:spLocks noChangeShapeType="1"/>
              </p:cNvSpPr>
              <p:nvPr/>
            </p:nvSpPr>
            <p:spPr bwMode="auto">
              <a:xfrm>
                <a:off x="3900" y="2327"/>
                <a:ext cx="988" cy="0"/>
              </a:xfrm>
              <a:prstGeom prst="line">
                <a:avLst/>
              </a:prstGeom>
              <a:noFill/>
              <a:ln w="28575">
                <a:solidFill>
                  <a:srgbClr val="006699"/>
                </a:solidFill>
                <a:round/>
                <a:headEnd/>
                <a:tailEnd/>
              </a:ln>
            </p:spPr>
            <p:txBody>
              <a:bodyPr wrap="none" anchor="ctr"/>
              <a:lstStyle/>
              <a:p>
                <a:endParaRPr lang="en-US" sz="1662" dirty="0"/>
              </a:p>
            </p:txBody>
          </p:sp>
          <p:sp>
            <p:nvSpPr>
              <p:cNvPr id="16425" name="Line 6"/>
              <p:cNvSpPr>
                <a:spLocks noChangeShapeType="1"/>
              </p:cNvSpPr>
              <p:nvPr/>
            </p:nvSpPr>
            <p:spPr bwMode="auto">
              <a:xfrm>
                <a:off x="3328" y="1559"/>
                <a:ext cx="572" cy="0"/>
              </a:xfrm>
              <a:prstGeom prst="line">
                <a:avLst/>
              </a:prstGeom>
              <a:noFill/>
              <a:ln w="28575">
                <a:solidFill>
                  <a:srgbClr val="006699"/>
                </a:solidFill>
                <a:round/>
                <a:headEnd/>
                <a:tailEnd/>
              </a:ln>
            </p:spPr>
            <p:txBody>
              <a:bodyPr wrap="none" anchor="ctr"/>
              <a:lstStyle/>
              <a:p>
                <a:endParaRPr lang="en-US" sz="1662" dirty="0"/>
              </a:p>
            </p:txBody>
          </p:sp>
        </p:grpSp>
      </p:grpSp>
      <p:sp>
        <p:nvSpPr>
          <p:cNvPr id="220167" name="Freeform 7"/>
          <p:cNvSpPr>
            <a:spLocks/>
          </p:cNvSpPr>
          <p:nvPr/>
        </p:nvSpPr>
        <p:spPr bwMode="auto">
          <a:xfrm>
            <a:off x="4876801" y="1844920"/>
            <a:ext cx="2299189" cy="3446585"/>
          </a:xfrm>
          <a:custGeom>
            <a:avLst/>
            <a:gdLst>
              <a:gd name="T0" fmla="*/ 2147483647 w 1448"/>
              <a:gd name="T1" fmla="*/ 0 h 2352"/>
              <a:gd name="T2" fmla="*/ 2147483647 w 1448"/>
              <a:gd name="T3" fmla="*/ 2147483647 h 2352"/>
              <a:gd name="T4" fmla="*/ 2147483647 w 1448"/>
              <a:gd name="T5" fmla="*/ 2147483647 h 2352"/>
              <a:gd name="T6" fmla="*/ 2147483647 w 1448"/>
              <a:gd name="T7" fmla="*/ 2147483647 h 2352"/>
              <a:gd name="T8" fmla="*/ 0 w 1448"/>
              <a:gd name="T9" fmla="*/ 2147483647 h 2352"/>
              <a:gd name="T10" fmla="*/ 2147483647 w 1448"/>
              <a:gd name="T11" fmla="*/ 2147483647 h 2352"/>
              <a:gd name="T12" fmla="*/ 2147483647 w 1448"/>
              <a:gd name="T13" fmla="*/ 2147483647 h 2352"/>
              <a:gd name="T14" fmla="*/ 2147483647 w 1448"/>
              <a:gd name="T15" fmla="*/ 2147483647 h 2352"/>
              <a:gd name="T16" fmla="*/ 2147483647 w 1448"/>
              <a:gd name="T17" fmla="*/ 2147483647 h 2352"/>
              <a:gd name="T18" fmla="*/ 2147483647 w 1448"/>
              <a:gd name="T19" fmla="*/ 2147483647 h 2352"/>
              <a:gd name="T20" fmla="*/ 2147483647 w 1448"/>
              <a:gd name="T21" fmla="*/ 2147483647 h 2352"/>
              <a:gd name="T22" fmla="*/ 2147483647 w 1448"/>
              <a:gd name="T23" fmla="*/ 2147483647 h 2352"/>
              <a:gd name="T24" fmla="*/ 2147483647 w 1448"/>
              <a:gd name="T25" fmla="*/ 2147483647 h 2352"/>
              <a:gd name="T26" fmla="*/ 2147483647 w 1448"/>
              <a:gd name="T27" fmla="*/ 2147483647 h 2352"/>
              <a:gd name="T28" fmla="*/ 2147483647 w 1448"/>
              <a:gd name="T29" fmla="*/ 2147483647 h 2352"/>
              <a:gd name="T30" fmla="*/ 2147483647 w 1448"/>
              <a:gd name="T31" fmla="*/ 2147483647 h 2352"/>
              <a:gd name="T32" fmla="*/ 2147483647 w 1448"/>
              <a:gd name="T33" fmla="*/ 2147483647 h 2352"/>
              <a:gd name="T34" fmla="*/ 2147483647 w 1448"/>
              <a:gd name="T35" fmla="*/ 2147483647 h 2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48"/>
              <a:gd name="T55" fmla="*/ 0 h 2352"/>
              <a:gd name="T56" fmla="*/ 1448 w 1448"/>
              <a:gd name="T57" fmla="*/ 2352 h 235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48" h="2352">
                <a:moveTo>
                  <a:pt x="528" y="0"/>
                </a:moveTo>
                <a:cubicBezTo>
                  <a:pt x="600" y="32"/>
                  <a:pt x="672" y="64"/>
                  <a:pt x="672" y="96"/>
                </a:cubicBezTo>
                <a:cubicBezTo>
                  <a:pt x="672" y="128"/>
                  <a:pt x="616" y="160"/>
                  <a:pt x="528" y="192"/>
                </a:cubicBezTo>
                <a:cubicBezTo>
                  <a:pt x="440" y="224"/>
                  <a:pt x="232" y="248"/>
                  <a:pt x="144" y="288"/>
                </a:cubicBezTo>
                <a:cubicBezTo>
                  <a:pt x="56" y="328"/>
                  <a:pt x="0" y="376"/>
                  <a:pt x="0" y="432"/>
                </a:cubicBezTo>
                <a:cubicBezTo>
                  <a:pt x="0" y="488"/>
                  <a:pt x="8" y="544"/>
                  <a:pt x="144" y="624"/>
                </a:cubicBezTo>
                <a:cubicBezTo>
                  <a:pt x="280" y="704"/>
                  <a:pt x="632" y="840"/>
                  <a:pt x="816" y="912"/>
                </a:cubicBezTo>
                <a:cubicBezTo>
                  <a:pt x="1000" y="984"/>
                  <a:pt x="1144" y="1000"/>
                  <a:pt x="1248" y="1056"/>
                </a:cubicBezTo>
                <a:cubicBezTo>
                  <a:pt x="1352" y="1112"/>
                  <a:pt x="1432" y="1184"/>
                  <a:pt x="1440" y="1248"/>
                </a:cubicBezTo>
                <a:cubicBezTo>
                  <a:pt x="1448" y="1312"/>
                  <a:pt x="1424" y="1376"/>
                  <a:pt x="1296" y="1440"/>
                </a:cubicBezTo>
                <a:cubicBezTo>
                  <a:pt x="1168" y="1504"/>
                  <a:pt x="848" y="1576"/>
                  <a:pt x="672" y="1632"/>
                </a:cubicBezTo>
                <a:cubicBezTo>
                  <a:pt x="496" y="1688"/>
                  <a:pt x="328" y="1728"/>
                  <a:pt x="240" y="1776"/>
                </a:cubicBezTo>
                <a:cubicBezTo>
                  <a:pt x="152" y="1824"/>
                  <a:pt x="136" y="1872"/>
                  <a:pt x="144" y="1920"/>
                </a:cubicBezTo>
                <a:cubicBezTo>
                  <a:pt x="152" y="1968"/>
                  <a:pt x="216" y="2024"/>
                  <a:pt x="288" y="2064"/>
                </a:cubicBezTo>
                <a:cubicBezTo>
                  <a:pt x="360" y="2104"/>
                  <a:pt x="512" y="2136"/>
                  <a:pt x="576" y="2160"/>
                </a:cubicBezTo>
                <a:cubicBezTo>
                  <a:pt x="640" y="2184"/>
                  <a:pt x="664" y="2184"/>
                  <a:pt x="672" y="2208"/>
                </a:cubicBezTo>
                <a:cubicBezTo>
                  <a:pt x="680" y="2232"/>
                  <a:pt x="648" y="2280"/>
                  <a:pt x="624" y="2304"/>
                </a:cubicBezTo>
                <a:cubicBezTo>
                  <a:pt x="600" y="2328"/>
                  <a:pt x="564" y="2340"/>
                  <a:pt x="528" y="2352"/>
                </a:cubicBezTo>
              </a:path>
            </a:pathLst>
          </a:custGeom>
          <a:noFill/>
          <a:ln w="28575" cap="flat" cmpd="sng">
            <a:solidFill>
              <a:srgbClr val="006699"/>
            </a:solidFill>
            <a:prstDash val="solid"/>
            <a:round/>
            <a:headEnd/>
            <a:tailEnd/>
          </a:ln>
        </p:spPr>
        <p:txBody>
          <a:bodyPr wrap="none" anchor="ctr"/>
          <a:lstStyle/>
          <a:p>
            <a:endParaRPr lang="en-US" sz="1662" dirty="0"/>
          </a:p>
        </p:txBody>
      </p:sp>
      <p:sp>
        <p:nvSpPr>
          <p:cNvPr id="220173" name="Freeform 13"/>
          <p:cNvSpPr>
            <a:spLocks/>
          </p:cNvSpPr>
          <p:nvPr/>
        </p:nvSpPr>
        <p:spPr bwMode="auto">
          <a:xfrm>
            <a:off x="4800601" y="1844920"/>
            <a:ext cx="2108689" cy="3446585"/>
          </a:xfrm>
          <a:custGeom>
            <a:avLst/>
            <a:gdLst>
              <a:gd name="T0" fmla="*/ 2147483647 w 1328"/>
              <a:gd name="T1" fmla="*/ 0 h 2352"/>
              <a:gd name="T2" fmla="*/ 2147483647 w 1328"/>
              <a:gd name="T3" fmla="*/ 2147483647 h 2352"/>
              <a:gd name="T4" fmla="*/ 2147483647 w 1328"/>
              <a:gd name="T5" fmla="*/ 2147483647 h 2352"/>
              <a:gd name="T6" fmla="*/ 2147483647 w 1328"/>
              <a:gd name="T7" fmla="*/ 2147483647 h 2352"/>
              <a:gd name="T8" fmla="*/ 2147483647 w 1328"/>
              <a:gd name="T9" fmla="*/ 2147483647 h 2352"/>
              <a:gd name="T10" fmla="*/ 2147483647 w 1328"/>
              <a:gd name="T11" fmla="*/ 2147483647 h 2352"/>
              <a:gd name="T12" fmla="*/ 2147483647 w 1328"/>
              <a:gd name="T13" fmla="*/ 2147483647 h 2352"/>
              <a:gd name="T14" fmla="*/ 2147483647 w 1328"/>
              <a:gd name="T15" fmla="*/ 2147483647 h 2352"/>
              <a:gd name="T16" fmla="*/ 2147483647 w 1328"/>
              <a:gd name="T17" fmla="*/ 2147483647 h 2352"/>
              <a:gd name="T18" fmla="*/ 2147483647 w 1328"/>
              <a:gd name="T19" fmla="*/ 2147483647 h 2352"/>
              <a:gd name="T20" fmla="*/ 2147483647 w 1328"/>
              <a:gd name="T21" fmla="*/ 2147483647 h 2352"/>
              <a:gd name="T22" fmla="*/ 2147483647 w 1328"/>
              <a:gd name="T23" fmla="*/ 2147483647 h 2352"/>
              <a:gd name="T24" fmla="*/ 2147483647 w 1328"/>
              <a:gd name="T25" fmla="*/ 2147483647 h 2352"/>
              <a:gd name="T26" fmla="*/ 2147483647 w 1328"/>
              <a:gd name="T27" fmla="*/ 2147483647 h 2352"/>
              <a:gd name="T28" fmla="*/ 2147483647 w 1328"/>
              <a:gd name="T29" fmla="*/ 2147483647 h 2352"/>
              <a:gd name="T30" fmla="*/ 2147483647 w 1328"/>
              <a:gd name="T31" fmla="*/ 2147483647 h 2352"/>
              <a:gd name="T32" fmla="*/ 2147483647 w 1328"/>
              <a:gd name="T33" fmla="*/ 2147483647 h 2352"/>
              <a:gd name="T34" fmla="*/ 2147483647 w 1328"/>
              <a:gd name="T35" fmla="*/ 2147483647 h 2352"/>
              <a:gd name="T36" fmla="*/ 2147483647 w 1328"/>
              <a:gd name="T37" fmla="*/ 2147483647 h 23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28"/>
              <a:gd name="T58" fmla="*/ 0 h 2352"/>
              <a:gd name="T59" fmla="*/ 1328 w 1328"/>
              <a:gd name="T60" fmla="*/ 2352 h 23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28" h="2352">
                <a:moveTo>
                  <a:pt x="568" y="0"/>
                </a:moveTo>
                <a:cubicBezTo>
                  <a:pt x="604" y="16"/>
                  <a:pt x="640" y="32"/>
                  <a:pt x="664" y="48"/>
                </a:cubicBezTo>
                <a:cubicBezTo>
                  <a:pt x="688" y="64"/>
                  <a:pt x="728" y="72"/>
                  <a:pt x="712" y="96"/>
                </a:cubicBezTo>
                <a:cubicBezTo>
                  <a:pt x="696" y="120"/>
                  <a:pt x="656" y="160"/>
                  <a:pt x="568" y="192"/>
                </a:cubicBezTo>
                <a:cubicBezTo>
                  <a:pt x="480" y="224"/>
                  <a:pt x="272" y="248"/>
                  <a:pt x="184" y="288"/>
                </a:cubicBezTo>
                <a:cubicBezTo>
                  <a:pt x="96" y="328"/>
                  <a:pt x="40" y="376"/>
                  <a:pt x="40" y="432"/>
                </a:cubicBezTo>
                <a:cubicBezTo>
                  <a:pt x="40" y="488"/>
                  <a:pt x="0" y="560"/>
                  <a:pt x="184" y="624"/>
                </a:cubicBezTo>
                <a:cubicBezTo>
                  <a:pt x="368" y="688"/>
                  <a:pt x="960" y="760"/>
                  <a:pt x="1144" y="816"/>
                </a:cubicBezTo>
                <a:cubicBezTo>
                  <a:pt x="1328" y="872"/>
                  <a:pt x="1304" y="912"/>
                  <a:pt x="1288" y="960"/>
                </a:cubicBezTo>
                <a:cubicBezTo>
                  <a:pt x="1272" y="1008"/>
                  <a:pt x="1152" y="1040"/>
                  <a:pt x="1048" y="1104"/>
                </a:cubicBezTo>
                <a:cubicBezTo>
                  <a:pt x="944" y="1168"/>
                  <a:pt x="760" y="1280"/>
                  <a:pt x="664" y="1344"/>
                </a:cubicBezTo>
                <a:cubicBezTo>
                  <a:pt x="568" y="1408"/>
                  <a:pt x="544" y="1416"/>
                  <a:pt x="472" y="1488"/>
                </a:cubicBezTo>
                <a:cubicBezTo>
                  <a:pt x="400" y="1560"/>
                  <a:pt x="280" y="1704"/>
                  <a:pt x="232" y="1776"/>
                </a:cubicBezTo>
                <a:cubicBezTo>
                  <a:pt x="184" y="1848"/>
                  <a:pt x="168" y="1872"/>
                  <a:pt x="184" y="1920"/>
                </a:cubicBezTo>
                <a:cubicBezTo>
                  <a:pt x="200" y="1968"/>
                  <a:pt x="256" y="2024"/>
                  <a:pt x="328" y="2064"/>
                </a:cubicBezTo>
                <a:cubicBezTo>
                  <a:pt x="400" y="2104"/>
                  <a:pt x="552" y="2136"/>
                  <a:pt x="616" y="2160"/>
                </a:cubicBezTo>
                <a:cubicBezTo>
                  <a:pt x="680" y="2184"/>
                  <a:pt x="704" y="2184"/>
                  <a:pt x="712" y="2208"/>
                </a:cubicBezTo>
                <a:cubicBezTo>
                  <a:pt x="720" y="2232"/>
                  <a:pt x="688" y="2280"/>
                  <a:pt x="664" y="2304"/>
                </a:cubicBezTo>
                <a:cubicBezTo>
                  <a:pt x="640" y="2328"/>
                  <a:pt x="604" y="2340"/>
                  <a:pt x="568" y="2352"/>
                </a:cubicBezTo>
              </a:path>
            </a:pathLst>
          </a:custGeom>
          <a:noFill/>
          <a:ln w="28575" cap="flat" cmpd="sng">
            <a:solidFill>
              <a:srgbClr val="FF0000"/>
            </a:solidFill>
            <a:prstDash val="solid"/>
            <a:round/>
            <a:headEnd/>
            <a:tailEnd/>
          </a:ln>
        </p:spPr>
        <p:txBody>
          <a:bodyPr wrap="none" anchor="ctr"/>
          <a:lstStyle/>
          <a:p>
            <a:endParaRPr lang="en-US" sz="1662" dirty="0"/>
          </a:p>
        </p:txBody>
      </p:sp>
      <p:grpSp>
        <p:nvGrpSpPr>
          <p:cNvPr id="4" name="Group 45"/>
          <p:cNvGrpSpPr>
            <a:grpSpLocks/>
          </p:cNvGrpSpPr>
          <p:nvPr/>
        </p:nvGrpSpPr>
        <p:grpSpPr bwMode="auto">
          <a:xfrm>
            <a:off x="4875339" y="2548306"/>
            <a:ext cx="3119805" cy="2113085"/>
            <a:chOff x="3327" y="1559"/>
            <a:chExt cx="2129" cy="1442"/>
          </a:xfrm>
        </p:grpSpPr>
        <p:sp>
          <p:nvSpPr>
            <p:cNvPr id="16416" name="Line 12"/>
            <p:cNvSpPr>
              <a:spLocks noChangeShapeType="1"/>
            </p:cNvSpPr>
            <p:nvPr/>
          </p:nvSpPr>
          <p:spPr bwMode="auto">
            <a:xfrm>
              <a:off x="3910" y="2327"/>
              <a:ext cx="222" cy="0"/>
            </a:xfrm>
            <a:prstGeom prst="line">
              <a:avLst/>
            </a:prstGeom>
            <a:noFill/>
            <a:ln w="28575">
              <a:solidFill>
                <a:srgbClr val="FF0000"/>
              </a:solidFill>
              <a:round/>
              <a:headEnd/>
              <a:tailEnd/>
            </a:ln>
          </p:spPr>
          <p:txBody>
            <a:bodyPr wrap="none" anchor="ctr"/>
            <a:lstStyle/>
            <a:p>
              <a:endParaRPr lang="en-US" sz="1662" dirty="0"/>
            </a:p>
          </p:txBody>
        </p:sp>
        <p:sp>
          <p:nvSpPr>
            <p:cNvPr id="16417" name="Line 10"/>
            <p:cNvSpPr>
              <a:spLocks noChangeShapeType="1"/>
            </p:cNvSpPr>
            <p:nvPr/>
          </p:nvSpPr>
          <p:spPr bwMode="auto">
            <a:xfrm>
              <a:off x="3899" y="1999"/>
              <a:ext cx="780" cy="0"/>
            </a:xfrm>
            <a:prstGeom prst="line">
              <a:avLst/>
            </a:prstGeom>
            <a:noFill/>
            <a:ln w="28575">
              <a:solidFill>
                <a:srgbClr val="FF0000"/>
              </a:solidFill>
              <a:round/>
              <a:headEnd/>
              <a:tailEnd/>
            </a:ln>
          </p:spPr>
          <p:txBody>
            <a:bodyPr wrap="none" anchor="ctr"/>
            <a:lstStyle/>
            <a:p>
              <a:endParaRPr lang="en-US" sz="1662" dirty="0"/>
            </a:p>
          </p:txBody>
        </p:sp>
        <p:sp>
          <p:nvSpPr>
            <p:cNvPr id="16418" name="Text Box 11"/>
            <p:cNvSpPr txBox="1">
              <a:spLocks noChangeArrowheads="1"/>
            </p:cNvSpPr>
            <p:nvPr/>
          </p:nvSpPr>
          <p:spPr bwMode="auto">
            <a:xfrm>
              <a:off x="4716" y="1841"/>
              <a:ext cx="740" cy="238"/>
            </a:xfrm>
            <a:prstGeom prst="rect">
              <a:avLst/>
            </a:prstGeom>
            <a:noFill/>
            <a:ln w="28575">
              <a:noFill/>
              <a:miter lim="800000"/>
              <a:headEnd/>
              <a:tailEnd/>
            </a:ln>
          </p:spPr>
          <p:txBody>
            <a:bodyPr wrap="none">
              <a:spAutoFit/>
            </a:bodyPr>
            <a:lstStyle/>
            <a:p>
              <a:r>
                <a:rPr lang="en-GB" sz="1662" i="1" dirty="0">
                  <a:solidFill>
                    <a:srgbClr val="006699"/>
                  </a:solidFill>
                  <a:cs typeface="Times New Roman" pitchFamily="18" charset="0"/>
                </a:rPr>
                <a:t>    </a:t>
              </a:r>
              <a:r>
                <a:rPr lang="en-GB" sz="1662" i="1" dirty="0">
                  <a:solidFill>
                    <a:srgbClr val="FF0000"/>
                  </a:solidFill>
                  <a:cs typeface="Times New Roman" pitchFamily="18" charset="0"/>
                </a:rPr>
                <a:t>POWC</a:t>
              </a:r>
              <a:endParaRPr lang="en-US" sz="1662" i="1" dirty="0">
                <a:solidFill>
                  <a:srgbClr val="FF0000"/>
                </a:solidFill>
                <a:cs typeface="Times New Roman" pitchFamily="18" charset="0"/>
              </a:endParaRPr>
            </a:p>
          </p:txBody>
        </p:sp>
        <p:sp>
          <p:nvSpPr>
            <p:cNvPr id="16419" name="Line 14"/>
            <p:cNvSpPr>
              <a:spLocks noChangeShapeType="1"/>
            </p:cNvSpPr>
            <p:nvPr/>
          </p:nvSpPr>
          <p:spPr bwMode="auto">
            <a:xfrm>
              <a:off x="3490" y="3001"/>
              <a:ext cx="416" cy="0"/>
            </a:xfrm>
            <a:prstGeom prst="line">
              <a:avLst/>
            </a:prstGeom>
            <a:noFill/>
            <a:ln w="28575">
              <a:solidFill>
                <a:srgbClr val="FF0000"/>
              </a:solidFill>
              <a:round/>
              <a:headEnd/>
              <a:tailEnd/>
            </a:ln>
          </p:spPr>
          <p:txBody>
            <a:bodyPr wrap="none" anchor="ctr"/>
            <a:lstStyle/>
            <a:p>
              <a:endParaRPr lang="en-US" sz="1662" dirty="0"/>
            </a:p>
          </p:txBody>
        </p:sp>
        <p:sp>
          <p:nvSpPr>
            <p:cNvPr id="16420" name="Line 15"/>
            <p:cNvSpPr>
              <a:spLocks noChangeShapeType="1"/>
            </p:cNvSpPr>
            <p:nvPr/>
          </p:nvSpPr>
          <p:spPr bwMode="auto">
            <a:xfrm>
              <a:off x="3327" y="1559"/>
              <a:ext cx="572" cy="0"/>
            </a:xfrm>
            <a:prstGeom prst="line">
              <a:avLst/>
            </a:prstGeom>
            <a:noFill/>
            <a:ln w="28575">
              <a:solidFill>
                <a:srgbClr val="FF0000"/>
              </a:solidFill>
              <a:round/>
              <a:headEnd/>
              <a:tailEnd/>
            </a:ln>
          </p:spPr>
          <p:txBody>
            <a:bodyPr wrap="none" anchor="ctr"/>
            <a:lstStyle/>
            <a:p>
              <a:endParaRPr lang="en-US" sz="1662" dirty="0"/>
            </a:p>
          </p:txBody>
        </p:sp>
      </p:grpSp>
      <p:sp>
        <p:nvSpPr>
          <p:cNvPr id="16390" name="Line 16"/>
          <p:cNvSpPr>
            <a:spLocks noChangeShapeType="1"/>
          </p:cNvSpPr>
          <p:nvPr/>
        </p:nvSpPr>
        <p:spPr bwMode="auto">
          <a:xfrm>
            <a:off x="1828800" y="2582008"/>
            <a:ext cx="0" cy="1144466"/>
          </a:xfrm>
          <a:prstGeom prst="line">
            <a:avLst/>
          </a:prstGeom>
          <a:noFill/>
          <a:ln w="28575">
            <a:solidFill>
              <a:srgbClr val="006699"/>
            </a:solidFill>
            <a:round/>
            <a:headEnd/>
            <a:tailEnd/>
          </a:ln>
        </p:spPr>
        <p:txBody>
          <a:bodyPr/>
          <a:lstStyle/>
          <a:p>
            <a:endParaRPr lang="en-US" sz="1662" dirty="0"/>
          </a:p>
        </p:txBody>
      </p:sp>
      <p:sp>
        <p:nvSpPr>
          <p:cNvPr id="16391" name="Line 17"/>
          <p:cNvSpPr>
            <a:spLocks noChangeShapeType="1"/>
          </p:cNvSpPr>
          <p:nvPr/>
        </p:nvSpPr>
        <p:spPr bwMode="auto">
          <a:xfrm>
            <a:off x="3276600" y="3726474"/>
            <a:ext cx="0" cy="965688"/>
          </a:xfrm>
          <a:prstGeom prst="line">
            <a:avLst/>
          </a:prstGeom>
          <a:noFill/>
          <a:ln w="28575">
            <a:solidFill>
              <a:srgbClr val="006699"/>
            </a:solidFill>
            <a:round/>
            <a:headEnd/>
            <a:tailEnd/>
          </a:ln>
        </p:spPr>
        <p:txBody>
          <a:bodyPr/>
          <a:lstStyle/>
          <a:p>
            <a:endParaRPr lang="en-US" sz="1662" dirty="0"/>
          </a:p>
        </p:txBody>
      </p:sp>
      <p:sp>
        <p:nvSpPr>
          <p:cNvPr id="16392" name="Text Box 18"/>
          <p:cNvSpPr txBox="1">
            <a:spLocks noChangeArrowheads="1"/>
          </p:cNvSpPr>
          <p:nvPr/>
        </p:nvSpPr>
        <p:spPr bwMode="auto">
          <a:xfrm>
            <a:off x="1869522" y="1321779"/>
            <a:ext cx="1822935" cy="433196"/>
          </a:xfrm>
          <a:prstGeom prst="rect">
            <a:avLst/>
          </a:prstGeom>
          <a:noFill/>
          <a:ln w="9525">
            <a:noFill/>
            <a:miter lim="800000"/>
            <a:headEnd/>
            <a:tailEnd/>
          </a:ln>
        </p:spPr>
        <p:txBody>
          <a:bodyPr wrap="none">
            <a:spAutoFit/>
          </a:bodyPr>
          <a:lstStyle/>
          <a:p>
            <a:r>
              <a:rPr lang="en-GB" sz="2215" b="1" dirty="0">
                <a:solidFill>
                  <a:srgbClr val="C00000"/>
                </a:solidFill>
                <a:cs typeface="Times New Roman" pitchFamily="18" charset="0"/>
              </a:rPr>
              <a:t>Impedance</a:t>
            </a:r>
            <a:endParaRPr lang="en-US" sz="2215" b="1" dirty="0">
              <a:solidFill>
                <a:srgbClr val="C00000"/>
              </a:solidFill>
              <a:cs typeface="Times New Roman" pitchFamily="18" charset="0"/>
            </a:endParaRPr>
          </a:p>
        </p:txBody>
      </p:sp>
      <p:grpSp>
        <p:nvGrpSpPr>
          <p:cNvPr id="16393" name="Group 19"/>
          <p:cNvGrpSpPr>
            <a:grpSpLocks/>
          </p:cNvGrpSpPr>
          <p:nvPr/>
        </p:nvGrpSpPr>
        <p:grpSpPr bwMode="auto">
          <a:xfrm>
            <a:off x="1828800" y="3572608"/>
            <a:ext cx="2393507" cy="603738"/>
            <a:chOff x="1152" y="2452"/>
            <a:chExt cx="1508" cy="412"/>
          </a:xfrm>
        </p:grpSpPr>
        <p:sp>
          <p:nvSpPr>
            <p:cNvPr id="16414" name="Line 20"/>
            <p:cNvSpPr>
              <a:spLocks noChangeShapeType="1"/>
            </p:cNvSpPr>
            <p:nvPr/>
          </p:nvSpPr>
          <p:spPr bwMode="auto">
            <a:xfrm flipH="1">
              <a:off x="1152" y="2653"/>
              <a:ext cx="912" cy="0"/>
            </a:xfrm>
            <a:prstGeom prst="line">
              <a:avLst/>
            </a:prstGeom>
            <a:noFill/>
            <a:ln w="28575">
              <a:solidFill>
                <a:schemeClr val="bg1"/>
              </a:solidFill>
              <a:round/>
              <a:headEnd/>
              <a:tailEnd type="triangle" w="med" len="med"/>
            </a:ln>
          </p:spPr>
          <p:txBody>
            <a:bodyPr/>
            <a:lstStyle/>
            <a:p>
              <a:endParaRPr lang="en-US" sz="1662" dirty="0"/>
            </a:p>
          </p:txBody>
        </p:sp>
        <p:sp>
          <p:nvSpPr>
            <p:cNvPr id="16415" name="Text Box 21"/>
            <p:cNvSpPr txBox="1">
              <a:spLocks noChangeArrowheads="1"/>
            </p:cNvSpPr>
            <p:nvPr/>
          </p:nvSpPr>
          <p:spPr bwMode="auto">
            <a:xfrm>
              <a:off x="2112" y="2452"/>
              <a:ext cx="548" cy="412"/>
            </a:xfrm>
            <a:prstGeom prst="rect">
              <a:avLst/>
            </a:prstGeom>
            <a:noFill/>
            <a:ln w="9525">
              <a:noFill/>
              <a:miter lim="800000"/>
              <a:headEnd/>
              <a:tailEnd/>
            </a:ln>
          </p:spPr>
          <p:txBody>
            <a:bodyPr wrap="none">
              <a:spAutoFit/>
            </a:bodyPr>
            <a:lstStyle/>
            <a:p>
              <a:r>
                <a:rPr lang="en-GB" sz="1662" i="1" dirty="0">
                  <a:solidFill>
                    <a:srgbClr val="006699"/>
                  </a:solidFill>
                  <a:cs typeface="Times New Roman" pitchFamily="18" charset="0"/>
                </a:rPr>
                <a:t>OOWC</a:t>
              </a:r>
            </a:p>
            <a:p>
              <a:r>
                <a:rPr lang="en-GB" sz="1662" i="1" dirty="0">
                  <a:solidFill>
                    <a:srgbClr val="006699"/>
                  </a:solidFill>
                  <a:cs typeface="Times New Roman" pitchFamily="18" charset="0"/>
                </a:rPr>
                <a:t>3D</a:t>
              </a:r>
              <a:endParaRPr lang="en-US" sz="1662" i="1" dirty="0">
                <a:solidFill>
                  <a:srgbClr val="006699"/>
                </a:solidFill>
                <a:cs typeface="Times New Roman" pitchFamily="18" charset="0"/>
              </a:endParaRPr>
            </a:p>
          </p:txBody>
        </p:sp>
      </p:grpSp>
      <p:sp>
        <p:nvSpPr>
          <p:cNvPr id="16394" name="Line 22"/>
          <p:cNvSpPr>
            <a:spLocks noChangeShapeType="1"/>
          </p:cNvSpPr>
          <p:nvPr/>
        </p:nvSpPr>
        <p:spPr bwMode="auto">
          <a:xfrm>
            <a:off x="1828800" y="2582008"/>
            <a:ext cx="838200" cy="0"/>
          </a:xfrm>
          <a:prstGeom prst="line">
            <a:avLst/>
          </a:prstGeom>
          <a:noFill/>
          <a:ln w="28575">
            <a:solidFill>
              <a:srgbClr val="006699"/>
            </a:solidFill>
            <a:round/>
            <a:headEnd/>
            <a:tailEnd/>
          </a:ln>
        </p:spPr>
        <p:txBody>
          <a:bodyPr wrap="none" anchor="ctr"/>
          <a:lstStyle/>
          <a:p>
            <a:endParaRPr lang="en-US" sz="1662" dirty="0"/>
          </a:p>
        </p:txBody>
      </p:sp>
      <p:sp>
        <p:nvSpPr>
          <p:cNvPr id="16395" name="Line 23"/>
          <p:cNvSpPr>
            <a:spLocks noChangeShapeType="1"/>
          </p:cNvSpPr>
          <p:nvPr/>
        </p:nvSpPr>
        <p:spPr bwMode="auto">
          <a:xfrm flipV="1">
            <a:off x="2667000" y="1878623"/>
            <a:ext cx="0" cy="703385"/>
          </a:xfrm>
          <a:prstGeom prst="line">
            <a:avLst/>
          </a:prstGeom>
          <a:noFill/>
          <a:ln w="28575">
            <a:solidFill>
              <a:srgbClr val="006699"/>
            </a:solidFill>
            <a:round/>
            <a:headEnd/>
            <a:tailEnd/>
          </a:ln>
        </p:spPr>
        <p:txBody>
          <a:bodyPr wrap="none" anchor="ctr"/>
          <a:lstStyle/>
          <a:p>
            <a:endParaRPr lang="en-US" sz="1662" dirty="0"/>
          </a:p>
        </p:txBody>
      </p:sp>
      <p:sp>
        <p:nvSpPr>
          <p:cNvPr id="16396" name="Line 24"/>
          <p:cNvSpPr>
            <a:spLocks noChangeShapeType="1"/>
          </p:cNvSpPr>
          <p:nvPr/>
        </p:nvSpPr>
        <p:spPr bwMode="auto">
          <a:xfrm flipH="1">
            <a:off x="2667000" y="4692162"/>
            <a:ext cx="609600" cy="0"/>
          </a:xfrm>
          <a:prstGeom prst="line">
            <a:avLst/>
          </a:prstGeom>
          <a:noFill/>
          <a:ln w="28575">
            <a:solidFill>
              <a:srgbClr val="006699"/>
            </a:solidFill>
            <a:round/>
            <a:headEnd/>
            <a:tailEnd/>
          </a:ln>
        </p:spPr>
        <p:txBody>
          <a:bodyPr wrap="none" anchor="ctr"/>
          <a:lstStyle/>
          <a:p>
            <a:endParaRPr lang="en-US" sz="1662" dirty="0"/>
          </a:p>
        </p:txBody>
      </p:sp>
      <p:sp>
        <p:nvSpPr>
          <p:cNvPr id="16397" name="Line 25"/>
          <p:cNvSpPr>
            <a:spLocks noChangeShapeType="1"/>
          </p:cNvSpPr>
          <p:nvPr/>
        </p:nvSpPr>
        <p:spPr bwMode="auto">
          <a:xfrm>
            <a:off x="2667000" y="4692162"/>
            <a:ext cx="0" cy="633046"/>
          </a:xfrm>
          <a:prstGeom prst="line">
            <a:avLst/>
          </a:prstGeom>
          <a:noFill/>
          <a:ln w="28575">
            <a:solidFill>
              <a:srgbClr val="006699"/>
            </a:solidFill>
            <a:round/>
            <a:headEnd/>
            <a:tailEnd/>
          </a:ln>
        </p:spPr>
        <p:txBody>
          <a:bodyPr wrap="none" anchor="ctr"/>
          <a:lstStyle/>
          <a:p>
            <a:endParaRPr lang="en-US" sz="1662" dirty="0"/>
          </a:p>
        </p:txBody>
      </p:sp>
      <p:sp>
        <p:nvSpPr>
          <p:cNvPr id="16398" name="Text Box 26"/>
          <p:cNvSpPr txBox="1">
            <a:spLocks noChangeArrowheads="1"/>
          </p:cNvSpPr>
          <p:nvPr/>
        </p:nvSpPr>
        <p:spPr bwMode="auto">
          <a:xfrm>
            <a:off x="1905001" y="2655278"/>
            <a:ext cx="933269" cy="319639"/>
          </a:xfrm>
          <a:prstGeom prst="rect">
            <a:avLst/>
          </a:prstGeom>
          <a:noFill/>
          <a:ln w="9525">
            <a:noFill/>
            <a:miter lim="800000"/>
            <a:headEnd/>
            <a:tailEnd/>
          </a:ln>
        </p:spPr>
        <p:txBody>
          <a:bodyPr wrap="none">
            <a:spAutoFit/>
          </a:bodyPr>
          <a:lstStyle/>
          <a:p>
            <a:r>
              <a:rPr lang="en-GB" sz="1477" b="1" i="1" dirty="0">
                <a:solidFill>
                  <a:srgbClr val="006699"/>
                </a:solidFill>
                <a:cs typeface="Times New Roman" pitchFamily="18" charset="0"/>
              </a:rPr>
              <a:t>Oil sand</a:t>
            </a:r>
            <a:endParaRPr lang="en-US" sz="1477" b="1" i="1" dirty="0">
              <a:solidFill>
                <a:srgbClr val="006699"/>
              </a:solidFill>
              <a:cs typeface="Times New Roman" pitchFamily="18" charset="0"/>
            </a:endParaRPr>
          </a:p>
        </p:txBody>
      </p:sp>
      <p:sp>
        <p:nvSpPr>
          <p:cNvPr id="16399" name="Text Box 27"/>
          <p:cNvSpPr txBox="1">
            <a:spLocks noChangeArrowheads="1"/>
          </p:cNvSpPr>
          <p:nvPr/>
        </p:nvSpPr>
        <p:spPr bwMode="auto">
          <a:xfrm>
            <a:off x="1752600" y="3922836"/>
            <a:ext cx="1203984" cy="319639"/>
          </a:xfrm>
          <a:prstGeom prst="rect">
            <a:avLst/>
          </a:prstGeom>
          <a:noFill/>
          <a:ln w="9525">
            <a:noFill/>
            <a:miter lim="800000"/>
            <a:headEnd/>
            <a:tailEnd/>
          </a:ln>
        </p:spPr>
        <p:txBody>
          <a:bodyPr wrap="none">
            <a:spAutoFit/>
          </a:bodyPr>
          <a:lstStyle/>
          <a:p>
            <a:r>
              <a:rPr lang="en-GB" sz="1477" b="1" i="1" dirty="0">
                <a:solidFill>
                  <a:srgbClr val="006699"/>
                </a:solidFill>
                <a:cs typeface="Times New Roman" pitchFamily="18" charset="0"/>
              </a:rPr>
              <a:t>Water sand</a:t>
            </a:r>
            <a:endParaRPr lang="en-US" sz="1477" b="1" i="1" dirty="0">
              <a:solidFill>
                <a:srgbClr val="006699"/>
              </a:solidFill>
              <a:cs typeface="Times New Roman" pitchFamily="18" charset="0"/>
            </a:endParaRPr>
          </a:p>
        </p:txBody>
      </p:sp>
      <p:sp>
        <p:nvSpPr>
          <p:cNvPr id="16400" name="Text Box 28"/>
          <p:cNvSpPr txBox="1">
            <a:spLocks noChangeArrowheads="1"/>
          </p:cNvSpPr>
          <p:nvPr/>
        </p:nvSpPr>
        <p:spPr bwMode="auto">
          <a:xfrm>
            <a:off x="1828800" y="2023697"/>
            <a:ext cx="691215" cy="319639"/>
          </a:xfrm>
          <a:prstGeom prst="rect">
            <a:avLst/>
          </a:prstGeom>
          <a:noFill/>
          <a:ln w="9525">
            <a:noFill/>
            <a:miter lim="800000"/>
            <a:headEnd/>
            <a:tailEnd/>
          </a:ln>
        </p:spPr>
        <p:txBody>
          <a:bodyPr wrap="none">
            <a:spAutoFit/>
          </a:bodyPr>
          <a:lstStyle/>
          <a:p>
            <a:r>
              <a:rPr lang="en-GB" sz="1477" b="1" i="1" dirty="0">
                <a:solidFill>
                  <a:srgbClr val="006699"/>
                </a:solidFill>
                <a:cs typeface="Times New Roman" pitchFamily="18" charset="0"/>
              </a:rPr>
              <a:t>Shale</a:t>
            </a:r>
            <a:endParaRPr lang="en-US" sz="1477" b="1" i="1" dirty="0">
              <a:solidFill>
                <a:srgbClr val="006699"/>
              </a:solidFill>
              <a:cs typeface="Times New Roman" pitchFamily="18" charset="0"/>
            </a:endParaRPr>
          </a:p>
        </p:txBody>
      </p:sp>
      <p:sp>
        <p:nvSpPr>
          <p:cNvPr id="16401" name="Text Box 29"/>
          <p:cNvSpPr txBox="1">
            <a:spLocks noChangeArrowheads="1"/>
          </p:cNvSpPr>
          <p:nvPr/>
        </p:nvSpPr>
        <p:spPr bwMode="auto">
          <a:xfrm>
            <a:off x="1905000" y="4837236"/>
            <a:ext cx="691215" cy="319639"/>
          </a:xfrm>
          <a:prstGeom prst="rect">
            <a:avLst/>
          </a:prstGeom>
          <a:noFill/>
          <a:ln w="9525">
            <a:noFill/>
            <a:miter lim="800000"/>
            <a:headEnd/>
            <a:tailEnd/>
          </a:ln>
        </p:spPr>
        <p:txBody>
          <a:bodyPr wrap="none">
            <a:spAutoFit/>
          </a:bodyPr>
          <a:lstStyle/>
          <a:p>
            <a:r>
              <a:rPr lang="en-GB" sz="1477" b="1" i="1" dirty="0">
                <a:solidFill>
                  <a:srgbClr val="006699"/>
                </a:solidFill>
                <a:cs typeface="Times New Roman" pitchFamily="18" charset="0"/>
              </a:rPr>
              <a:t>Shale</a:t>
            </a:r>
            <a:endParaRPr lang="en-US" sz="1477" b="1" i="1" dirty="0">
              <a:solidFill>
                <a:srgbClr val="006699"/>
              </a:solidFill>
              <a:cs typeface="Times New Roman" pitchFamily="18" charset="0"/>
            </a:endParaRPr>
          </a:p>
        </p:txBody>
      </p:sp>
      <p:sp>
        <p:nvSpPr>
          <p:cNvPr id="16402" name="Line 30"/>
          <p:cNvSpPr>
            <a:spLocks noChangeShapeType="1"/>
          </p:cNvSpPr>
          <p:nvPr/>
        </p:nvSpPr>
        <p:spPr bwMode="auto">
          <a:xfrm>
            <a:off x="1828800" y="3726474"/>
            <a:ext cx="1447800" cy="0"/>
          </a:xfrm>
          <a:prstGeom prst="line">
            <a:avLst/>
          </a:prstGeom>
          <a:noFill/>
          <a:ln w="28575">
            <a:solidFill>
              <a:srgbClr val="006699"/>
            </a:solidFill>
            <a:round/>
            <a:headEnd/>
            <a:tailEnd/>
          </a:ln>
        </p:spPr>
        <p:txBody>
          <a:bodyPr/>
          <a:lstStyle/>
          <a:p>
            <a:endParaRPr lang="en-US" sz="1662" dirty="0"/>
          </a:p>
        </p:txBody>
      </p:sp>
      <p:grpSp>
        <p:nvGrpSpPr>
          <p:cNvPr id="6" name="Group 31"/>
          <p:cNvGrpSpPr>
            <a:grpSpLocks/>
          </p:cNvGrpSpPr>
          <p:nvPr/>
        </p:nvGrpSpPr>
        <p:grpSpPr bwMode="auto">
          <a:xfrm>
            <a:off x="1024550" y="2883877"/>
            <a:ext cx="2855914" cy="882162"/>
            <a:chOff x="645" y="1598"/>
            <a:chExt cx="1799" cy="602"/>
          </a:xfrm>
        </p:grpSpPr>
        <p:sp>
          <p:nvSpPr>
            <p:cNvPr id="16407" name="Text Box 32"/>
            <p:cNvSpPr txBox="1">
              <a:spLocks noChangeArrowheads="1"/>
            </p:cNvSpPr>
            <p:nvPr/>
          </p:nvSpPr>
          <p:spPr bwMode="auto">
            <a:xfrm>
              <a:off x="1193" y="1819"/>
              <a:ext cx="667" cy="373"/>
            </a:xfrm>
            <a:prstGeom prst="rect">
              <a:avLst/>
            </a:prstGeom>
            <a:noFill/>
            <a:ln w="9525">
              <a:noFill/>
              <a:miter lim="800000"/>
              <a:headEnd/>
              <a:tailEnd/>
            </a:ln>
          </p:spPr>
          <p:txBody>
            <a:bodyPr wrap="none">
              <a:spAutoFit/>
            </a:bodyPr>
            <a:lstStyle/>
            <a:p>
              <a:r>
                <a:rPr lang="en-GB" sz="1477" b="1" i="1" dirty="0">
                  <a:solidFill>
                    <a:srgbClr val="FF0000"/>
                  </a:solidFill>
                  <a:cs typeface="Times New Roman" pitchFamily="18" charset="0"/>
                </a:rPr>
                <a:t>Produced</a:t>
              </a:r>
            </a:p>
            <a:p>
              <a:r>
                <a:rPr lang="en-GB" sz="1477" b="1" i="1" dirty="0">
                  <a:solidFill>
                    <a:srgbClr val="FF0000"/>
                  </a:solidFill>
                  <a:cs typeface="Times New Roman" pitchFamily="18" charset="0"/>
                </a:rPr>
                <a:t>oil</a:t>
              </a:r>
              <a:endParaRPr lang="en-US" sz="1477" b="1" i="1" dirty="0">
                <a:solidFill>
                  <a:srgbClr val="FF0000"/>
                </a:solidFill>
                <a:cs typeface="Times New Roman" pitchFamily="18" charset="0"/>
              </a:endParaRPr>
            </a:p>
          </p:txBody>
        </p:sp>
        <p:sp>
          <p:nvSpPr>
            <p:cNvPr id="16408" name="Line 33"/>
            <p:cNvSpPr>
              <a:spLocks noChangeShapeType="1"/>
            </p:cNvSpPr>
            <p:nvPr/>
          </p:nvSpPr>
          <p:spPr bwMode="auto">
            <a:xfrm>
              <a:off x="1155" y="1837"/>
              <a:ext cx="720" cy="0"/>
            </a:xfrm>
            <a:prstGeom prst="line">
              <a:avLst/>
            </a:prstGeom>
            <a:noFill/>
            <a:ln w="28575">
              <a:solidFill>
                <a:srgbClr val="FF0000"/>
              </a:solidFill>
              <a:prstDash val="sysDot"/>
              <a:round/>
              <a:headEnd/>
              <a:tailEnd/>
            </a:ln>
          </p:spPr>
          <p:txBody>
            <a:bodyPr/>
            <a:lstStyle/>
            <a:p>
              <a:endParaRPr lang="en-US" sz="1662" dirty="0"/>
            </a:p>
          </p:txBody>
        </p:sp>
        <p:sp>
          <p:nvSpPr>
            <p:cNvPr id="16409" name="Line 34"/>
            <p:cNvSpPr>
              <a:spLocks noChangeShapeType="1"/>
            </p:cNvSpPr>
            <p:nvPr/>
          </p:nvSpPr>
          <p:spPr bwMode="auto">
            <a:xfrm>
              <a:off x="1875" y="1837"/>
              <a:ext cx="0" cy="336"/>
            </a:xfrm>
            <a:prstGeom prst="line">
              <a:avLst/>
            </a:prstGeom>
            <a:noFill/>
            <a:ln w="28575">
              <a:solidFill>
                <a:srgbClr val="FF0000"/>
              </a:solidFill>
              <a:prstDash val="sysDot"/>
              <a:round/>
              <a:headEnd/>
              <a:tailEnd/>
            </a:ln>
          </p:spPr>
          <p:txBody>
            <a:bodyPr/>
            <a:lstStyle/>
            <a:p>
              <a:endParaRPr lang="en-US" sz="1662" dirty="0"/>
            </a:p>
          </p:txBody>
        </p:sp>
        <p:sp>
          <p:nvSpPr>
            <p:cNvPr id="16410" name="Line 35"/>
            <p:cNvSpPr>
              <a:spLocks noChangeShapeType="1"/>
            </p:cNvSpPr>
            <p:nvPr/>
          </p:nvSpPr>
          <p:spPr bwMode="auto">
            <a:xfrm>
              <a:off x="1056" y="1834"/>
              <a:ext cx="0" cy="336"/>
            </a:xfrm>
            <a:prstGeom prst="line">
              <a:avLst/>
            </a:prstGeom>
            <a:noFill/>
            <a:ln w="38100">
              <a:solidFill>
                <a:srgbClr val="FF0000"/>
              </a:solidFill>
              <a:round/>
              <a:headEnd type="triangle" w="med" len="med"/>
              <a:tailEnd/>
            </a:ln>
          </p:spPr>
          <p:txBody>
            <a:bodyPr/>
            <a:lstStyle/>
            <a:p>
              <a:endParaRPr lang="en-US" sz="1662" dirty="0"/>
            </a:p>
          </p:txBody>
        </p:sp>
        <p:sp>
          <p:nvSpPr>
            <p:cNvPr id="16411" name="Text Box 36"/>
            <p:cNvSpPr txBox="1">
              <a:spLocks noChangeArrowheads="1"/>
            </p:cNvSpPr>
            <p:nvPr/>
          </p:nvSpPr>
          <p:spPr bwMode="auto">
            <a:xfrm>
              <a:off x="645" y="1827"/>
              <a:ext cx="408" cy="373"/>
            </a:xfrm>
            <a:prstGeom prst="rect">
              <a:avLst/>
            </a:prstGeom>
            <a:noFill/>
            <a:ln w="9525">
              <a:noFill/>
              <a:miter lim="800000"/>
              <a:headEnd/>
              <a:tailEnd/>
            </a:ln>
          </p:spPr>
          <p:txBody>
            <a:bodyPr wrap="none">
              <a:spAutoFit/>
            </a:bodyPr>
            <a:lstStyle/>
            <a:p>
              <a:pPr algn="r"/>
              <a:r>
                <a:rPr lang="en-GB" sz="1477" b="1" dirty="0">
                  <a:solidFill>
                    <a:srgbClr val="FF0000"/>
                  </a:solidFill>
                  <a:cs typeface="Times New Roman" pitchFamily="18" charset="0"/>
                </a:rPr>
                <a:t>OWC</a:t>
              </a:r>
            </a:p>
            <a:p>
              <a:pPr algn="r"/>
              <a:r>
                <a:rPr lang="en-GB" sz="1477" b="1" dirty="0">
                  <a:solidFill>
                    <a:srgbClr val="FF0000"/>
                  </a:solidFill>
                  <a:cs typeface="Times New Roman" pitchFamily="18" charset="0"/>
                </a:rPr>
                <a:t>rise</a:t>
              </a:r>
              <a:endParaRPr lang="en-US" sz="1477" b="1" dirty="0">
                <a:solidFill>
                  <a:srgbClr val="FF0000"/>
                </a:solidFill>
                <a:cs typeface="Times New Roman" pitchFamily="18" charset="0"/>
              </a:endParaRPr>
            </a:p>
          </p:txBody>
        </p:sp>
        <p:sp>
          <p:nvSpPr>
            <p:cNvPr id="16412" name="Text Box 37"/>
            <p:cNvSpPr txBox="1">
              <a:spLocks noChangeArrowheads="1"/>
            </p:cNvSpPr>
            <p:nvPr/>
          </p:nvSpPr>
          <p:spPr bwMode="auto">
            <a:xfrm>
              <a:off x="1911" y="1598"/>
              <a:ext cx="533" cy="412"/>
            </a:xfrm>
            <a:prstGeom prst="rect">
              <a:avLst/>
            </a:prstGeom>
            <a:noFill/>
            <a:ln w="9525">
              <a:noFill/>
              <a:miter lim="800000"/>
              <a:headEnd/>
              <a:tailEnd/>
            </a:ln>
          </p:spPr>
          <p:txBody>
            <a:bodyPr wrap="none">
              <a:spAutoFit/>
            </a:bodyPr>
            <a:lstStyle/>
            <a:p>
              <a:r>
                <a:rPr lang="en-GB" sz="1662" i="1" dirty="0">
                  <a:solidFill>
                    <a:srgbClr val="FF0000"/>
                  </a:solidFill>
                  <a:cs typeface="Times New Roman" pitchFamily="18" charset="0"/>
                </a:rPr>
                <a:t>POWC</a:t>
              </a:r>
            </a:p>
            <a:p>
              <a:r>
                <a:rPr lang="en-GB" sz="1662" i="1" dirty="0">
                  <a:solidFill>
                    <a:srgbClr val="FF0000"/>
                  </a:solidFill>
                  <a:cs typeface="Times New Roman" pitchFamily="18" charset="0"/>
                </a:rPr>
                <a:t>4D</a:t>
              </a:r>
              <a:endParaRPr lang="en-US" sz="1662" i="1" dirty="0">
                <a:solidFill>
                  <a:srgbClr val="FF0000"/>
                </a:solidFill>
                <a:cs typeface="Times New Roman" pitchFamily="18" charset="0"/>
              </a:endParaRPr>
            </a:p>
          </p:txBody>
        </p:sp>
        <p:sp>
          <p:nvSpPr>
            <p:cNvPr id="16413" name="Line 38"/>
            <p:cNvSpPr>
              <a:spLocks noChangeShapeType="1"/>
            </p:cNvSpPr>
            <p:nvPr/>
          </p:nvSpPr>
          <p:spPr bwMode="auto">
            <a:xfrm flipH="1">
              <a:off x="1143" y="1776"/>
              <a:ext cx="720" cy="0"/>
            </a:xfrm>
            <a:prstGeom prst="line">
              <a:avLst/>
            </a:prstGeom>
            <a:noFill/>
            <a:ln w="28575">
              <a:solidFill>
                <a:srgbClr val="FF0000"/>
              </a:solidFill>
              <a:round/>
              <a:headEnd type="triangle" w="med" len="med"/>
              <a:tailEnd/>
            </a:ln>
          </p:spPr>
          <p:txBody>
            <a:bodyPr/>
            <a:lstStyle/>
            <a:p>
              <a:endParaRPr lang="en-US" sz="1662" dirty="0"/>
            </a:p>
          </p:txBody>
        </p:sp>
      </p:grpSp>
      <p:sp>
        <p:nvSpPr>
          <p:cNvPr id="16404" name="Text Box 39"/>
          <p:cNvSpPr txBox="1">
            <a:spLocks noChangeArrowheads="1"/>
          </p:cNvSpPr>
          <p:nvPr/>
        </p:nvSpPr>
        <p:spPr bwMode="auto">
          <a:xfrm>
            <a:off x="5037282" y="1321779"/>
            <a:ext cx="1670650" cy="433196"/>
          </a:xfrm>
          <a:prstGeom prst="rect">
            <a:avLst/>
          </a:prstGeom>
          <a:noFill/>
          <a:ln w="9525">
            <a:noFill/>
            <a:miter lim="800000"/>
            <a:headEnd/>
            <a:tailEnd/>
          </a:ln>
        </p:spPr>
        <p:txBody>
          <a:bodyPr wrap="none">
            <a:spAutoFit/>
          </a:bodyPr>
          <a:lstStyle/>
          <a:p>
            <a:r>
              <a:rPr lang="en-GB" sz="2215" b="1" dirty="0">
                <a:solidFill>
                  <a:srgbClr val="C00000"/>
                </a:solidFill>
                <a:cs typeface="Times New Roman" pitchFamily="18" charset="0"/>
              </a:rPr>
              <a:t>Reflectivity</a:t>
            </a:r>
            <a:endParaRPr lang="en-US" sz="2215" b="1" dirty="0">
              <a:solidFill>
                <a:srgbClr val="C00000"/>
              </a:solidFill>
              <a:cs typeface="Times New Roman" pitchFamily="18" charset="0"/>
            </a:endParaRPr>
          </a:p>
        </p:txBody>
      </p:sp>
      <p:sp>
        <p:nvSpPr>
          <p:cNvPr id="16405" name="Line 40"/>
          <p:cNvSpPr>
            <a:spLocks noChangeShapeType="1"/>
          </p:cNvSpPr>
          <p:nvPr/>
        </p:nvSpPr>
        <p:spPr bwMode="auto">
          <a:xfrm flipH="1">
            <a:off x="5715000" y="1844920"/>
            <a:ext cx="0" cy="3446585"/>
          </a:xfrm>
          <a:prstGeom prst="line">
            <a:avLst/>
          </a:prstGeom>
          <a:noFill/>
          <a:ln w="28575">
            <a:solidFill>
              <a:schemeClr val="tx1"/>
            </a:solidFill>
            <a:round/>
            <a:headEnd/>
            <a:tailEnd/>
          </a:ln>
        </p:spPr>
        <p:txBody>
          <a:bodyPr/>
          <a:lstStyle/>
          <a:p>
            <a:endParaRPr lang="en-US" sz="1662" dirty="0"/>
          </a:p>
        </p:txBody>
      </p:sp>
      <p:sp>
        <p:nvSpPr>
          <p:cNvPr id="16406" name="Rectangle 41"/>
          <p:cNvSpPr>
            <a:spLocks noGrp="1" noChangeArrowheads="1"/>
          </p:cNvSpPr>
          <p:nvPr>
            <p:ph type="title"/>
          </p:nvPr>
        </p:nvSpPr>
        <p:spPr/>
        <p:txBody>
          <a:bodyPr/>
          <a:lstStyle/>
          <a:p>
            <a:r>
              <a:rPr lang="en-GB" dirty="0">
                <a:solidFill>
                  <a:srgbClr val="00B0F0"/>
                </a:solidFill>
                <a:latin typeface="Futura Medium" pitchFamily="2" charset="0"/>
              </a:rPr>
              <a:t>4D Signal for Saturation Changes (Sweep)</a:t>
            </a:r>
            <a:endParaRPr lang="en-US" dirty="0">
              <a:solidFill>
                <a:srgbClr val="00B0F0"/>
              </a:solidFill>
              <a:latin typeface="Futura Medium" pitchFamily="2" charset="0"/>
            </a:endParaRPr>
          </a:p>
        </p:txBody>
      </p:sp>
    </p:spTree>
    <p:extLst>
      <p:ext uri="{BB962C8B-B14F-4D97-AF65-F5344CB8AC3E}">
        <p14:creationId xmlns:p14="http://schemas.microsoft.com/office/powerpoint/2010/main" val="35317003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220167"/>
                                        </p:tgtEl>
                                        <p:attrNameLst>
                                          <p:attrName>style.visibility</p:attrName>
                                        </p:attrNameLst>
                                      </p:cBhvr>
                                      <p:to>
                                        <p:strVal val="visible"/>
                                      </p:to>
                                    </p:set>
                                    <p:animEffect transition="in" filter="wipe(up)">
                                      <p:cBhvr>
                                        <p:cTn id="11" dur="500"/>
                                        <p:tgtEl>
                                          <p:spTgt spid="22016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20173"/>
                                        </p:tgtEl>
                                        <p:attrNameLst>
                                          <p:attrName>style.visibility</p:attrName>
                                        </p:attrNameLst>
                                      </p:cBhvr>
                                      <p:to>
                                        <p:strVal val="visible"/>
                                      </p:to>
                                    </p:set>
                                    <p:animEffect transition="in" filter="wipe(up)">
                                      <p:cBhvr>
                                        <p:cTn id="25" dur="500"/>
                                        <p:tgtEl>
                                          <p:spTgt spid="220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animBg="1"/>
      <p:bldP spid="22017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8"/>
          <p:cNvGrpSpPr>
            <a:grpSpLocks/>
          </p:cNvGrpSpPr>
          <p:nvPr/>
        </p:nvGrpSpPr>
        <p:grpSpPr bwMode="auto">
          <a:xfrm>
            <a:off x="4532435" y="3193074"/>
            <a:ext cx="2286000" cy="480646"/>
            <a:chOff x="7632" y="1832"/>
            <a:chExt cx="1440" cy="328"/>
          </a:xfrm>
        </p:grpSpPr>
        <p:sp>
          <p:nvSpPr>
            <p:cNvPr id="17444" name="Line 1029"/>
            <p:cNvSpPr>
              <a:spLocks noChangeShapeType="1"/>
            </p:cNvSpPr>
            <p:nvPr/>
          </p:nvSpPr>
          <p:spPr bwMode="auto">
            <a:xfrm>
              <a:off x="8352" y="1832"/>
              <a:ext cx="720" cy="0"/>
            </a:xfrm>
            <a:prstGeom prst="line">
              <a:avLst/>
            </a:prstGeom>
            <a:noFill/>
            <a:ln w="38100">
              <a:solidFill>
                <a:srgbClr val="FF0000"/>
              </a:solidFill>
              <a:round/>
              <a:headEnd/>
              <a:tailEnd/>
            </a:ln>
          </p:spPr>
          <p:txBody>
            <a:bodyPr wrap="none" anchor="ctr"/>
            <a:lstStyle/>
            <a:p>
              <a:endParaRPr lang="en-US" sz="1662" dirty="0"/>
            </a:p>
          </p:txBody>
        </p:sp>
        <p:sp>
          <p:nvSpPr>
            <p:cNvPr id="17445" name="Line 1030"/>
            <p:cNvSpPr>
              <a:spLocks noChangeShapeType="1"/>
            </p:cNvSpPr>
            <p:nvPr/>
          </p:nvSpPr>
          <p:spPr bwMode="auto">
            <a:xfrm>
              <a:off x="7632" y="2160"/>
              <a:ext cx="720" cy="0"/>
            </a:xfrm>
            <a:prstGeom prst="line">
              <a:avLst/>
            </a:prstGeom>
            <a:noFill/>
            <a:ln w="38100">
              <a:solidFill>
                <a:srgbClr val="FF0000"/>
              </a:solidFill>
              <a:round/>
              <a:headEnd/>
              <a:tailEnd/>
            </a:ln>
          </p:spPr>
          <p:txBody>
            <a:bodyPr wrap="none" anchor="ctr"/>
            <a:lstStyle/>
            <a:p>
              <a:endParaRPr lang="en-US" sz="1662" dirty="0"/>
            </a:p>
          </p:txBody>
        </p:sp>
      </p:grpSp>
      <p:sp>
        <p:nvSpPr>
          <p:cNvPr id="17411" name="Rectangle 1032"/>
          <p:cNvSpPr>
            <a:spLocks noGrp="1" noChangeArrowheads="1"/>
          </p:cNvSpPr>
          <p:nvPr>
            <p:ph type="title"/>
          </p:nvPr>
        </p:nvSpPr>
        <p:spPr/>
        <p:txBody>
          <a:bodyPr/>
          <a:lstStyle/>
          <a:p>
            <a:r>
              <a:rPr lang="en-GB" dirty="0">
                <a:solidFill>
                  <a:srgbClr val="00B0F0"/>
                </a:solidFill>
                <a:latin typeface="Futura Medium" pitchFamily="2" charset="0"/>
              </a:rPr>
              <a:t>4D Difference Signal for Sweep</a:t>
            </a:r>
          </a:p>
        </p:txBody>
      </p:sp>
      <p:sp>
        <p:nvSpPr>
          <p:cNvPr id="17412" name="Line 1033"/>
          <p:cNvSpPr>
            <a:spLocks noChangeShapeType="1"/>
          </p:cNvSpPr>
          <p:nvPr/>
        </p:nvSpPr>
        <p:spPr bwMode="auto">
          <a:xfrm>
            <a:off x="1034562" y="2501414"/>
            <a:ext cx="0" cy="1144465"/>
          </a:xfrm>
          <a:prstGeom prst="line">
            <a:avLst/>
          </a:prstGeom>
          <a:noFill/>
          <a:ln w="28575">
            <a:solidFill>
              <a:schemeClr val="tx1"/>
            </a:solidFill>
            <a:round/>
            <a:headEnd/>
            <a:tailEnd/>
          </a:ln>
        </p:spPr>
        <p:txBody>
          <a:bodyPr/>
          <a:lstStyle/>
          <a:p>
            <a:endParaRPr lang="en-US" sz="1662" dirty="0"/>
          </a:p>
        </p:txBody>
      </p:sp>
      <p:sp>
        <p:nvSpPr>
          <p:cNvPr id="17413" name="Line 1034"/>
          <p:cNvSpPr>
            <a:spLocks noChangeShapeType="1"/>
          </p:cNvSpPr>
          <p:nvPr/>
        </p:nvSpPr>
        <p:spPr bwMode="auto">
          <a:xfrm>
            <a:off x="1034563" y="3645877"/>
            <a:ext cx="1569427" cy="0"/>
          </a:xfrm>
          <a:prstGeom prst="line">
            <a:avLst/>
          </a:prstGeom>
          <a:noFill/>
          <a:ln w="28575">
            <a:solidFill>
              <a:schemeClr val="tx1"/>
            </a:solidFill>
            <a:round/>
            <a:headEnd/>
            <a:tailEnd/>
          </a:ln>
        </p:spPr>
        <p:txBody>
          <a:bodyPr/>
          <a:lstStyle/>
          <a:p>
            <a:endParaRPr lang="en-US" sz="1662" dirty="0"/>
          </a:p>
        </p:txBody>
      </p:sp>
      <p:sp>
        <p:nvSpPr>
          <p:cNvPr id="17414" name="Line 1035"/>
          <p:cNvSpPr>
            <a:spLocks noChangeShapeType="1"/>
          </p:cNvSpPr>
          <p:nvPr/>
        </p:nvSpPr>
        <p:spPr bwMode="auto">
          <a:xfrm>
            <a:off x="2603989" y="3645878"/>
            <a:ext cx="0" cy="965689"/>
          </a:xfrm>
          <a:prstGeom prst="line">
            <a:avLst/>
          </a:prstGeom>
          <a:noFill/>
          <a:ln w="28575">
            <a:solidFill>
              <a:schemeClr val="tx1"/>
            </a:solidFill>
            <a:round/>
            <a:headEnd/>
            <a:tailEnd/>
          </a:ln>
        </p:spPr>
        <p:txBody>
          <a:bodyPr/>
          <a:lstStyle/>
          <a:p>
            <a:endParaRPr lang="en-US" sz="1662" dirty="0"/>
          </a:p>
        </p:txBody>
      </p:sp>
      <p:grpSp>
        <p:nvGrpSpPr>
          <p:cNvPr id="17417" name="Group 1038"/>
          <p:cNvGrpSpPr>
            <a:grpSpLocks/>
          </p:cNvGrpSpPr>
          <p:nvPr/>
        </p:nvGrpSpPr>
        <p:grpSpPr bwMode="auto">
          <a:xfrm>
            <a:off x="1034562" y="3492012"/>
            <a:ext cx="2519737" cy="603738"/>
            <a:chOff x="1152" y="2452"/>
            <a:chExt cx="1465" cy="412"/>
          </a:xfrm>
        </p:grpSpPr>
        <p:sp>
          <p:nvSpPr>
            <p:cNvPr id="17442" name="Line 1039"/>
            <p:cNvSpPr>
              <a:spLocks noChangeShapeType="1"/>
            </p:cNvSpPr>
            <p:nvPr/>
          </p:nvSpPr>
          <p:spPr bwMode="auto">
            <a:xfrm flipH="1">
              <a:off x="1152" y="2653"/>
              <a:ext cx="912" cy="0"/>
            </a:xfrm>
            <a:prstGeom prst="line">
              <a:avLst/>
            </a:prstGeom>
            <a:noFill/>
            <a:ln w="28575">
              <a:solidFill>
                <a:schemeClr val="bg1"/>
              </a:solidFill>
              <a:round/>
              <a:headEnd/>
              <a:tailEnd type="triangle" w="med" len="med"/>
            </a:ln>
          </p:spPr>
          <p:txBody>
            <a:bodyPr/>
            <a:lstStyle/>
            <a:p>
              <a:endParaRPr lang="en-US" sz="1662" dirty="0"/>
            </a:p>
          </p:txBody>
        </p:sp>
        <p:sp>
          <p:nvSpPr>
            <p:cNvPr id="17443" name="Text Box 1040"/>
            <p:cNvSpPr txBox="1">
              <a:spLocks noChangeArrowheads="1"/>
            </p:cNvSpPr>
            <p:nvPr/>
          </p:nvSpPr>
          <p:spPr bwMode="auto">
            <a:xfrm>
              <a:off x="2112" y="2452"/>
              <a:ext cx="505" cy="412"/>
            </a:xfrm>
            <a:prstGeom prst="rect">
              <a:avLst/>
            </a:prstGeom>
            <a:noFill/>
            <a:ln w="9525">
              <a:noFill/>
              <a:miter lim="800000"/>
              <a:headEnd/>
              <a:tailEnd/>
            </a:ln>
          </p:spPr>
          <p:txBody>
            <a:bodyPr wrap="none">
              <a:spAutoFit/>
            </a:bodyPr>
            <a:lstStyle/>
            <a:p>
              <a:r>
                <a:rPr lang="en-GB" sz="1662" i="1" dirty="0">
                  <a:cs typeface="Times New Roman" pitchFamily="18" charset="0"/>
                </a:rPr>
                <a:t>OOWC</a:t>
              </a:r>
            </a:p>
            <a:p>
              <a:r>
                <a:rPr lang="en-GB" sz="1662" i="1" dirty="0">
                  <a:cs typeface="Times New Roman" pitchFamily="18" charset="0"/>
                </a:rPr>
                <a:t>3D</a:t>
              </a:r>
              <a:endParaRPr lang="en-US" sz="1662" i="1" dirty="0">
                <a:cs typeface="Times New Roman" pitchFamily="18" charset="0"/>
              </a:endParaRPr>
            </a:p>
          </p:txBody>
        </p:sp>
      </p:grpSp>
      <p:sp>
        <p:nvSpPr>
          <p:cNvPr id="17418" name="Line 1041"/>
          <p:cNvSpPr>
            <a:spLocks noChangeShapeType="1"/>
          </p:cNvSpPr>
          <p:nvPr/>
        </p:nvSpPr>
        <p:spPr bwMode="auto">
          <a:xfrm>
            <a:off x="1034562" y="2501412"/>
            <a:ext cx="908538" cy="0"/>
          </a:xfrm>
          <a:prstGeom prst="line">
            <a:avLst/>
          </a:prstGeom>
          <a:noFill/>
          <a:ln w="28575">
            <a:solidFill>
              <a:schemeClr val="tx1"/>
            </a:solidFill>
            <a:round/>
            <a:headEnd/>
            <a:tailEnd/>
          </a:ln>
        </p:spPr>
        <p:txBody>
          <a:bodyPr wrap="none" anchor="ctr"/>
          <a:lstStyle/>
          <a:p>
            <a:endParaRPr lang="en-US" sz="1662" dirty="0"/>
          </a:p>
        </p:txBody>
      </p:sp>
      <p:sp>
        <p:nvSpPr>
          <p:cNvPr id="17419" name="Line 1042"/>
          <p:cNvSpPr>
            <a:spLocks noChangeShapeType="1"/>
          </p:cNvSpPr>
          <p:nvPr/>
        </p:nvSpPr>
        <p:spPr bwMode="auto">
          <a:xfrm flipV="1">
            <a:off x="1943100" y="1798027"/>
            <a:ext cx="0" cy="703385"/>
          </a:xfrm>
          <a:prstGeom prst="line">
            <a:avLst/>
          </a:prstGeom>
          <a:noFill/>
          <a:ln w="28575">
            <a:solidFill>
              <a:schemeClr val="tx1"/>
            </a:solidFill>
            <a:round/>
            <a:headEnd/>
            <a:tailEnd/>
          </a:ln>
        </p:spPr>
        <p:txBody>
          <a:bodyPr wrap="none" anchor="ctr"/>
          <a:lstStyle/>
          <a:p>
            <a:endParaRPr lang="en-US" sz="1662" dirty="0"/>
          </a:p>
        </p:txBody>
      </p:sp>
      <p:sp>
        <p:nvSpPr>
          <p:cNvPr id="17420" name="Line 1043"/>
          <p:cNvSpPr>
            <a:spLocks noChangeShapeType="1"/>
          </p:cNvSpPr>
          <p:nvPr/>
        </p:nvSpPr>
        <p:spPr bwMode="auto">
          <a:xfrm flipH="1">
            <a:off x="1943101" y="4611566"/>
            <a:ext cx="660889" cy="0"/>
          </a:xfrm>
          <a:prstGeom prst="line">
            <a:avLst/>
          </a:prstGeom>
          <a:noFill/>
          <a:ln w="28575">
            <a:solidFill>
              <a:schemeClr val="tx1"/>
            </a:solidFill>
            <a:round/>
            <a:headEnd/>
            <a:tailEnd/>
          </a:ln>
        </p:spPr>
        <p:txBody>
          <a:bodyPr wrap="none" anchor="ctr"/>
          <a:lstStyle/>
          <a:p>
            <a:endParaRPr lang="en-US" sz="1662" dirty="0"/>
          </a:p>
        </p:txBody>
      </p:sp>
      <p:sp>
        <p:nvSpPr>
          <p:cNvPr id="17421" name="Line 1044"/>
          <p:cNvSpPr>
            <a:spLocks noChangeShapeType="1"/>
          </p:cNvSpPr>
          <p:nvPr/>
        </p:nvSpPr>
        <p:spPr bwMode="auto">
          <a:xfrm>
            <a:off x="1943100" y="4611566"/>
            <a:ext cx="0" cy="633046"/>
          </a:xfrm>
          <a:prstGeom prst="line">
            <a:avLst/>
          </a:prstGeom>
          <a:noFill/>
          <a:ln w="28575">
            <a:solidFill>
              <a:schemeClr val="tx1"/>
            </a:solidFill>
            <a:round/>
            <a:headEnd/>
            <a:tailEnd/>
          </a:ln>
        </p:spPr>
        <p:txBody>
          <a:bodyPr wrap="none" anchor="ctr"/>
          <a:lstStyle/>
          <a:p>
            <a:endParaRPr lang="en-US" sz="1662" dirty="0"/>
          </a:p>
        </p:txBody>
      </p:sp>
      <p:grpSp>
        <p:nvGrpSpPr>
          <p:cNvPr id="17422" name="Group 1045"/>
          <p:cNvGrpSpPr>
            <a:grpSpLocks/>
          </p:cNvGrpSpPr>
          <p:nvPr/>
        </p:nvGrpSpPr>
        <p:grpSpPr bwMode="auto">
          <a:xfrm>
            <a:off x="952500" y="1852246"/>
            <a:ext cx="1204509" cy="3132993"/>
            <a:chOff x="1104" y="1395"/>
            <a:chExt cx="701" cy="2138"/>
          </a:xfrm>
        </p:grpSpPr>
        <p:sp>
          <p:nvSpPr>
            <p:cNvPr id="17438" name="Text Box 1046"/>
            <p:cNvSpPr txBox="1">
              <a:spLocks noChangeArrowheads="1"/>
            </p:cNvSpPr>
            <p:nvPr/>
          </p:nvSpPr>
          <p:spPr bwMode="auto">
            <a:xfrm>
              <a:off x="1200" y="1951"/>
              <a:ext cx="543" cy="218"/>
            </a:xfrm>
            <a:prstGeom prst="rect">
              <a:avLst/>
            </a:prstGeom>
            <a:noFill/>
            <a:ln w="9525">
              <a:noFill/>
              <a:miter lim="800000"/>
              <a:headEnd/>
              <a:tailEnd/>
            </a:ln>
          </p:spPr>
          <p:txBody>
            <a:bodyPr wrap="none">
              <a:spAutoFit/>
            </a:bodyPr>
            <a:lstStyle/>
            <a:p>
              <a:r>
                <a:rPr lang="en-GB" sz="1477" b="1" i="1" dirty="0">
                  <a:cs typeface="Times New Roman" pitchFamily="18" charset="0"/>
                </a:rPr>
                <a:t>Oil sand</a:t>
              </a:r>
              <a:endParaRPr lang="en-US" sz="1477" b="1" i="1" dirty="0">
                <a:cs typeface="Times New Roman" pitchFamily="18" charset="0"/>
              </a:endParaRPr>
            </a:p>
          </p:txBody>
        </p:sp>
        <p:sp>
          <p:nvSpPr>
            <p:cNvPr id="17439" name="Text Box 1047"/>
            <p:cNvSpPr txBox="1">
              <a:spLocks noChangeArrowheads="1"/>
            </p:cNvSpPr>
            <p:nvPr/>
          </p:nvSpPr>
          <p:spPr bwMode="auto">
            <a:xfrm>
              <a:off x="1104" y="2691"/>
              <a:ext cx="701" cy="218"/>
            </a:xfrm>
            <a:prstGeom prst="rect">
              <a:avLst/>
            </a:prstGeom>
            <a:noFill/>
            <a:ln w="9525">
              <a:noFill/>
              <a:miter lim="800000"/>
              <a:headEnd/>
              <a:tailEnd/>
            </a:ln>
          </p:spPr>
          <p:txBody>
            <a:bodyPr wrap="none">
              <a:spAutoFit/>
            </a:bodyPr>
            <a:lstStyle/>
            <a:p>
              <a:r>
                <a:rPr lang="en-GB" sz="1477" b="1" i="1" dirty="0">
                  <a:cs typeface="Times New Roman" pitchFamily="18" charset="0"/>
                </a:rPr>
                <a:t>Water sand</a:t>
              </a:r>
              <a:endParaRPr lang="en-US" sz="1477" b="1" i="1" dirty="0">
                <a:cs typeface="Times New Roman" pitchFamily="18" charset="0"/>
              </a:endParaRPr>
            </a:p>
          </p:txBody>
        </p:sp>
        <p:sp>
          <p:nvSpPr>
            <p:cNvPr id="17440" name="Text Box 1048"/>
            <p:cNvSpPr txBox="1">
              <a:spLocks noChangeArrowheads="1"/>
            </p:cNvSpPr>
            <p:nvPr/>
          </p:nvSpPr>
          <p:spPr bwMode="auto">
            <a:xfrm>
              <a:off x="1152" y="1395"/>
              <a:ext cx="402" cy="218"/>
            </a:xfrm>
            <a:prstGeom prst="rect">
              <a:avLst/>
            </a:prstGeom>
            <a:noFill/>
            <a:ln w="9525">
              <a:noFill/>
              <a:miter lim="800000"/>
              <a:headEnd/>
              <a:tailEnd/>
            </a:ln>
          </p:spPr>
          <p:txBody>
            <a:bodyPr wrap="none">
              <a:spAutoFit/>
            </a:bodyPr>
            <a:lstStyle/>
            <a:p>
              <a:r>
                <a:rPr lang="en-GB" sz="1477" b="1" i="1" dirty="0">
                  <a:cs typeface="Times New Roman" pitchFamily="18" charset="0"/>
                </a:rPr>
                <a:t>Shale</a:t>
              </a:r>
              <a:endParaRPr lang="en-US" sz="1477" b="1" i="1" dirty="0">
                <a:cs typeface="Times New Roman" pitchFamily="18" charset="0"/>
              </a:endParaRPr>
            </a:p>
          </p:txBody>
        </p:sp>
        <p:sp>
          <p:nvSpPr>
            <p:cNvPr id="17441" name="Text Box 1049"/>
            <p:cNvSpPr txBox="1">
              <a:spLocks noChangeArrowheads="1"/>
            </p:cNvSpPr>
            <p:nvPr/>
          </p:nvSpPr>
          <p:spPr bwMode="auto">
            <a:xfrm>
              <a:off x="1200" y="3315"/>
              <a:ext cx="402" cy="218"/>
            </a:xfrm>
            <a:prstGeom prst="rect">
              <a:avLst/>
            </a:prstGeom>
            <a:noFill/>
            <a:ln w="9525">
              <a:noFill/>
              <a:miter lim="800000"/>
              <a:headEnd/>
              <a:tailEnd/>
            </a:ln>
          </p:spPr>
          <p:txBody>
            <a:bodyPr wrap="none">
              <a:spAutoFit/>
            </a:bodyPr>
            <a:lstStyle/>
            <a:p>
              <a:r>
                <a:rPr lang="en-GB" sz="1477" b="1" i="1" dirty="0">
                  <a:cs typeface="Times New Roman" pitchFamily="18" charset="0"/>
                </a:rPr>
                <a:t>Shale</a:t>
              </a:r>
              <a:endParaRPr lang="en-US" sz="1477" b="1" i="1" dirty="0">
                <a:cs typeface="Times New Roman" pitchFamily="18" charset="0"/>
              </a:endParaRPr>
            </a:p>
          </p:txBody>
        </p:sp>
      </p:grpSp>
      <p:sp>
        <p:nvSpPr>
          <p:cNvPr id="17423" name="Line 1050"/>
          <p:cNvSpPr>
            <a:spLocks noChangeShapeType="1"/>
          </p:cNvSpPr>
          <p:nvPr/>
        </p:nvSpPr>
        <p:spPr bwMode="auto">
          <a:xfrm>
            <a:off x="1040423" y="3153508"/>
            <a:ext cx="1238250" cy="0"/>
          </a:xfrm>
          <a:prstGeom prst="line">
            <a:avLst/>
          </a:prstGeom>
          <a:noFill/>
          <a:ln w="28575">
            <a:solidFill>
              <a:srgbClr val="FF0000"/>
            </a:solidFill>
            <a:prstDash val="sysDot"/>
            <a:round/>
            <a:headEnd/>
            <a:tailEnd/>
          </a:ln>
        </p:spPr>
        <p:txBody>
          <a:bodyPr/>
          <a:lstStyle/>
          <a:p>
            <a:endParaRPr lang="en-US" sz="1662" dirty="0"/>
          </a:p>
        </p:txBody>
      </p:sp>
      <p:sp>
        <p:nvSpPr>
          <p:cNvPr id="17424" name="Line 1051"/>
          <p:cNvSpPr>
            <a:spLocks noChangeShapeType="1"/>
          </p:cNvSpPr>
          <p:nvPr/>
        </p:nvSpPr>
        <p:spPr bwMode="auto">
          <a:xfrm>
            <a:off x="2278674" y="3153508"/>
            <a:ext cx="0" cy="492369"/>
          </a:xfrm>
          <a:prstGeom prst="line">
            <a:avLst/>
          </a:prstGeom>
          <a:noFill/>
          <a:ln w="28575">
            <a:solidFill>
              <a:srgbClr val="FF0000"/>
            </a:solidFill>
            <a:prstDash val="sysDot"/>
            <a:round/>
            <a:headEnd/>
            <a:tailEnd/>
          </a:ln>
        </p:spPr>
        <p:txBody>
          <a:bodyPr/>
          <a:lstStyle/>
          <a:p>
            <a:endParaRPr lang="en-US" sz="1662" dirty="0"/>
          </a:p>
        </p:txBody>
      </p:sp>
      <p:sp>
        <p:nvSpPr>
          <p:cNvPr id="17425" name="Line 1052"/>
          <p:cNvSpPr>
            <a:spLocks noChangeShapeType="1"/>
          </p:cNvSpPr>
          <p:nvPr/>
        </p:nvSpPr>
        <p:spPr bwMode="auto">
          <a:xfrm>
            <a:off x="870438" y="3149112"/>
            <a:ext cx="0" cy="492369"/>
          </a:xfrm>
          <a:prstGeom prst="line">
            <a:avLst/>
          </a:prstGeom>
          <a:noFill/>
          <a:ln w="38100">
            <a:solidFill>
              <a:srgbClr val="FF0000"/>
            </a:solidFill>
            <a:round/>
            <a:headEnd type="triangle" w="med" len="med"/>
            <a:tailEnd/>
          </a:ln>
        </p:spPr>
        <p:txBody>
          <a:bodyPr/>
          <a:lstStyle/>
          <a:p>
            <a:endParaRPr lang="en-US" sz="1662" dirty="0"/>
          </a:p>
        </p:txBody>
      </p:sp>
      <p:sp>
        <p:nvSpPr>
          <p:cNvPr id="17426" name="Text Box 1053"/>
          <p:cNvSpPr txBox="1">
            <a:spLocks noChangeArrowheads="1"/>
          </p:cNvSpPr>
          <p:nvPr/>
        </p:nvSpPr>
        <p:spPr bwMode="auto">
          <a:xfrm>
            <a:off x="216645" y="3138856"/>
            <a:ext cx="647934" cy="546945"/>
          </a:xfrm>
          <a:prstGeom prst="rect">
            <a:avLst/>
          </a:prstGeom>
          <a:noFill/>
          <a:ln w="9525">
            <a:noFill/>
            <a:miter lim="800000"/>
            <a:headEnd/>
            <a:tailEnd/>
          </a:ln>
        </p:spPr>
        <p:txBody>
          <a:bodyPr wrap="none">
            <a:spAutoFit/>
          </a:bodyPr>
          <a:lstStyle/>
          <a:p>
            <a:pPr algn="r"/>
            <a:r>
              <a:rPr lang="en-GB" sz="1477" b="1" dirty="0">
                <a:cs typeface="Times New Roman" pitchFamily="18" charset="0"/>
              </a:rPr>
              <a:t>OWC</a:t>
            </a:r>
          </a:p>
          <a:p>
            <a:pPr algn="r"/>
            <a:r>
              <a:rPr lang="en-GB" sz="1477" b="1" dirty="0">
                <a:cs typeface="Times New Roman" pitchFamily="18" charset="0"/>
              </a:rPr>
              <a:t>rise</a:t>
            </a:r>
            <a:endParaRPr lang="en-US" sz="1477" b="1" dirty="0">
              <a:cs typeface="Times New Roman" pitchFamily="18" charset="0"/>
            </a:endParaRPr>
          </a:p>
        </p:txBody>
      </p:sp>
      <p:sp>
        <p:nvSpPr>
          <p:cNvPr id="17427" name="Text Box 1054"/>
          <p:cNvSpPr txBox="1">
            <a:spLocks noChangeArrowheads="1"/>
          </p:cNvSpPr>
          <p:nvPr/>
        </p:nvSpPr>
        <p:spPr bwMode="auto">
          <a:xfrm>
            <a:off x="2338754" y="2803284"/>
            <a:ext cx="846707" cy="603883"/>
          </a:xfrm>
          <a:prstGeom prst="rect">
            <a:avLst/>
          </a:prstGeom>
          <a:noFill/>
          <a:ln w="9525">
            <a:noFill/>
            <a:miter lim="800000"/>
            <a:headEnd/>
            <a:tailEnd/>
          </a:ln>
        </p:spPr>
        <p:txBody>
          <a:bodyPr wrap="none">
            <a:spAutoFit/>
          </a:bodyPr>
          <a:lstStyle/>
          <a:p>
            <a:r>
              <a:rPr lang="en-GB" sz="1662" i="1" dirty="0">
                <a:cs typeface="Times New Roman" pitchFamily="18" charset="0"/>
              </a:rPr>
              <a:t>POWC</a:t>
            </a:r>
          </a:p>
          <a:p>
            <a:r>
              <a:rPr lang="en-GB" sz="1662" i="1" dirty="0">
                <a:cs typeface="Times New Roman" pitchFamily="18" charset="0"/>
              </a:rPr>
              <a:t>4D</a:t>
            </a:r>
            <a:endParaRPr lang="en-US" sz="1662" i="1" dirty="0">
              <a:cs typeface="Times New Roman" pitchFamily="18" charset="0"/>
            </a:endParaRPr>
          </a:p>
        </p:txBody>
      </p:sp>
      <p:sp>
        <p:nvSpPr>
          <p:cNvPr id="341023" name="Text Box 1055"/>
          <p:cNvSpPr txBox="1">
            <a:spLocks noChangeArrowheads="1"/>
          </p:cNvSpPr>
          <p:nvPr/>
        </p:nvSpPr>
        <p:spPr bwMode="auto">
          <a:xfrm>
            <a:off x="1106367" y="3127133"/>
            <a:ext cx="1058303" cy="546945"/>
          </a:xfrm>
          <a:prstGeom prst="rect">
            <a:avLst/>
          </a:prstGeom>
          <a:noFill/>
          <a:ln w="9525">
            <a:noFill/>
            <a:miter lim="800000"/>
            <a:headEnd/>
            <a:tailEnd/>
          </a:ln>
        </p:spPr>
        <p:txBody>
          <a:bodyPr wrap="none">
            <a:spAutoFit/>
          </a:bodyPr>
          <a:lstStyle/>
          <a:p>
            <a:r>
              <a:rPr lang="en-GB" sz="1477" b="1" i="1" dirty="0">
                <a:cs typeface="Times New Roman" pitchFamily="18" charset="0"/>
              </a:rPr>
              <a:t>Produced</a:t>
            </a:r>
          </a:p>
          <a:p>
            <a:r>
              <a:rPr lang="en-GB" sz="1477" b="1" i="1" dirty="0">
                <a:cs typeface="Times New Roman" pitchFamily="18" charset="0"/>
              </a:rPr>
              <a:t>oil</a:t>
            </a:r>
            <a:endParaRPr lang="en-US" sz="1477" b="1" i="1" dirty="0">
              <a:cs typeface="Times New Roman" pitchFamily="18" charset="0"/>
            </a:endParaRPr>
          </a:p>
        </p:txBody>
      </p:sp>
      <p:sp>
        <p:nvSpPr>
          <p:cNvPr id="17429" name="Line 1056"/>
          <p:cNvSpPr>
            <a:spLocks noChangeShapeType="1"/>
          </p:cNvSpPr>
          <p:nvPr/>
        </p:nvSpPr>
        <p:spPr bwMode="auto">
          <a:xfrm flipH="1">
            <a:off x="1019908" y="3064120"/>
            <a:ext cx="1238250" cy="0"/>
          </a:xfrm>
          <a:prstGeom prst="line">
            <a:avLst/>
          </a:prstGeom>
          <a:noFill/>
          <a:ln w="28575">
            <a:solidFill>
              <a:srgbClr val="FF0000"/>
            </a:solidFill>
            <a:round/>
            <a:headEnd type="triangle" w="med" len="med"/>
            <a:tailEnd/>
          </a:ln>
        </p:spPr>
        <p:txBody>
          <a:bodyPr/>
          <a:lstStyle/>
          <a:p>
            <a:endParaRPr lang="en-US" sz="1662" dirty="0"/>
          </a:p>
        </p:txBody>
      </p:sp>
      <p:sp>
        <p:nvSpPr>
          <p:cNvPr id="17430" name="Text Box 1058"/>
          <p:cNvSpPr txBox="1">
            <a:spLocks noChangeArrowheads="1"/>
          </p:cNvSpPr>
          <p:nvPr/>
        </p:nvSpPr>
        <p:spPr bwMode="auto">
          <a:xfrm>
            <a:off x="7326924" y="2746133"/>
            <a:ext cx="869149" cy="910762"/>
          </a:xfrm>
          <a:prstGeom prst="rect">
            <a:avLst/>
          </a:prstGeom>
          <a:noFill/>
          <a:ln w="9525">
            <a:noFill/>
            <a:miter lim="800000"/>
            <a:headEnd/>
            <a:tailEnd/>
          </a:ln>
        </p:spPr>
        <p:txBody>
          <a:bodyPr wrap="none">
            <a:spAutoFit/>
          </a:bodyPr>
          <a:lstStyle/>
          <a:p>
            <a:pPr>
              <a:lnSpc>
                <a:spcPct val="160000"/>
              </a:lnSpc>
            </a:pPr>
            <a:r>
              <a:rPr lang="en-GB" sz="1662" i="1" dirty="0">
                <a:cs typeface="Times New Roman" pitchFamily="18" charset="0"/>
              </a:rPr>
              <a:t>POWC</a:t>
            </a:r>
          </a:p>
          <a:p>
            <a:pPr>
              <a:lnSpc>
                <a:spcPct val="160000"/>
              </a:lnSpc>
            </a:pPr>
            <a:r>
              <a:rPr lang="en-GB" sz="1662" i="1" dirty="0">
                <a:cs typeface="Times New Roman" pitchFamily="18" charset="0"/>
              </a:rPr>
              <a:t>OOWC</a:t>
            </a:r>
            <a:endParaRPr lang="en-US" sz="1662" i="1" dirty="0">
              <a:cs typeface="Times New Roman" pitchFamily="18" charset="0"/>
            </a:endParaRPr>
          </a:p>
        </p:txBody>
      </p:sp>
      <p:grpSp>
        <p:nvGrpSpPr>
          <p:cNvPr id="5" name="Group 38"/>
          <p:cNvGrpSpPr>
            <a:grpSpLocks/>
          </p:cNvGrpSpPr>
          <p:nvPr/>
        </p:nvGrpSpPr>
        <p:grpSpPr bwMode="auto">
          <a:xfrm>
            <a:off x="3748455" y="2584938"/>
            <a:ext cx="3714750" cy="3760228"/>
            <a:chOff x="4060825" y="2514600"/>
            <a:chExt cx="4024313" cy="4073580"/>
          </a:xfrm>
        </p:grpSpPr>
        <p:sp>
          <p:nvSpPr>
            <p:cNvPr id="17433" name="Rectangle 1031"/>
            <p:cNvSpPr>
              <a:spLocks noChangeArrowheads="1"/>
            </p:cNvSpPr>
            <p:nvPr/>
          </p:nvSpPr>
          <p:spPr bwMode="auto">
            <a:xfrm>
              <a:off x="4060825" y="5380349"/>
              <a:ext cx="4024313" cy="1207831"/>
            </a:xfrm>
            <a:prstGeom prst="rect">
              <a:avLst/>
            </a:prstGeom>
            <a:noFill/>
            <a:ln w="9525">
              <a:noFill/>
              <a:miter lim="800000"/>
              <a:headEnd/>
              <a:tailEnd/>
            </a:ln>
          </p:spPr>
          <p:txBody>
            <a:bodyPr>
              <a:spAutoFit/>
            </a:bodyPr>
            <a:lstStyle/>
            <a:p>
              <a:pPr algn="ctr">
                <a:lnSpc>
                  <a:spcPct val="120000"/>
                </a:lnSpc>
              </a:pPr>
              <a:r>
                <a:rPr lang="en-GB" sz="1846" i="1" dirty="0">
                  <a:solidFill>
                    <a:schemeClr val="accent3"/>
                  </a:solidFill>
                  <a:cs typeface="Times New Roman" pitchFamily="18" charset="0"/>
                </a:rPr>
                <a:t>4D signal = Peak-Trough of approx. equal amplitude</a:t>
              </a:r>
            </a:p>
            <a:p>
              <a:pPr algn="ctr">
                <a:lnSpc>
                  <a:spcPct val="120000"/>
                </a:lnSpc>
              </a:pPr>
              <a:r>
                <a:rPr lang="en-GB" sz="1846" b="1" i="1" dirty="0">
                  <a:solidFill>
                    <a:schemeClr val="accent3"/>
                  </a:solidFill>
                  <a:cs typeface="Times New Roman" pitchFamily="18" charset="0"/>
                </a:rPr>
                <a:t>'RFC DOUBLET'</a:t>
              </a:r>
              <a:endParaRPr lang="en-US" sz="1846" b="1" i="1" dirty="0">
                <a:solidFill>
                  <a:schemeClr val="accent3"/>
                </a:solidFill>
                <a:cs typeface="Times New Roman" pitchFamily="18" charset="0"/>
              </a:endParaRPr>
            </a:p>
          </p:txBody>
        </p:sp>
        <p:grpSp>
          <p:nvGrpSpPr>
            <p:cNvPr id="17434" name="Group 37"/>
            <p:cNvGrpSpPr>
              <a:grpSpLocks/>
            </p:cNvGrpSpPr>
            <p:nvPr/>
          </p:nvGrpSpPr>
          <p:grpSpPr bwMode="auto">
            <a:xfrm>
              <a:off x="4762500" y="2514600"/>
              <a:ext cx="2711450" cy="1676400"/>
              <a:chOff x="4762500" y="2514600"/>
              <a:chExt cx="2711450" cy="1676400"/>
            </a:xfrm>
          </p:grpSpPr>
          <p:sp>
            <p:nvSpPr>
              <p:cNvPr id="17435" name="Freeform 1060"/>
              <p:cNvSpPr>
                <a:spLocks/>
              </p:cNvSpPr>
              <p:nvPr/>
            </p:nvSpPr>
            <p:spPr bwMode="auto">
              <a:xfrm>
                <a:off x="6086567" y="2765806"/>
                <a:ext cx="1387383" cy="671513"/>
              </a:xfrm>
              <a:custGeom>
                <a:avLst/>
                <a:gdLst>
                  <a:gd name="T0" fmla="*/ 100573159 w 745"/>
                  <a:gd name="T1" fmla="*/ 0 h 423"/>
                  <a:gd name="T2" fmla="*/ 530606084 w 745"/>
                  <a:gd name="T3" fmla="*/ 30241901 h 423"/>
                  <a:gd name="T4" fmla="*/ 1418415686 w 745"/>
                  <a:gd name="T5" fmla="*/ 161290123 h 423"/>
                  <a:gd name="T6" fmla="*/ 1654240922 w 745"/>
                  <a:gd name="T7" fmla="*/ 191532012 h 423"/>
                  <a:gd name="T8" fmla="*/ 1945552149 w 745"/>
                  <a:gd name="T9" fmla="*/ 262096469 h 423"/>
                  <a:gd name="T10" fmla="*/ 2147483647 w 745"/>
                  <a:gd name="T11" fmla="*/ 302418987 h 423"/>
                  <a:gd name="T12" fmla="*/ 2147483647 w 745"/>
                  <a:gd name="T13" fmla="*/ 322580246 h 423"/>
                  <a:gd name="T14" fmla="*/ 2147483647 w 745"/>
                  <a:gd name="T15" fmla="*/ 352822135 h 423"/>
                  <a:gd name="T16" fmla="*/ 2147483647 w 745"/>
                  <a:gd name="T17" fmla="*/ 362902765 h 423"/>
                  <a:gd name="T18" fmla="*/ 2147483647 w 745"/>
                  <a:gd name="T19" fmla="*/ 393144653 h 423"/>
                  <a:gd name="T20" fmla="*/ 2147483647 w 745"/>
                  <a:gd name="T21" fmla="*/ 594757345 h 423"/>
                  <a:gd name="T22" fmla="*/ 2147483647 w 745"/>
                  <a:gd name="T23" fmla="*/ 695563641 h 423"/>
                  <a:gd name="T24" fmla="*/ 2147483647 w 745"/>
                  <a:gd name="T25" fmla="*/ 695563641 h 423"/>
                  <a:gd name="T26" fmla="*/ 2147483647 w 745"/>
                  <a:gd name="T27" fmla="*/ 856853913 h 423"/>
                  <a:gd name="T28" fmla="*/ 1681984849 w 745"/>
                  <a:gd name="T29" fmla="*/ 927418320 h 423"/>
                  <a:gd name="T30" fmla="*/ 1002254928 w 745"/>
                  <a:gd name="T31" fmla="*/ 1028224616 h 423"/>
                  <a:gd name="T32" fmla="*/ 239292820 w 745"/>
                  <a:gd name="T33" fmla="*/ 1048385875 h 423"/>
                  <a:gd name="T34" fmla="*/ 31211466 w 745"/>
                  <a:gd name="T35" fmla="*/ 1038305245 h 423"/>
                  <a:gd name="T36" fmla="*/ 58955393 w 745"/>
                  <a:gd name="T37" fmla="*/ 957660209 h 423"/>
                  <a:gd name="T38" fmla="*/ 100573159 w 745"/>
                  <a:gd name="T39" fmla="*/ 0 h 4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45"/>
                  <a:gd name="T61" fmla="*/ 0 h 423"/>
                  <a:gd name="T62" fmla="*/ 745 w 745"/>
                  <a:gd name="T63" fmla="*/ 423 h 4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45" h="423">
                    <a:moveTo>
                      <a:pt x="29" y="0"/>
                    </a:moveTo>
                    <a:cubicBezTo>
                      <a:pt x="69" y="13"/>
                      <a:pt x="111" y="10"/>
                      <a:pt x="153" y="12"/>
                    </a:cubicBezTo>
                    <a:cubicBezTo>
                      <a:pt x="239" y="29"/>
                      <a:pt x="321" y="57"/>
                      <a:pt x="409" y="64"/>
                    </a:cubicBezTo>
                    <a:cubicBezTo>
                      <a:pt x="431" y="71"/>
                      <a:pt x="455" y="69"/>
                      <a:pt x="477" y="76"/>
                    </a:cubicBezTo>
                    <a:cubicBezTo>
                      <a:pt x="505" y="84"/>
                      <a:pt x="533" y="98"/>
                      <a:pt x="561" y="104"/>
                    </a:cubicBezTo>
                    <a:cubicBezTo>
                      <a:pt x="580" y="117"/>
                      <a:pt x="598" y="115"/>
                      <a:pt x="621" y="120"/>
                    </a:cubicBezTo>
                    <a:cubicBezTo>
                      <a:pt x="632" y="122"/>
                      <a:pt x="653" y="128"/>
                      <a:pt x="653" y="128"/>
                    </a:cubicBezTo>
                    <a:cubicBezTo>
                      <a:pt x="656" y="132"/>
                      <a:pt x="657" y="137"/>
                      <a:pt x="661" y="140"/>
                    </a:cubicBezTo>
                    <a:cubicBezTo>
                      <a:pt x="664" y="143"/>
                      <a:pt x="670" y="141"/>
                      <a:pt x="673" y="144"/>
                    </a:cubicBezTo>
                    <a:cubicBezTo>
                      <a:pt x="676" y="147"/>
                      <a:pt x="675" y="153"/>
                      <a:pt x="677" y="156"/>
                    </a:cubicBezTo>
                    <a:cubicBezTo>
                      <a:pt x="697" y="184"/>
                      <a:pt x="721" y="212"/>
                      <a:pt x="745" y="236"/>
                    </a:cubicBezTo>
                    <a:lnTo>
                      <a:pt x="713" y="276"/>
                    </a:lnTo>
                    <a:cubicBezTo>
                      <a:pt x="713" y="276"/>
                      <a:pt x="713" y="276"/>
                      <a:pt x="713" y="276"/>
                    </a:cubicBezTo>
                    <a:cubicBezTo>
                      <a:pt x="686" y="303"/>
                      <a:pt x="663" y="331"/>
                      <a:pt x="625" y="340"/>
                    </a:cubicBezTo>
                    <a:cubicBezTo>
                      <a:pt x="589" y="364"/>
                      <a:pt x="525" y="366"/>
                      <a:pt x="485" y="368"/>
                    </a:cubicBezTo>
                    <a:cubicBezTo>
                      <a:pt x="420" y="381"/>
                      <a:pt x="354" y="399"/>
                      <a:pt x="289" y="408"/>
                    </a:cubicBezTo>
                    <a:cubicBezTo>
                      <a:pt x="225" y="417"/>
                      <a:pt x="104" y="415"/>
                      <a:pt x="69" y="416"/>
                    </a:cubicBezTo>
                    <a:cubicBezTo>
                      <a:pt x="49" y="415"/>
                      <a:pt x="25" y="423"/>
                      <a:pt x="9" y="412"/>
                    </a:cubicBezTo>
                    <a:cubicBezTo>
                      <a:pt x="0" y="406"/>
                      <a:pt x="17" y="380"/>
                      <a:pt x="17" y="380"/>
                    </a:cubicBezTo>
                    <a:cubicBezTo>
                      <a:pt x="12" y="252"/>
                      <a:pt x="29" y="127"/>
                      <a:pt x="29" y="0"/>
                    </a:cubicBezTo>
                    <a:close/>
                  </a:path>
                </a:pathLst>
              </a:custGeom>
              <a:solidFill>
                <a:srgbClr val="003399"/>
              </a:solidFill>
              <a:ln w="9525" cap="flat" cmpd="sng">
                <a:solidFill>
                  <a:schemeClr val="tx1"/>
                </a:solidFill>
                <a:prstDash val="solid"/>
                <a:round/>
                <a:headEnd/>
                <a:tailEnd/>
              </a:ln>
            </p:spPr>
            <p:txBody>
              <a:bodyPr wrap="none" anchor="ctr"/>
              <a:lstStyle/>
              <a:p>
                <a:endParaRPr lang="en-US" sz="1662" dirty="0"/>
              </a:p>
            </p:txBody>
          </p:sp>
          <p:sp>
            <p:nvSpPr>
              <p:cNvPr id="17436" name="Freeform 1061"/>
              <p:cNvSpPr>
                <a:spLocks/>
              </p:cNvSpPr>
              <p:nvPr/>
            </p:nvSpPr>
            <p:spPr bwMode="auto">
              <a:xfrm>
                <a:off x="4777398" y="3400806"/>
                <a:ext cx="1381797" cy="520700"/>
              </a:xfrm>
              <a:custGeom>
                <a:avLst/>
                <a:gdLst>
                  <a:gd name="T0" fmla="*/ 2147483647 w 742"/>
                  <a:gd name="T1" fmla="*/ 30241876 h 328"/>
                  <a:gd name="T2" fmla="*/ 1595286439 w 742"/>
                  <a:gd name="T3" fmla="*/ 90725616 h 328"/>
                  <a:gd name="T4" fmla="*/ 1206869390 w 742"/>
                  <a:gd name="T5" fmla="*/ 141128747 h 328"/>
                  <a:gd name="T6" fmla="*/ 443905050 w 742"/>
                  <a:gd name="T7" fmla="*/ 161289990 h 328"/>
                  <a:gd name="T8" fmla="*/ 180337543 w 742"/>
                  <a:gd name="T9" fmla="*/ 252015630 h 328"/>
                  <a:gd name="T10" fmla="*/ 55487898 w 742"/>
                  <a:gd name="T11" fmla="*/ 282257494 h 328"/>
                  <a:gd name="T12" fmla="*/ 97103826 w 742"/>
                  <a:gd name="T13" fmla="*/ 423386291 h 328"/>
                  <a:gd name="T14" fmla="*/ 430033079 w 742"/>
                  <a:gd name="T15" fmla="*/ 614918095 h 328"/>
                  <a:gd name="T16" fmla="*/ 693602506 w 742"/>
                  <a:gd name="T17" fmla="*/ 695563065 h 328"/>
                  <a:gd name="T18" fmla="*/ 1082019789 w 742"/>
                  <a:gd name="T19" fmla="*/ 745966171 h 328"/>
                  <a:gd name="T20" fmla="*/ 1373333042 w 742"/>
                  <a:gd name="T21" fmla="*/ 806449898 h 328"/>
                  <a:gd name="T22" fmla="*/ 1512052751 w 742"/>
                  <a:gd name="T23" fmla="*/ 826611141 h 328"/>
                  <a:gd name="T24" fmla="*/ 2147483647 w 742"/>
                  <a:gd name="T25" fmla="*/ 826611141 h 328"/>
                  <a:gd name="T26" fmla="*/ 2147483647 w 742"/>
                  <a:gd name="T27" fmla="*/ 131048126 h 328"/>
                  <a:gd name="T28" fmla="*/ 2147483647 w 742"/>
                  <a:gd name="T29" fmla="*/ 30241876 h 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42"/>
                  <a:gd name="T46" fmla="*/ 0 h 328"/>
                  <a:gd name="T47" fmla="*/ 742 w 742"/>
                  <a:gd name="T48" fmla="*/ 328 h 3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42" h="328">
                    <a:moveTo>
                      <a:pt x="712" y="12"/>
                    </a:moveTo>
                    <a:cubicBezTo>
                      <a:pt x="632" y="32"/>
                      <a:pt x="540" y="33"/>
                      <a:pt x="460" y="36"/>
                    </a:cubicBezTo>
                    <a:cubicBezTo>
                      <a:pt x="423" y="42"/>
                      <a:pt x="385" y="49"/>
                      <a:pt x="348" y="56"/>
                    </a:cubicBezTo>
                    <a:cubicBezTo>
                      <a:pt x="273" y="53"/>
                      <a:pt x="201" y="46"/>
                      <a:pt x="128" y="64"/>
                    </a:cubicBezTo>
                    <a:cubicBezTo>
                      <a:pt x="100" y="71"/>
                      <a:pt x="79" y="91"/>
                      <a:pt x="52" y="100"/>
                    </a:cubicBezTo>
                    <a:cubicBezTo>
                      <a:pt x="40" y="104"/>
                      <a:pt x="16" y="112"/>
                      <a:pt x="16" y="112"/>
                    </a:cubicBezTo>
                    <a:cubicBezTo>
                      <a:pt x="0" y="136"/>
                      <a:pt x="4" y="152"/>
                      <a:pt x="28" y="168"/>
                    </a:cubicBezTo>
                    <a:cubicBezTo>
                      <a:pt x="43" y="212"/>
                      <a:pt x="83" y="232"/>
                      <a:pt x="124" y="244"/>
                    </a:cubicBezTo>
                    <a:cubicBezTo>
                      <a:pt x="151" y="252"/>
                      <a:pt x="173" y="267"/>
                      <a:pt x="200" y="276"/>
                    </a:cubicBezTo>
                    <a:cubicBezTo>
                      <a:pt x="236" y="288"/>
                      <a:pt x="276" y="286"/>
                      <a:pt x="312" y="296"/>
                    </a:cubicBezTo>
                    <a:cubicBezTo>
                      <a:pt x="340" y="304"/>
                      <a:pt x="368" y="313"/>
                      <a:pt x="396" y="320"/>
                    </a:cubicBezTo>
                    <a:cubicBezTo>
                      <a:pt x="409" y="323"/>
                      <a:pt x="436" y="328"/>
                      <a:pt x="436" y="328"/>
                    </a:cubicBezTo>
                    <a:cubicBezTo>
                      <a:pt x="533" y="325"/>
                      <a:pt x="623" y="323"/>
                      <a:pt x="720" y="328"/>
                    </a:cubicBezTo>
                    <a:cubicBezTo>
                      <a:pt x="742" y="262"/>
                      <a:pt x="724" y="67"/>
                      <a:pt x="724" y="52"/>
                    </a:cubicBezTo>
                    <a:cubicBezTo>
                      <a:pt x="724" y="38"/>
                      <a:pt x="718" y="0"/>
                      <a:pt x="712" y="12"/>
                    </a:cubicBezTo>
                    <a:close/>
                  </a:path>
                </a:pathLst>
              </a:custGeom>
              <a:solidFill>
                <a:srgbClr val="FF0000"/>
              </a:solidFill>
              <a:ln w="9525" cap="flat" cmpd="sng">
                <a:solidFill>
                  <a:schemeClr val="tx1"/>
                </a:solidFill>
                <a:prstDash val="solid"/>
                <a:round/>
                <a:headEnd/>
                <a:tailEnd/>
              </a:ln>
            </p:spPr>
            <p:txBody>
              <a:bodyPr wrap="none" anchor="ctr"/>
              <a:lstStyle/>
              <a:p>
                <a:endParaRPr lang="en-US" sz="1662" dirty="0"/>
              </a:p>
            </p:txBody>
          </p:sp>
          <p:sp>
            <p:nvSpPr>
              <p:cNvPr id="17437" name="Freeform 1062"/>
              <p:cNvSpPr>
                <a:spLocks/>
              </p:cNvSpPr>
              <p:nvPr/>
            </p:nvSpPr>
            <p:spPr bwMode="auto">
              <a:xfrm>
                <a:off x="4762500" y="2514600"/>
                <a:ext cx="2711450" cy="1676400"/>
              </a:xfrm>
              <a:custGeom>
                <a:avLst/>
                <a:gdLst>
                  <a:gd name="T0" fmla="*/ 2147483647 w 1456"/>
                  <a:gd name="T1" fmla="*/ 0 h 1056"/>
                  <a:gd name="T2" fmla="*/ 2053063254 w 1456"/>
                  <a:gd name="T3" fmla="*/ 120967494 h 1056"/>
                  <a:gd name="T4" fmla="*/ 2147483647 w 1456"/>
                  <a:gd name="T5" fmla="*/ 362902431 h 1056"/>
                  <a:gd name="T6" fmla="*/ 2147483647 w 1456"/>
                  <a:gd name="T7" fmla="*/ 604837419 h 1056"/>
                  <a:gd name="T8" fmla="*/ 2147483647 w 1456"/>
                  <a:gd name="T9" fmla="*/ 967739949 h 1056"/>
                  <a:gd name="T10" fmla="*/ 2147483647 w 1456"/>
                  <a:gd name="T11" fmla="*/ 1330642282 h 1056"/>
                  <a:gd name="T12" fmla="*/ 2147483647 w 1456"/>
                  <a:gd name="T13" fmla="*/ 1451609726 h 1056"/>
                  <a:gd name="T14" fmla="*/ 554882646 w 1456"/>
                  <a:gd name="T15" fmla="*/ 1572577170 h 1056"/>
                  <a:gd name="T16" fmla="*/ 55487883 w 1456"/>
                  <a:gd name="T17" fmla="*/ 1814512455 h 1056"/>
                  <a:gd name="T18" fmla="*/ 887811722 w 1456"/>
                  <a:gd name="T19" fmla="*/ 2147483647 h 1056"/>
                  <a:gd name="T20" fmla="*/ 2147483647 w 1456"/>
                  <a:gd name="T21" fmla="*/ 2147483647 h 1056"/>
                  <a:gd name="T22" fmla="*/ 2147483647 w 1456"/>
                  <a:gd name="T23" fmla="*/ 2147483647 h 1056"/>
                  <a:gd name="T24" fmla="*/ 2147483647 w 1456"/>
                  <a:gd name="T25" fmla="*/ 2147483647 h 10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56"/>
                  <a:gd name="T40" fmla="*/ 0 h 1056"/>
                  <a:gd name="T41" fmla="*/ 1456 w 1456"/>
                  <a:gd name="T42" fmla="*/ 1056 h 10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56" h="1056">
                    <a:moveTo>
                      <a:pt x="736" y="0"/>
                    </a:moveTo>
                    <a:cubicBezTo>
                      <a:pt x="668" y="12"/>
                      <a:pt x="600" y="24"/>
                      <a:pt x="592" y="48"/>
                    </a:cubicBezTo>
                    <a:cubicBezTo>
                      <a:pt x="584" y="72"/>
                      <a:pt x="584" y="112"/>
                      <a:pt x="688" y="144"/>
                    </a:cubicBezTo>
                    <a:cubicBezTo>
                      <a:pt x="792" y="176"/>
                      <a:pt x="1088" y="200"/>
                      <a:pt x="1216" y="240"/>
                    </a:cubicBezTo>
                    <a:cubicBezTo>
                      <a:pt x="1344" y="280"/>
                      <a:pt x="1456" y="336"/>
                      <a:pt x="1456" y="384"/>
                    </a:cubicBezTo>
                    <a:cubicBezTo>
                      <a:pt x="1456" y="432"/>
                      <a:pt x="1336" y="496"/>
                      <a:pt x="1216" y="528"/>
                    </a:cubicBezTo>
                    <a:cubicBezTo>
                      <a:pt x="1096" y="560"/>
                      <a:pt x="912" y="560"/>
                      <a:pt x="736" y="576"/>
                    </a:cubicBezTo>
                    <a:cubicBezTo>
                      <a:pt x="560" y="592"/>
                      <a:pt x="280" y="600"/>
                      <a:pt x="160" y="624"/>
                    </a:cubicBezTo>
                    <a:cubicBezTo>
                      <a:pt x="40" y="648"/>
                      <a:pt x="0" y="680"/>
                      <a:pt x="16" y="720"/>
                    </a:cubicBezTo>
                    <a:cubicBezTo>
                      <a:pt x="32" y="760"/>
                      <a:pt x="128" y="832"/>
                      <a:pt x="256" y="864"/>
                    </a:cubicBezTo>
                    <a:cubicBezTo>
                      <a:pt x="384" y="896"/>
                      <a:pt x="680" y="888"/>
                      <a:pt x="784" y="912"/>
                    </a:cubicBezTo>
                    <a:cubicBezTo>
                      <a:pt x="888" y="936"/>
                      <a:pt x="888" y="984"/>
                      <a:pt x="880" y="1008"/>
                    </a:cubicBezTo>
                    <a:cubicBezTo>
                      <a:pt x="872" y="1032"/>
                      <a:pt x="804" y="1044"/>
                      <a:pt x="736" y="1056"/>
                    </a:cubicBezTo>
                  </a:path>
                </a:pathLst>
              </a:custGeom>
              <a:noFill/>
              <a:ln w="57150" cap="flat" cmpd="sng">
                <a:solidFill>
                  <a:schemeClr val="tx1"/>
                </a:solidFill>
                <a:prstDash val="solid"/>
                <a:round/>
                <a:headEnd/>
                <a:tailEnd/>
              </a:ln>
            </p:spPr>
            <p:txBody>
              <a:bodyPr wrap="none" anchor="ctr"/>
              <a:lstStyle/>
              <a:p>
                <a:endParaRPr lang="en-US" sz="1662" dirty="0"/>
              </a:p>
            </p:txBody>
          </p:sp>
        </p:grpSp>
      </p:grpSp>
      <p:sp>
        <p:nvSpPr>
          <p:cNvPr id="17432" name="Line 1057"/>
          <p:cNvSpPr>
            <a:spLocks noChangeShapeType="1"/>
          </p:cNvSpPr>
          <p:nvPr/>
        </p:nvSpPr>
        <p:spPr bwMode="auto">
          <a:xfrm>
            <a:off x="5657850" y="1798027"/>
            <a:ext cx="0" cy="3446585"/>
          </a:xfrm>
          <a:prstGeom prst="line">
            <a:avLst/>
          </a:prstGeom>
          <a:noFill/>
          <a:ln w="28575">
            <a:solidFill>
              <a:schemeClr val="tx1"/>
            </a:solidFill>
            <a:round/>
            <a:headEnd/>
            <a:tailEnd/>
          </a:ln>
        </p:spPr>
        <p:txBody>
          <a:bodyPr wrap="none" anchor="ctr"/>
          <a:lstStyle/>
          <a:p>
            <a:endParaRPr lang="en-US" sz="1662" dirty="0"/>
          </a:p>
        </p:txBody>
      </p:sp>
      <p:sp>
        <p:nvSpPr>
          <p:cNvPr id="39" name="Text Box 18"/>
          <p:cNvSpPr txBox="1">
            <a:spLocks noChangeArrowheads="1"/>
          </p:cNvSpPr>
          <p:nvPr/>
        </p:nvSpPr>
        <p:spPr bwMode="auto">
          <a:xfrm>
            <a:off x="1228274" y="1321779"/>
            <a:ext cx="1822935" cy="433196"/>
          </a:xfrm>
          <a:prstGeom prst="rect">
            <a:avLst/>
          </a:prstGeom>
          <a:noFill/>
          <a:ln w="9525">
            <a:noFill/>
            <a:miter lim="800000"/>
            <a:headEnd/>
            <a:tailEnd/>
          </a:ln>
        </p:spPr>
        <p:txBody>
          <a:bodyPr wrap="none">
            <a:spAutoFit/>
          </a:bodyPr>
          <a:lstStyle/>
          <a:p>
            <a:r>
              <a:rPr lang="en-GB" sz="2215" b="1" dirty="0">
                <a:solidFill>
                  <a:srgbClr val="C00000"/>
                </a:solidFill>
                <a:cs typeface="Times New Roman" pitchFamily="18" charset="0"/>
              </a:rPr>
              <a:t>Impedance</a:t>
            </a:r>
            <a:endParaRPr lang="en-US" sz="2215" b="1" dirty="0">
              <a:solidFill>
                <a:srgbClr val="C00000"/>
              </a:solidFill>
              <a:cs typeface="Times New Roman" pitchFamily="18" charset="0"/>
            </a:endParaRPr>
          </a:p>
        </p:txBody>
      </p:sp>
      <p:sp>
        <p:nvSpPr>
          <p:cNvPr id="41" name="Text Box 39"/>
          <p:cNvSpPr txBox="1">
            <a:spLocks noChangeArrowheads="1"/>
          </p:cNvSpPr>
          <p:nvPr/>
        </p:nvSpPr>
        <p:spPr bwMode="auto">
          <a:xfrm>
            <a:off x="4981603" y="1321779"/>
            <a:ext cx="1858201" cy="433196"/>
          </a:xfrm>
          <a:prstGeom prst="rect">
            <a:avLst/>
          </a:prstGeom>
          <a:noFill/>
          <a:ln w="9525">
            <a:noFill/>
            <a:miter lim="800000"/>
            <a:headEnd/>
            <a:tailEnd/>
          </a:ln>
        </p:spPr>
        <p:txBody>
          <a:bodyPr wrap="none">
            <a:spAutoFit/>
          </a:bodyPr>
          <a:lstStyle/>
          <a:p>
            <a:r>
              <a:rPr lang="en-GB" sz="2215" b="1" dirty="0">
                <a:solidFill>
                  <a:srgbClr val="C00000"/>
                </a:solidFill>
                <a:cs typeface="Times New Roman" pitchFamily="18" charset="0"/>
              </a:rPr>
              <a:t>d</a:t>
            </a:r>
            <a:r>
              <a:rPr lang="en-GB" sz="2215" dirty="0">
                <a:solidFill>
                  <a:srgbClr val="C00000"/>
                </a:solidFill>
                <a:cs typeface="Times New Roman" pitchFamily="18" charset="0"/>
              </a:rPr>
              <a:t>Reflectivity</a:t>
            </a:r>
            <a:endParaRPr lang="en-US" sz="2215" dirty="0">
              <a:solidFill>
                <a:srgbClr val="C00000"/>
              </a:solidFill>
              <a:cs typeface="Times New Roman" pitchFamily="18" charset="0"/>
            </a:endParaRPr>
          </a:p>
        </p:txBody>
      </p:sp>
    </p:spTree>
    <p:extLst>
      <p:ext uri="{BB962C8B-B14F-4D97-AF65-F5344CB8AC3E}">
        <p14:creationId xmlns:p14="http://schemas.microsoft.com/office/powerpoint/2010/main" val="1902312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10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023" grpId="0"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4"/>
          <p:cNvSpPr>
            <a:spLocks noGrp="1" noChangeArrowheads="1"/>
          </p:cNvSpPr>
          <p:nvPr>
            <p:ph type="title"/>
          </p:nvPr>
        </p:nvSpPr>
        <p:spPr/>
        <p:txBody>
          <a:bodyPr/>
          <a:lstStyle/>
          <a:p>
            <a:r>
              <a:rPr lang="en-GB" dirty="0">
                <a:solidFill>
                  <a:srgbClr val="00B0F0"/>
                </a:solidFill>
                <a:latin typeface="Futura Medium" pitchFamily="2" charset="0"/>
              </a:rPr>
              <a:t>4D Difference Signal for Sweep (cont.)</a:t>
            </a:r>
          </a:p>
        </p:txBody>
      </p:sp>
      <p:grpSp>
        <p:nvGrpSpPr>
          <p:cNvPr id="2" name="Group 1">
            <a:extLst>
              <a:ext uri="{FF2B5EF4-FFF2-40B4-BE49-F238E27FC236}">
                <a16:creationId xmlns:a16="http://schemas.microsoft.com/office/drawing/2014/main" id="{E62D4405-16D3-AFD6-49ED-F9C11E03B97F}"/>
              </a:ext>
            </a:extLst>
          </p:cNvPr>
          <p:cNvGrpSpPr/>
          <p:nvPr/>
        </p:nvGrpSpPr>
        <p:grpSpPr>
          <a:xfrm>
            <a:off x="59848" y="1278778"/>
            <a:ext cx="3337654" cy="3965834"/>
            <a:chOff x="59848" y="1278778"/>
            <a:chExt cx="3337654" cy="3965834"/>
          </a:xfrm>
        </p:grpSpPr>
        <p:sp>
          <p:nvSpPr>
            <p:cNvPr id="18436" name="Line 5"/>
            <p:cNvSpPr>
              <a:spLocks noChangeShapeType="1"/>
            </p:cNvSpPr>
            <p:nvPr/>
          </p:nvSpPr>
          <p:spPr bwMode="auto">
            <a:xfrm>
              <a:off x="877765" y="2501414"/>
              <a:ext cx="0" cy="1144465"/>
            </a:xfrm>
            <a:prstGeom prst="line">
              <a:avLst/>
            </a:prstGeom>
            <a:noFill/>
            <a:ln w="28575">
              <a:solidFill>
                <a:schemeClr val="tx1"/>
              </a:solidFill>
              <a:round/>
              <a:headEnd/>
              <a:tailEnd/>
            </a:ln>
          </p:spPr>
          <p:txBody>
            <a:bodyPr/>
            <a:lstStyle/>
            <a:p>
              <a:endParaRPr lang="en-US" sz="1662" dirty="0"/>
            </a:p>
          </p:txBody>
        </p:sp>
        <p:sp>
          <p:nvSpPr>
            <p:cNvPr id="18437" name="Line 6"/>
            <p:cNvSpPr>
              <a:spLocks noChangeShapeType="1"/>
            </p:cNvSpPr>
            <p:nvPr/>
          </p:nvSpPr>
          <p:spPr bwMode="auto">
            <a:xfrm>
              <a:off x="877766" y="3645877"/>
              <a:ext cx="1569427" cy="0"/>
            </a:xfrm>
            <a:prstGeom prst="line">
              <a:avLst/>
            </a:prstGeom>
            <a:noFill/>
            <a:ln w="28575">
              <a:solidFill>
                <a:schemeClr val="tx1"/>
              </a:solidFill>
              <a:round/>
              <a:headEnd/>
              <a:tailEnd/>
            </a:ln>
          </p:spPr>
          <p:txBody>
            <a:bodyPr/>
            <a:lstStyle/>
            <a:p>
              <a:endParaRPr lang="en-US" sz="1662" dirty="0"/>
            </a:p>
          </p:txBody>
        </p:sp>
        <p:sp>
          <p:nvSpPr>
            <p:cNvPr id="18438" name="Line 7"/>
            <p:cNvSpPr>
              <a:spLocks noChangeShapeType="1"/>
            </p:cNvSpPr>
            <p:nvPr/>
          </p:nvSpPr>
          <p:spPr bwMode="auto">
            <a:xfrm>
              <a:off x="2447192" y="3645878"/>
              <a:ext cx="0" cy="965689"/>
            </a:xfrm>
            <a:prstGeom prst="line">
              <a:avLst/>
            </a:prstGeom>
            <a:noFill/>
            <a:ln w="28575">
              <a:solidFill>
                <a:schemeClr val="tx1"/>
              </a:solidFill>
              <a:round/>
              <a:headEnd/>
              <a:tailEnd/>
            </a:ln>
          </p:spPr>
          <p:txBody>
            <a:bodyPr/>
            <a:lstStyle/>
            <a:p>
              <a:endParaRPr lang="en-US" sz="1662" dirty="0"/>
            </a:p>
          </p:txBody>
        </p:sp>
        <p:grpSp>
          <p:nvGrpSpPr>
            <p:cNvPr id="18440" name="Group 10"/>
            <p:cNvGrpSpPr>
              <a:grpSpLocks/>
            </p:cNvGrpSpPr>
            <p:nvPr/>
          </p:nvGrpSpPr>
          <p:grpSpPr bwMode="auto">
            <a:xfrm>
              <a:off x="877765" y="3492012"/>
              <a:ext cx="2519737" cy="603738"/>
              <a:chOff x="1152" y="2452"/>
              <a:chExt cx="1465" cy="412"/>
            </a:xfrm>
          </p:grpSpPr>
          <p:sp>
            <p:nvSpPr>
              <p:cNvPr id="18467" name="Line 11"/>
              <p:cNvSpPr>
                <a:spLocks noChangeShapeType="1"/>
              </p:cNvSpPr>
              <p:nvPr/>
            </p:nvSpPr>
            <p:spPr bwMode="auto">
              <a:xfrm flipH="1">
                <a:off x="1152" y="2653"/>
                <a:ext cx="912" cy="0"/>
              </a:xfrm>
              <a:prstGeom prst="line">
                <a:avLst/>
              </a:prstGeom>
              <a:noFill/>
              <a:ln w="28575">
                <a:solidFill>
                  <a:schemeClr val="bg1"/>
                </a:solidFill>
                <a:round/>
                <a:headEnd/>
                <a:tailEnd type="triangle" w="med" len="med"/>
              </a:ln>
            </p:spPr>
            <p:txBody>
              <a:bodyPr/>
              <a:lstStyle/>
              <a:p>
                <a:endParaRPr lang="en-US" sz="1662" dirty="0"/>
              </a:p>
            </p:txBody>
          </p:sp>
          <p:sp>
            <p:nvSpPr>
              <p:cNvPr id="18468" name="Text Box 12"/>
              <p:cNvSpPr txBox="1">
                <a:spLocks noChangeArrowheads="1"/>
              </p:cNvSpPr>
              <p:nvPr/>
            </p:nvSpPr>
            <p:spPr bwMode="auto">
              <a:xfrm>
                <a:off x="2112" y="2452"/>
                <a:ext cx="505" cy="412"/>
              </a:xfrm>
              <a:prstGeom prst="rect">
                <a:avLst/>
              </a:prstGeom>
              <a:noFill/>
              <a:ln w="9525">
                <a:noFill/>
                <a:miter lim="800000"/>
                <a:headEnd/>
                <a:tailEnd/>
              </a:ln>
            </p:spPr>
            <p:txBody>
              <a:bodyPr wrap="none">
                <a:spAutoFit/>
              </a:bodyPr>
              <a:lstStyle/>
              <a:p>
                <a:r>
                  <a:rPr lang="en-GB" sz="1662" i="1" dirty="0">
                    <a:cs typeface="Times New Roman" pitchFamily="18" charset="0"/>
                  </a:rPr>
                  <a:t>OOWC</a:t>
                </a:r>
              </a:p>
              <a:p>
                <a:r>
                  <a:rPr lang="en-GB" sz="1662" i="1" dirty="0">
                    <a:cs typeface="Times New Roman" pitchFamily="18" charset="0"/>
                  </a:rPr>
                  <a:t>3D</a:t>
                </a:r>
                <a:endParaRPr lang="en-US" sz="1662" i="1" dirty="0">
                  <a:cs typeface="Times New Roman" pitchFamily="18" charset="0"/>
                </a:endParaRPr>
              </a:p>
            </p:txBody>
          </p:sp>
        </p:grpSp>
        <p:sp>
          <p:nvSpPr>
            <p:cNvPr id="18441" name="Line 13"/>
            <p:cNvSpPr>
              <a:spLocks noChangeShapeType="1"/>
            </p:cNvSpPr>
            <p:nvPr/>
          </p:nvSpPr>
          <p:spPr bwMode="auto">
            <a:xfrm>
              <a:off x="877765" y="2501412"/>
              <a:ext cx="908538" cy="0"/>
            </a:xfrm>
            <a:prstGeom prst="line">
              <a:avLst/>
            </a:prstGeom>
            <a:noFill/>
            <a:ln w="28575">
              <a:solidFill>
                <a:schemeClr val="tx1"/>
              </a:solidFill>
              <a:round/>
              <a:headEnd/>
              <a:tailEnd/>
            </a:ln>
          </p:spPr>
          <p:txBody>
            <a:bodyPr wrap="none" anchor="ctr"/>
            <a:lstStyle/>
            <a:p>
              <a:endParaRPr lang="en-US" sz="1662" dirty="0"/>
            </a:p>
          </p:txBody>
        </p:sp>
        <p:sp>
          <p:nvSpPr>
            <p:cNvPr id="18442" name="Line 14"/>
            <p:cNvSpPr>
              <a:spLocks noChangeShapeType="1"/>
            </p:cNvSpPr>
            <p:nvPr/>
          </p:nvSpPr>
          <p:spPr bwMode="auto">
            <a:xfrm flipV="1">
              <a:off x="1786303" y="1798027"/>
              <a:ext cx="0" cy="703385"/>
            </a:xfrm>
            <a:prstGeom prst="line">
              <a:avLst/>
            </a:prstGeom>
            <a:noFill/>
            <a:ln w="28575">
              <a:solidFill>
                <a:schemeClr val="tx1"/>
              </a:solidFill>
              <a:round/>
              <a:headEnd/>
              <a:tailEnd/>
            </a:ln>
          </p:spPr>
          <p:txBody>
            <a:bodyPr wrap="none" anchor="ctr"/>
            <a:lstStyle/>
            <a:p>
              <a:endParaRPr lang="en-US" sz="1662" dirty="0"/>
            </a:p>
          </p:txBody>
        </p:sp>
        <p:sp>
          <p:nvSpPr>
            <p:cNvPr id="18443" name="Line 15"/>
            <p:cNvSpPr>
              <a:spLocks noChangeShapeType="1"/>
            </p:cNvSpPr>
            <p:nvPr/>
          </p:nvSpPr>
          <p:spPr bwMode="auto">
            <a:xfrm flipH="1">
              <a:off x="1786304" y="4611566"/>
              <a:ext cx="660889" cy="0"/>
            </a:xfrm>
            <a:prstGeom prst="line">
              <a:avLst/>
            </a:prstGeom>
            <a:noFill/>
            <a:ln w="28575">
              <a:solidFill>
                <a:schemeClr val="tx1"/>
              </a:solidFill>
              <a:round/>
              <a:headEnd/>
              <a:tailEnd/>
            </a:ln>
          </p:spPr>
          <p:txBody>
            <a:bodyPr wrap="none" anchor="ctr"/>
            <a:lstStyle/>
            <a:p>
              <a:endParaRPr lang="en-US" sz="1662" dirty="0"/>
            </a:p>
          </p:txBody>
        </p:sp>
        <p:sp>
          <p:nvSpPr>
            <p:cNvPr id="18444" name="Line 16"/>
            <p:cNvSpPr>
              <a:spLocks noChangeShapeType="1"/>
            </p:cNvSpPr>
            <p:nvPr/>
          </p:nvSpPr>
          <p:spPr bwMode="auto">
            <a:xfrm>
              <a:off x="1786303" y="4611566"/>
              <a:ext cx="0" cy="633046"/>
            </a:xfrm>
            <a:prstGeom prst="line">
              <a:avLst/>
            </a:prstGeom>
            <a:noFill/>
            <a:ln w="28575">
              <a:solidFill>
                <a:schemeClr val="tx1"/>
              </a:solidFill>
              <a:round/>
              <a:headEnd/>
              <a:tailEnd/>
            </a:ln>
          </p:spPr>
          <p:txBody>
            <a:bodyPr wrap="none" anchor="ctr"/>
            <a:lstStyle/>
            <a:p>
              <a:endParaRPr lang="en-US" sz="1662" dirty="0"/>
            </a:p>
          </p:txBody>
        </p:sp>
        <p:grpSp>
          <p:nvGrpSpPr>
            <p:cNvPr id="18445" name="Group 17"/>
            <p:cNvGrpSpPr>
              <a:grpSpLocks/>
            </p:cNvGrpSpPr>
            <p:nvPr/>
          </p:nvGrpSpPr>
          <p:grpSpPr bwMode="auto">
            <a:xfrm>
              <a:off x="795703" y="1852246"/>
              <a:ext cx="1204509" cy="3132993"/>
              <a:chOff x="1104" y="1395"/>
              <a:chExt cx="701" cy="2138"/>
            </a:xfrm>
          </p:grpSpPr>
          <p:sp>
            <p:nvSpPr>
              <p:cNvPr id="18463" name="Text Box 18"/>
              <p:cNvSpPr txBox="1">
                <a:spLocks noChangeArrowheads="1"/>
              </p:cNvSpPr>
              <p:nvPr/>
            </p:nvSpPr>
            <p:spPr bwMode="auto">
              <a:xfrm>
                <a:off x="1200" y="1951"/>
                <a:ext cx="543" cy="218"/>
              </a:xfrm>
              <a:prstGeom prst="rect">
                <a:avLst/>
              </a:prstGeom>
              <a:noFill/>
              <a:ln w="9525">
                <a:noFill/>
                <a:miter lim="800000"/>
                <a:headEnd/>
                <a:tailEnd/>
              </a:ln>
            </p:spPr>
            <p:txBody>
              <a:bodyPr wrap="none">
                <a:spAutoFit/>
              </a:bodyPr>
              <a:lstStyle/>
              <a:p>
                <a:r>
                  <a:rPr lang="en-GB" sz="1477" b="1" i="1" dirty="0">
                    <a:cs typeface="Times New Roman" pitchFamily="18" charset="0"/>
                  </a:rPr>
                  <a:t>Oil sand</a:t>
                </a:r>
                <a:endParaRPr lang="en-US" sz="1477" b="1" i="1" dirty="0">
                  <a:cs typeface="Times New Roman" pitchFamily="18" charset="0"/>
                </a:endParaRPr>
              </a:p>
            </p:txBody>
          </p:sp>
          <p:sp>
            <p:nvSpPr>
              <p:cNvPr id="18464" name="Text Box 19"/>
              <p:cNvSpPr txBox="1">
                <a:spLocks noChangeArrowheads="1"/>
              </p:cNvSpPr>
              <p:nvPr/>
            </p:nvSpPr>
            <p:spPr bwMode="auto">
              <a:xfrm>
                <a:off x="1104" y="2691"/>
                <a:ext cx="701" cy="218"/>
              </a:xfrm>
              <a:prstGeom prst="rect">
                <a:avLst/>
              </a:prstGeom>
              <a:noFill/>
              <a:ln w="9525">
                <a:noFill/>
                <a:miter lim="800000"/>
                <a:headEnd/>
                <a:tailEnd/>
              </a:ln>
            </p:spPr>
            <p:txBody>
              <a:bodyPr wrap="none">
                <a:spAutoFit/>
              </a:bodyPr>
              <a:lstStyle/>
              <a:p>
                <a:r>
                  <a:rPr lang="en-GB" sz="1477" b="1" i="1" dirty="0">
                    <a:cs typeface="Times New Roman" pitchFamily="18" charset="0"/>
                  </a:rPr>
                  <a:t>Water sand</a:t>
                </a:r>
                <a:endParaRPr lang="en-US" sz="1477" b="1" i="1" dirty="0">
                  <a:cs typeface="Times New Roman" pitchFamily="18" charset="0"/>
                </a:endParaRPr>
              </a:p>
            </p:txBody>
          </p:sp>
          <p:sp>
            <p:nvSpPr>
              <p:cNvPr id="18465" name="Text Box 20"/>
              <p:cNvSpPr txBox="1">
                <a:spLocks noChangeArrowheads="1"/>
              </p:cNvSpPr>
              <p:nvPr/>
            </p:nvSpPr>
            <p:spPr bwMode="auto">
              <a:xfrm>
                <a:off x="1152" y="1395"/>
                <a:ext cx="402" cy="218"/>
              </a:xfrm>
              <a:prstGeom prst="rect">
                <a:avLst/>
              </a:prstGeom>
              <a:noFill/>
              <a:ln w="9525">
                <a:noFill/>
                <a:miter lim="800000"/>
                <a:headEnd/>
                <a:tailEnd/>
              </a:ln>
            </p:spPr>
            <p:txBody>
              <a:bodyPr wrap="none">
                <a:spAutoFit/>
              </a:bodyPr>
              <a:lstStyle/>
              <a:p>
                <a:r>
                  <a:rPr lang="en-GB" sz="1477" b="1" i="1" dirty="0">
                    <a:cs typeface="Times New Roman" pitchFamily="18" charset="0"/>
                  </a:rPr>
                  <a:t>Shale</a:t>
                </a:r>
                <a:endParaRPr lang="en-US" sz="1477" b="1" i="1" dirty="0">
                  <a:cs typeface="Times New Roman" pitchFamily="18" charset="0"/>
                </a:endParaRPr>
              </a:p>
            </p:txBody>
          </p:sp>
          <p:sp>
            <p:nvSpPr>
              <p:cNvPr id="18466" name="Text Box 21"/>
              <p:cNvSpPr txBox="1">
                <a:spLocks noChangeArrowheads="1"/>
              </p:cNvSpPr>
              <p:nvPr/>
            </p:nvSpPr>
            <p:spPr bwMode="auto">
              <a:xfrm>
                <a:off x="1200" y="3315"/>
                <a:ext cx="402" cy="218"/>
              </a:xfrm>
              <a:prstGeom prst="rect">
                <a:avLst/>
              </a:prstGeom>
              <a:noFill/>
              <a:ln w="9525">
                <a:noFill/>
                <a:miter lim="800000"/>
                <a:headEnd/>
                <a:tailEnd/>
              </a:ln>
            </p:spPr>
            <p:txBody>
              <a:bodyPr wrap="none">
                <a:spAutoFit/>
              </a:bodyPr>
              <a:lstStyle/>
              <a:p>
                <a:r>
                  <a:rPr lang="en-GB" sz="1477" b="1" i="1" dirty="0">
                    <a:cs typeface="Times New Roman" pitchFamily="18" charset="0"/>
                  </a:rPr>
                  <a:t>Shale</a:t>
                </a:r>
                <a:endParaRPr lang="en-US" sz="1477" b="1" i="1" dirty="0">
                  <a:cs typeface="Times New Roman" pitchFamily="18" charset="0"/>
                </a:endParaRPr>
              </a:p>
            </p:txBody>
          </p:sp>
        </p:grpSp>
        <p:sp>
          <p:nvSpPr>
            <p:cNvPr id="18446" name="Line 22"/>
            <p:cNvSpPr>
              <a:spLocks noChangeShapeType="1"/>
            </p:cNvSpPr>
            <p:nvPr/>
          </p:nvSpPr>
          <p:spPr bwMode="auto">
            <a:xfrm>
              <a:off x="883626" y="3153508"/>
              <a:ext cx="1238250" cy="0"/>
            </a:xfrm>
            <a:prstGeom prst="line">
              <a:avLst/>
            </a:prstGeom>
            <a:noFill/>
            <a:ln w="28575">
              <a:solidFill>
                <a:srgbClr val="FF0000"/>
              </a:solidFill>
              <a:prstDash val="sysDot"/>
              <a:round/>
              <a:headEnd/>
              <a:tailEnd/>
            </a:ln>
          </p:spPr>
          <p:txBody>
            <a:bodyPr/>
            <a:lstStyle/>
            <a:p>
              <a:endParaRPr lang="en-US" sz="1662" dirty="0"/>
            </a:p>
          </p:txBody>
        </p:sp>
        <p:sp>
          <p:nvSpPr>
            <p:cNvPr id="18447" name="Line 23"/>
            <p:cNvSpPr>
              <a:spLocks noChangeShapeType="1"/>
            </p:cNvSpPr>
            <p:nvPr/>
          </p:nvSpPr>
          <p:spPr bwMode="auto">
            <a:xfrm>
              <a:off x="2121877" y="3153508"/>
              <a:ext cx="0" cy="492369"/>
            </a:xfrm>
            <a:prstGeom prst="line">
              <a:avLst/>
            </a:prstGeom>
            <a:noFill/>
            <a:ln w="28575">
              <a:solidFill>
                <a:srgbClr val="FF0000"/>
              </a:solidFill>
              <a:prstDash val="sysDot"/>
              <a:round/>
              <a:headEnd/>
              <a:tailEnd/>
            </a:ln>
          </p:spPr>
          <p:txBody>
            <a:bodyPr/>
            <a:lstStyle/>
            <a:p>
              <a:endParaRPr lang="en-US" sz="1662" dirty="0"/>
            </a:p>
          </p:txBody>
        </p:sp>
        <p:sp>
          <p:nvSpPr>
            <p:cNvPr id="18448" name="Line 24"/>
            <p:cNvSpPr>
              <a:spLocks noChangeShapeType="1"/>
            </p:cNvSpPr>
            <p:nvPr/>
          </p:nvSpPr>
          <p:spPr bwMode="auto">
            <a:xfrm>
              <a:off x="713641" y="3149112"/>
              <a:ext cx="0" cy="492369"/>
            </a:xfrm>
            <a:prstGeom prst="line">
              <a:avLst/>
            </a:prstGeom>
            <a:noFill/>
            <a:ln w="38100">
              <a:solidFill>
                <a:srgbClr val="FF0000"/>
              </a:solidFill>
              <a:round/>
              <a:headEnd type="triangle" w="med" len="med"/>
              <a:tailEnd/>
            </a:ln>
          </p:spPr>
          <p:txBody>
            <a:bodyPr/>
            <a:lstStyle/>
            <a:p>
              <a:endParaRPr lang="en-US" sz="1662" dirty="0"/>
            </a:p>
          </p:txBody>
        </p:sp>
        <p:sp>
          <p:nvSpPr>
            <p:cNvPr id="18449" name="Text Box 25"/>
            <p:cNvSpPr txBox="1">
              <a:spLocks noChangeArrowheads="1"/>
            </p:cNvSpPr>
            <p:nvPr/>
          </p:nvSpPr>
          <p:spPr bwMode="auto">
            <a:xfrm>
              <a:off x="59848" y="3138856"/>
              <a:ext cx="647934" cy="546945"/>
            </a:xfrm>
            <a:prstGeom prst="rect">
              <a:avLst/>
            </a:prstGeom>
            <a:noFill/>
            <a:ln w="9525">
              <a:noFill/>
              <a:miter lim="800000"/>
              <a:headEnd/>
              <a:tailEnd/>
            </a:ln>
          </p:spPr>
          <p:txBody>
            <a:bodyPr wrap="none">
              <a:spAutoFit/>
            </a:bodyPr>
            <a:lstStyle/>
            <a:p>
              <a:pPr algn="r"/>
              <a:r>
                <a:rPr lang="en-GB" sz="1477" b="1" dirty="0">
                  <a:cs typeface="Times New Roman" pitchFamily="18" charset="0"/>
                </a:rPr>
                <a:t>OWC</a:t>
              </a:r>
            </a:p>
            <a:p>
              <a:pPr algn="r"/>
              <a:r>
                <a:rPr lang="en-GB" sz="1477" b="1" dirty="0">
                  <a:cs typeface="Times New Roman" pitchFamily="18" charset="0"/>
                </a:rPr>
                <a:t>rise</a:t>
              </a:r>
              <a:endParaRPr lang="en-US" sz="1477" b="1" dirty="0">
                <a:cs typeface="Times New Roman" pitchFamily="18" charset="0"/>
              </a:endParaRPr>
            </a:p>
          </p:txBody>
        </p:sp>
        <p:sp>
          <p:nvSpPr>
            <p:cNvPr id="18450" name="Text Box 26"/>
            <p:cNvSpPr txBox="1">
              <a:spLocks noChangeArrowheads="1"/>
            </p:cNvSpPr>
            <p:nvPr/>
          </p:nvSpPr>
          <p:spPr bwMode="auto">
            <a:xfrm>
              <a:off x="2181957" y="2803284"/>
              <a:ext cx="846707" cy="603883"/>
            </a:xfrm>
            <a:prstGeom prst="rect">
              <a:avLst/>
            </a:prstGeom>
            <a:noFill/>
            <a:ln w="9525">
              <a:noFill/>
              <a:miter lim="800000"/>
              <a:headEnd/>
              <a:tailEnd/>
            </a:ln>
          </p:spPr>
          <p:txBody>
            <a:bodyPr wrap="none">
              <a:spAutoFit/>
            </a:bodyPr>
            <a:lstStyle/>
            <a:p>
              <a:r>
                <a:rPr lang="en-GB" sz="1662" i="1" dirty="0">
                  <a:cs typeface="Times New Roman" pitchFamily="18" charset="0"/>
                </a:rPr>
                <a:t>POWC</a:t>
              </a:r>
            </a:p>
            <a:p>
              <a:r>
                <a:rPr lang="en-GB" sz="1662" i="1" dirty="0">
                  <a:cs typeface="Times New Roman" pitchFamily="18" charset="0"/>
                </a:rPr>
                <a:t>4D</a:t>
              </a:r>
              <a:endParaRPr lang="en-US" sz="1662" i="1" dirty="0">
                <a:cs typeface="Times New Roman" pitchFamily="18" charset="0"/>
              </a:endParaRPr>
            </a:p>
          </p:txBody>
        </p:sp>
        <p:sp>
          <p:nvSpPr>
            <p:cNvPr id="18451" name="Text Box 27"/>
            <p:cNvSpPr txBox="1">
              <a:spLocks noChangeArrowheads="1"/>
            </p:cNvSpPr>
            <p:nvPr/>
          </p:nvSpPr>
          <p:spPr bwMode="auto">
            <a:xfrm>
              <a:off x="949570" y="3127133"/>
              <a:ext cx="1058303" cy="546945"/>
            </a:xfrm>
            <a:prstGeom prst="rect">
              <a:avLst/>
            </a:prstGeom>
            <a:noFill/>
            <a:ln w="9525">
              <a:noFill/>
              <a:miter lim="800000"/>
              <a:headEnd/>
              <a:tailEnd/>
            </a:ln>
          </p:spPr>
          <p:txBody>
            <a:bodyPr wrap="none">
              <a:spAutoFit/>
            </a:bodyPr>
            <a:lstStyle/>
            <a:p>
              <a:r>
                <a:rPr lang="en-GB" sz="1477" b="1" i="1" dirty="0">
                  <a:cs typeface="Times New Roman" pitchFamily="18" charset="0"/>
                </a:rPr>
                <a:t>Produced</a:t>
              </a:r>
            </a:p>
            <a:p>
              <a:r>
                <a:rPr lang="en-GB" sz="1477" b="1" i="1" dirty="0">
                  <a:cs typeface="Times New Roman" pitchFamily="18" charset="0"/>
                </a:rPr>
                <a:t>oil</a:t>
              </a:r>
              <a:endParaRPr lang="en-US" sz="1477" b="1" i="1" dirty="0">
                <a:cs typeface="Times New Roman" pitchFamily="18" charset="0"/>
              </a:endParaRPr>
            </a:p>
          </p:txBody>
        </p:sp>
        <p:sp>
          <p:nvSpPr>
            <p:cNvPr id="18452" name="Line 28"/>
            <p:cNvSpPr>
              <a:spLocks noChangeShapeType="1"/>
            </p:cNvSpPr>
            <p:nvPr/>
          </p:nvSpPr>
          <p:spPr bwMode="auto">
            <a:xfrm flipH="1">
              <a:off x="863111" y="3064120"/>
              <a:ext cx="1238250" cy="0"/>
            </a:xfrm>
            <a:prstGeom prst="line">
              <a:avLst/>
            </a:prstGeom>
            <a:noFill/>
            <a:ln w="28575">
              <a:solidFill>
                <a:srgbClr val="FF0000"/>
              </a:solidFill>
              <a:round/>
              <a:headEnd type="triangle" w="med" len="med"/>
              <a:tailEnd/>
            </a:ln>
          </p:spPr>
          <p:txBody>
            <a:bodyPr/>
            <a:lstStyle/>
            <a:p>
              <a:endParaRPr lang="en-US" sz="1662" dirty="0"/>
            </a:p>
          </p:txBody>
        </p:sp>
        <p:sp>
          <p:nvSpPr>
            <p:cNvPr id="18460" name="Text Box 38"/>
            <p:cNvSpPr txBox="1">
              <a:spLocks noChangeArrowheads="1"/>
            </p:cNvSpPr>
            <p:nvPr/>
          </p:nvSpPr>
          <p:spPr bwMode="auto">
            <a:xfrm>
              <a:off x="892352" y="1278778"/>
              <a:ext cx="1822935" cy="433196"/>
            </a:xfrm>
            <a:prstGeom prst="rect">
              <a:avLst/>
            </a:prstGeom>
            <a:noFill/>
            <a:ln w="9525">
              <a:noFill/>
              <a:miter lim="800000"/>
              <a:headEnd/>
              <a:tailEnd/>
            </a:ln>
          </p:spPr>
          <p:txBody>
            <a:bodyPr wrap="none">
              <a:spAutoFit/>
            </a:bodyPr>
            <a:lstStyle/>
            <a:p>
              <a:r>
                <a:rPr lang="en-GB" sz="2215" b="1" dirty="0">
                  <a:solidFill>
                    <a:srgbClr val="C00000"/>
                  </a:solidFill>
                  <a:cs typeface="Times New Roman" pitchFamily="18" charset="0"/>
                </a:rPr>
                <a:t>Impedance</a:t>
              </a:r>
              <a:endParaRPr lang="en-US" sz="2215" b="1" dirty="0">
                <a:solidFill>
                  <a:srgbClr val="C00000"/>
                </a:solidFill>
                <a:cs typeface="Times New Roman" pitchFamily="18" charset="0"/>
              </a:endParaRPr>
            </a:p>
          </p:txBody>
        </p:sp>
      </p:grpSp>
      <p:sp>
        <p:nvSpPr>
          <p:cNvPr id="224295" name="Text Box 39"/>
          <p:cNvSpPr txBox="1">
            <a:spLocks noChangeArrowheads="1"/>
          </p:cNvSpPr>
          <p:nvPr/>
        </p:nvSpPr>
        <p:spPr bwMode="auto">
          <a:xfrm>
            <a:off x="6680072" y="1278532"/>
            <a:ext cx="2351926" cy="1456168"/>
          </a:xfrm>
          <a:prstGeom prst="rect">
            <a:avLst/>
          </a:prstGeom>
          <a:noFill/>
          <a:ln w="9525">
            <a:noFill/>
            <a:miter lim="800000"/>
            <a:headEnd/>
            <a:tailEnd/>
          </a:ln>
          <a:effectLst>
            <a:prstShdw prst="shdw13" dist="53882" dir="13500000">
              <a:schemeClr val="accent1">
                <a:gamma/>
                <a:shade val="60000"/>
                <a:invGamma/>
                <a:alpha val="50000"/>
              </a:schemeClr>
            </a:prstShdw>
          </a:effectLst>
        </p:spPr>
        <p:txBody>
          <a:bodyPr wrap="none">
            <a:spAutoFit/>
          </a:bodyPr>
          <a:lstStyle/>
          <a:p>
            <a:pPr>
              <a:lnSpc>
                <a:spcPct val="120000"/>
              </a:lnSpc>
              <a:defRPr/>
            </a:pPr>
            <a:r>
              <a:rPr lang="en-GB" sz="1477" b="1" i="1" dirty="0"/>
              <a:t>'Hilbert transform'</a:t>
            </a:r>
          </a:p>
          <a:p>
            <a:pPr>
              <a:lnSpc>
                <a:spcPct val="120000"/>
              </a:lnSpc>
              <a:defRPr/>
            </a:pPr>
            <a:r>
              <a:rPr lang="en-GB" sz="1477" b="1" i="1" dirty="0"/>
              <a:t>'90 deg phase shift'</a:t>
            </a:r>
          </a:p>
          <a:p>
            <a:pPr>
              <a:lnSpc>
                <a:spcPct val="120000"/>
              </a:lnSpc>
              <a:defRPr/>
            </a:pPr>
            <a:r>
              <a:rPr lang="en-GB" sz="1477" b="1" i="1" dirty="0"/>
              <a:t>'Quadrature'</a:t>
            </a:r>
          </a:p>
          <a:p>
            <a:pPr>
              <a:lnSpc>
                <a:spcPct val="120000"/>
              </a:lnSpc>
              <a:defRPr/>
            </a:pPr>
            <a:r>
              <a:rPr lang="en-GB" sz="1477" b="1" i="1" dirty="0"/>
              <a:t>'Coloured inversion'</a:t>
            </a:r>
          </a:p>
          <a:p>
            <a:pPr>
              <a:lnSpc>
                <a:spcPct val="120000"/>
              </a:lnSpc>
              <a:defRPr/>
            </a:pPr>
            <a:r>
              <a:rPr lang="en-GB" sz="1477" b="1" i="1" dirty="0"/>
              <a:t>'Sparse-spike inversion'</a:t>
            </a:r>
            <a:endParaRPr lang="en-US" sz="1477" b="1" i="1" dirty="0"/>
          </a:p>
        </p:txBody>
      </p:sp>
      <p:grpSp>
        <p:nvGrpSpPr>
          <p:cNvPr id="3" name="Group 2">
            <a:extLst>
              <a:ext uri="{FF2B5EF4-FFF2-40B4-BE49-F238E27FC236}">
                <a16:creationId xmlns:a16="http://schemas.microsoft.com/office/drawing/2014/main" id="{6561EF64-5EF2-C507-A3EB-3AA127047908}"/>
              </a:ext>
            </a:extLst>
          </p:cNvPr>
          <p:cNvGrpSpPr/>
          <p:nvPr/>
        </p:nvGrpSpPr>
        <p:grpSpPr>
          <a:xfrm>
            <a:off x="2951215" y="1188496"/>
            <a:ext cx="4648532" cy="4885456"/>
            <a:chOff x="3407018" y="1274886"/>
            <a:chExt cx="4648532" cy="4885456"/>
          </a:xfrm>
        </p:grpSpPr>
        <p:sp>
          <p:nvSpPr>
            <p:cNvPr id="18434" name="Rectangle 3"/>
            <p:cNvSpPr>
              <a:spLocks noChangeArrowheads="1"/>
            </p:cNvSpPr>
            <p:nvPr/>
          </p:nvSpPr>
          <p:spPr bwMode="auto">
            <a:xfrm>
              <a:off x="3407018" y="5420459"/>
              <a:ext cx="4648532" cy="739883"/>
            </a:xfrm>
            <a:prstGeom prst="rect">
              <a:avLst/>
            </a:prstGeom>
            <a:noFill/>
            <a:ln w="9525">
              <a:noFill/>
              <a:miter lim="800000"/>
              <a:headEnd/>
              <a:tailEnd/>
            </a:ln>
          </p:spPr>
          <p:txBody>
            <a:bodyPr wrap="square">
              <a:spAutoFit/>
            </a:bodyPr>
            <a:lstStyle/>
            <a:p>
              <a:pPr algn="ctr">
                <a:lnSpc>
                  <a:spcPct val="120000"/>
                </a:lnSpc>
              </a:pPr>
              <a:r>
                <a:rPr lang="en-GB" sz="1846" b="1" i="1" dirty="0">
                  <a:cs typeface="Times New Roman" pitchFamily="18" charset="0"/>
                </a:rPr>
                <a:t>4D signal = Blue trough where swept</a:t>
              </a:r>
            </a:p>
            <a:p>
              <a:pPr algn="ctr">
                <a:lnSpc>
                  <a:spcPct val="120000"/>
                </a:lnSpc>
              </a:pPr>
              <a:r>
                <a:rPr lang="en-GB" sz="1846" b="1" i="1" dirty="0">
                  <a:cs typeface="Times New Roman" pitchFamily="18" charset="0"/>
                </a:rPr>
                <a:t>'SINGLE LOOP on pseudo-AI'</a:t>
              </a:r>
              <a:endParaRPr lang="en-US" sz="1846" b="1" i="1" dirty="0">
                <a:cs typeface="Times New Roman" pitchFamily="18" charset="0"/>
              </a:endParaRPr>
            </a:p>
          </p:txBody>
        </p:sp>
        <p:sp>
          <p:nvSpPr>
            <p:cNvPr id="18439" name="Text Box 9"/>
            <p:cNvSpPr txBox="1">
              <a:spLocks noChangeArrowheads="1"/>
            </p:cNvSpPr>
            <p:nvPr/>
          </p:nvSpPr>
          <p:spPr bwMode="auto">
            <a:xfrm>
              <a:off x="3846925" y="1274886"/>
              <a:ext cx="3164649" cy="433196"/>
            </a:xfrm>
            <a:prstGeom prst="rect">
              <a:avLst/>
            </a:prstGeom>
            <a:noFill/>
            <a:ln w="9525">
              <a:noFill/>
              <a:miter lim="800000"/>
              <a:headEnd/>
              <a:tailEnd/>
            </a:ln>
          </p:spPr>
          <p:txBody>
            <a:bodyPr wrap="none">
              <a:spAutoFit/>
            </a:bodyPr>
            <a:lstStyle/>
            <a:p>
              <a:pPr algn="ctr"/>
              <a:r>
                <a:rPr lang="en-GB" sz="2215" b="1" dirty="0">
                  <a:solidFill>
                    <a:srgbClr val="C00000"/>
                  </a:solidFill>
                  <a:cs typeface="Times New Roman" pitchFamily="18" charset="0"/>
                </a:rPr>
                <a:t>d Pseudo</a:t>
              </a:r>
              <a:r>
                <a:rPr lang="en-GB" sz="2215" dirty="0">
                  <a:solidFill>
                    <a:srgbClr val="C00000"/>
                  </a:solidFill>
                  <a:cs typeface="Times New Roman" pitchFamily="18" charset="0"/>
                </a:rPr>
                <a:t> impedance</a:t>
              </a:r>
              <a:endParaRPr lang="en-US" sz="2215" dirty="0">
                <a:solidFill>
                  <a:srgbClr val="C00000"/>
                </a:solidFill>
                <a:cs typeface="Times New Roman" pitchFamily="18" charset="0"/>
              </a:endParaRPr>
            </a:p>
          </p:txBody>
        </p:sp>
        <p:sp>
          <p:nvSpPr>
            <p:cNvPr id="18453" name="Text Box 30"/>
            <p:cNvSpPr txBox="1">
              <a:spLocks noChangeArrowheads="1"/>
            </p:cNvSpPr>
            <p:nvPr/>
          </p:nvSpPr>
          <p:spPr bwMode="auto">
            <a:xfrm>
              <a:off x="6485793" y="2697776"/>
              <a:ext cx="869149" cy="1115434"/>
            </a:xfrm>
            <a:prstGeom prst="rect">
              <a:avLst/>
            </a:prstGeom>
            <a:noFill/>
            <a:ln w="9525">
              <a:noFill/>
              <a:miter lim="800000"/>
              <a:headEnd/>
              <a:tailEnd/>
            </a:ln>
          </p:spPr>
          <p:txBody>
            <a:bodyPr wrap="none">
              <a:spAutoFit/>
            </a:bodyPr>
            <a:lstStyle/>
            <a:p>
              <a:r>
                <a:rPr lang="en-GB" sz="1662" i="1" dirty="0">
                  <a:cs typeface="Times New Roman" pitchFamily="18" charset="0"/>
                </a:rPr>
                <a:t>POWC</a:t>
              </a:r>
            </a:p>
            <a:p>
              <a:endParaRPr lang="en-GB" sz="1662" i="1" dirty="0">
                <a:cs typeface="Times New Roman" pitchFamily="18" charset="0"/>
              </a:endParaRPr>
            </a:p>
            <a:p>
              <a:endParaRPr lang="en-GB" sz="1662" i="1" dirty="0">
                <a:cs typeface="Times New Roman" pitchFamily="18" charset="0"/>
              </a:endParaRPr>
            </a:p>
            <a:p>
              <a:r>
                <a:rPr lang="en-GB" sz="1662" i="1" dirty="0">
                  <a:cs typeface="Times New Roman" pitchFamily="18" charset="0"/>
                </a:rPr>
                <a:t>OOWC</a:t>
              </a:r>
              <a:endParaRPr lang="en-US" sz="1662" i="1" dirty="0">
                <a:cs typeface="Times New Roman" pitchFamily="18" charset="0"/>
              </a:endParaRPr>
            </a:p>
          </p:txBody>
        </p:sp>
        <p:sp>
          <p:nvSpPr>
            <p:cNvPr id="18454" name="Freeform 32"/>
            <p:cNvSpPr>
              <a:spLocks/>
            </p:cNvSpPr>
            <p:nvPr/>
          </p:nvSpPr>
          <p:spPr bwMode="auto">
            <a:xfrm flipH="1">
              <a:off x="5272453" y="3631224"/>
              <a:ext cx="246185" cy="348109"/>
            </a:xfrm>
            <a:custGeom>
              <a:avLst/>
              <a:gdLst>
                <a:gd name="T0" fmla="*/ 2147483647 w 168"/>
                <a:gd name="T1" fmla="*/ 0 h 156"/>
                <a:gd name="T2" fmla="*/ 2147483647 w 168"/>
                <a:gd name="T3" fmla="*/ 2147483647 h 156"/>
                <a:gd name="T4" fmla="*/ 2147483647 w 168"/>
                <a:gd name="T5" fmla="*/ 2147483647 h 156"/>
                <a:gd name="T6" fmla="*/ 0 w 168"/>
                <a:gd name="T7" fmla="*/ 2147483647 h 156"/>
                <a:gd name="T8" fmla="*/ 2147483647 w 168"/>
                <a:gd name="T9" fmla="*/ 0 h 156"/>
                <a:gd name="T10" fmla="*/ 0 60000 65536"/>
                <a:gd name="T11" fmla="*/ 0 60000 65536"/>
                <a:gd name="T12" fmla="*/ 0 60000 65536"/>
                <a:gd name="T13" fmla="*/ 0 60000 65536"/>
                <a:gd name="T14" fmla="*/ 0 60000 65536"/>
                <a:gd name="T15" fmla="*/ 0 w 168"/>
                <a:gd name="T16" fmla="*/ 0 h 156"/>
                <a:gd name="T17" fmla="*/ 168 w 168"/>
                <a:gd name="T18" fmla="*/ 156 h 156"/>
              </a:gdLst>
              <a:ahLst/>
              <a:cxnLst>
                <a:cxn ang="T10">
                  <a:pos x="T0" y="T1"/>
                </a:cxn>
                <a:cxn ang="T11">
                  <a:pos x="T2" y="T3"/>
                </a:cxn>
                <a:cxn ang="T12">
                  <a:pos x="T4" y="T5"/>
                </a:cxn>
                <a:cxn ang="T13">
                  <a:pos x="T6" y="T7"/>
                </a:cxn>
                <a:cxn ang="T14">
                  <a:pos x="T8" y="T9"/>
                </a:cxn>
              </a:cxnLst>
              <a:rect l="T15" t="T16" r="T17" b="T18"/>
              <a:pathLst>
                <a:path w="168" h="156">
                  <a:moveTo>
                    <a:pt x="12" y="0"/>
                  </a:moveTo>
                  <a:lnTo>
                    <a:pt x="144" y="36"/>
                  </a:lnTo>
                  <a:lnTo>
                    <a:pt x="168" y="114"/>
                  </a:lnTo>
                  <a:lnTo>
                    <a:pt x="0" y="156"/>
                  </a:lnTo>
                  <a:lnTo>
                    <a:pt x="12" y="0"/>
                  </a:lnTo>
                  <a:close/>
                </a:path>
              </a:pathLst>
            </a:custGeom>
            <a:solidFill>
              <a:srgbClr val="FF0000"/>
            </a:solidFill>
            <a:ln w="0" cap="flat" cmpd="sng">
              <a:noFill/>
              <a:prstDash val="solid"/>
              <a:round/>
              <a:headEnd/>
              <a:tailEnd/>
            </a:ln>
          </p:spPr>
          <p:txBody>
            <a:bodyPr>
              <a:spAutoFit/>
            </a:bodyPr>
            <a:lstStyle/>
            <a:p>
              <a:endParaRPr lang="en-US" sz="1662" dirty="0"/>
            </a:p>
          </p:txBody>
        </p:sp>
        <p:sp>
          <p:nvSpPr>
            <p:cNvPr id="18455" name="Freeform 33"/>
            <p:cNvSpPr>
              <a:spLocks/>
            </p:cNvSpPr>
            <p:nvPr/>
          </p:nvSpPr>
          <p:spPr bwMode="auto">
            <a:xfrm flipH="1">
              <a:off x="5477607" y="3134458"/>
              <a:ext cx="1276350" cy="480646"/>
            </a:xfrm>
            <a:custGeom>
              <a:avLst/>
              <a:gdLst>
                <a:gd name="T0" fmla="*/ 2147483647 w 742"/>
                <a:gd name="T1" fmla="*/ 2147483647 h 328"/>
                <a:gd name="T2" fmla="*/ 2147483647 w 742"/>
                <a:gd name="T3" fmla="*/ 2147483647 h 328"/>
                <a:gd name="T4" fmla="*/ 2147483647 w 742"/>
                <a:gd name="T5" fmla="*/ 2147483647 h 328"/>
                <a:gd name="T6" fmla="*/ 2147483647 w 742"/>
                <a:gd name="T7" fmla="*/ 2147483647 h 328"/>
                <a:gd name="T8" fmla="*/ 2147483647 w 742"/>
                <a:gd name="T9" fmla="*/ 2147483647 h 328"/>
                <a:gd name="T10" fmla="*/ 2147483647 w 742"/>
                <a:gd name="T11" fmla="*/ 2147483647 h 328"/>
                <a:gd name="T12" fmla="*/ 2147483647 w 742"/>
                <a:gd name="T13" fmla="*/ 2147483647 h 328"/>
                <a:gd name="T14" fmla="*/ 2147483647 w 742"/>
                <a:gd name="T15" fmla="*/ 2147483647 h 328"/>
                <a:gd name="T16" fmla="*/ 2147483647 w 742"/>
                <a:gd name="T17" fmla="*/ 2147483647 h 328"/>
                <a:gd name="T18" fmla="*/ 2147483647 w 742"/>
                <a:gd name="T19" fmla="*/ 2147483647 h 328"/>
                <a:gd name="T20" fmla="*/ 2147483647 w 742"/>
                <a:gd name="T21" fmla="*/ 2147483647 h 328"/>
                <a:gd name="T22" fmla="*/ 2147483647 w 742"/>
                <a:gd name="T23" fmla="*/ 2147483647 h 328"/>
                <a:gd name="T24" fmla="*/ 2147483647 w 742"/>
                <a:gd name="T25" fmla="*/ 2147483647 h 328"/>
                <a:gd name="T26" fmla="*/ 2147483647 w 742"/>
                <a:gd name="T27" fmla="*/ 2147483647 h 328"/>
                <a:gd name="T28" fmla="*/ 2147483647 w 742"/>
                <a:gd name="T29" fmla="*/ 2147483647 h 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42"/>
                <a:gd name="T46" fmla="*/ 0 h 328"/>
                <a:gd name="T47" fmla="*/ 742 w 742"/>
                <a:gd name="T48" fmla="*/ 328 h 3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42" h="328">
                  <a:moveTo>
                    <a:pt x="712" y="12"/>
                  </a:moveTo>
                  <a:cubicBezTo>
                    <a:pt x="632" y="32"/>
                    <a:pt x="540" y="33"/>
                    <a:pt x="460" y="36"/>
                  </a:cubicBezTo>
                  <a:cubicBezTo>
                    <a:pt x="423" y="42"/>
                    <a:pt x="385" y="49"/>
                    <a:pt x="348" y="56"/>
                  </a:cubicBezTo>
                  <a:cubicBezTo>
                    <a:pt x="273" y="53"/>
                    <a:pt x="201" y="46"/>
                    <a:pt x="128" y="64"/>
                  </a:cubicBezTo>
                  <a:cubicBezTo>
                    <a:pt x="100" y="71"/>
                    <a:pt x="79" y="91"/>
                    <a:pt x="52" y="100"/>
                  </a:cubicBezTo>
                  <a:cubicBezTo>
                    <a:pt x="40" y="104"/>
                    <a:pt x="16" y="112"/>
                    <a:pt x="16" y="112"/>
                  </a:cubicBezTo>
                  <a:cubicBezTo>
                    <a:pt x="0" y="136"/>
                    <a:pt x="4" y="152"/>
                    <a:pt x="28" y="168"/>
                  </a:cubicBezTo>
                  <a:cubicBezTo>
                    <a:pt x="43" y="212"/>
                    <a:pt x="83" y="232"/>
                    <a:pt x="124" y="244"/>
                  </a:cubicBezTo>
                  <a:cubicBezTo>
                    <a:pt x="151" y="252"/>
                    <a:pt x="173" y="267"/>
                    <a:pt x="200" y="276"/>
                  </a:cubicBezTo>
                  <a:cubicBezTo>
                    <a:pt x="236" y="288"/>
                    <a:pt x="276" y="286"/>
                    <a:pt x="312" y="296"/>
                  </a:cubicBezTo>
                  <a:cubicBezTo>
                    <a:pt x="340" y="304"/>
                    <a:pt x="368" y="313"/>
                    <a:pt x="396" y="320"/>
                  </a:cubicBezTo>
                  <a:cubicBezTo>
                    <a:pt x="409" y="323"/>
                    <a:pt x="436" y="328"/>
                    <a:pt x="436" y="328"/>
                  </a:cubicBezTo>
                  <a:cubicBezTo>
                    <a:pt x="533" y="325"/>
                    <a:pt x="623" y="323"/>
                    <a:pt x="720" y="328"/>
                  </a:cubicBezTo>
                  <a:cubicBezTo>
                    <a:pt x="742" y="262"/>
                    <a:pt x="724" y="67"/>
                    <a:pt x="724" y="52"/>
                  </a:cubicBezTo>
                  <a:cubicBezTo>
                    <a:pt x="724" y="38"/>
                    <a:pt x="718" y="0"/>
                    <a:pt x="712" y="12"/>
                  </a:cubicBezTo>
                  <a:close/>
                </a:path>
              </a:pathLst>
            </a:custGeom>
            <a:solidFill>
              <a:srgbClr val="003C90"/>
            </a:solidFill>
            <a:ln w="9525" cap="flat" cmpd="sng">
              <a:solidFill>
                <a:schemeClr val="tx1"/>
              </a:solidFill>
              <a:prstDash val="solid"/>
              <a:round/>
              <a:headEnd/>
              <a:tailEnd/>
            </a:ln>
          </p:spPr>
          <p:txBody>
            <a:bodyPr wrap="none" anchor="ctr"/>
            <a:lstStyle/>
            <a:p>
              <a:endParaRPr lang="en-US" sz="1662" dirty="0"/>
            </a:p>
          </p:txBody>
        </p:sp>
        <p:sp>
          <p:nvSpPr>
            <p:cNvPr id="18456" name="Freeform 34"/>
            <p:cNvSpPr>
              <a:spLocks/>
            </p:cNvSpPr>
            <p:nvPr/>
          </p:nvSpPr>
          <p:spPr bwMode="auto">
            <a:xfrm flipH="1">
              <a:off x="5246076" y="2834055"/>
              <a:ext cx="281354" cy="348109"/>
            </a:xfrm>
            <a:custGeom>
              <a:avLst/>
              <a:gdLst>
                <a:gd name="T0" fmla="*/ 0 w 192"/>
                <a:gd name="T1" fmla="*/ 0 h 210"/>
                <a:gd name="T2" fmla="*/ 2147483647 w 192"/>
                <a:gd name="T3" fmla="*/ 2147483647 h 210"/>
                <a:gd name="T4" fmla="*/ 2147483647 w 192"/>
                <a:gd name="T5" fmla="*/ 2147483647 h 210"/>
                <a:gd name="T6" fmla="*/ 2147483647 w 192"/>
                <a:gd name="T7" fmla="*/ 2147483647 h 210"/>
                <a:gd name="T8" fmla="*/ 0 w 192"/>
                <a:gd name="T9" fmla="*/ 0 h 210"/>
                <a:gd name="T10" fmla="*/ 0 60000 65536"/>
                <a:gd name="T11" fmla="*/ 0 60000 65536"/>
                <a:gd name="T12" fmla="*/ 0 60000 65536"/>
                <a:gd name="T13" fmla="*/ 0 60000 65536"/>
                <a:gd name="T14" fmla="*/ 0 60000 65536"/>
                <a:gd name="T15" fmla="*/ 0 w 192"/>
                <a:gd name="T16" fmla="*/ 0 h 210"/>
                <a:gd name="T17" fmla="*/ 192 w 192"/>
                <a:gd name="T18" fmla="*/ 210 h 210"/>
              </a:gdLst>
              <a:ahLst/>
              <a:cxnLst>
                <a:cxn ang="T10">
                  <a:pos x="T0" y="T1"/>
                </a:cxn>
                <a:cxn ang="T11">
                  <a:pos x="T2" y="T3"/>
                </a:cxn>
                <a:cxn ang="T12">
                  <a:pos x="T4" y="T5"/>
                </a:cxn>
                <a:cxn ang="T13">
                  <a:pos x="T6" y="T7"/>
                </a:cxn>
                <a:cxn ang="T14">
                  <a:pos x="T8" y="T9"/>
                </a:cxn>
              </a:cxnLst>
              <a:rect l="T15" t="T16" r="T17" b="T18"/>
              <a:pathLst>
                <a:path w="192" h="210">
                  <a:moveTo>
                    <a:pt x="0" y="0"/>
                  </a:moveTo>
                  <a:lnTo>
                    <a:pt x="192" y="70"/>
                  </a:lnTo>
                  <a:lnTo>
                    <a:pt x="148" y="183"/>
                  </a:lnTo>
                  <a:lnTo>
                    <a:pt x="26" y="210"/>
                  </a:lnTo>
                  <a:lnTo>
                    <a:pt x="0" y="0"/>
                  </a:lnTo>
                  <a:close/>
                </a:path>
              </a:pathLst>
            </a:custGeom>
            <a:solidFill>
              <a:srgbClr val="FF0000"/>
            </a:solidFill>
            <a:ln w="0" cap="flat" cmpd="sng">
              <a:noFill/>
              <a:prstDash val="solid"/>
              <a:round/>
              <a:headEnd/>
              <a:tailEnd/>
            </a:ln>
          </p:spPr>
          <p:txBody>
            <a:bodyPr>
              <a:spAutoFit/>
            </a:bodyPr>
            <a:lstStyle/>
            <a:p>
              <a:endParaRPr lang="en-US" sz="1662" dirty="0"/>
            </a:p>
          </p:txBody>
        </p:sp>
        <p:sp>
          <p:nvSpPr>
            <p:cNvPr id="18457" name="Freeform 35"/>
            <p:cNvSpPr>
              <a:spLocks/>
            </p:cNvSpPr>
            <p:nvPr/>
          </p:nvSpPr>
          <p:spPr bwMode="auto">
            <a:xfrm flipH="1">
              <a:off x="5246076" y="2838453"/>
              <a:ext cx="1529862" cy="1016977"/>
            </a:xfrm>
            <a:custGeom>
              <a:avLst/>
              <a:gdLst>
                <a:gd name="T0" fmla="*/ 2147483647 w 1044"/>
                <a:gd name="T1" fmla="*/ 0 h 694"/>
                <a:gd name="T2" fmla="*/ 2147483647 w 1044"/>
                <a:gd name="T3" fmla="*/ 2147483647 h 694"/>
                <a:gd name="T4" fmla="*/ 2147483647 w 1044"/>
                <a:gd name="T5" fmla="*/ 2147483647 h 694"/>
                <a:gd name="T6" fmla="*/ 2147483647 w 1044"/>
                <a:gd name="T7" fmla="*/ 2147483647 h 694"/>
                <a:gd name="T8" fmla="*/ 2147483647 w 1044"/>
                <a:gd name="T9" fmla="*/ 2147483647 h 694"/>
                <a:gd name="T10" fmla="*/ 2147483647 w 1044"/>
                <a:gd name="T11" fmla="*/ 2147483647 h 694"/>
                <a:gd name="T12" fmla="*/ 2147483647 w 1044"/>
                <a:gd name="T13" fmla="*/ 2147483647 h 694"/>
                <a:gd name="T14" fmla="*/ 2147483647 w 1044"/>
                <a:gd name="T15" fmla="*/ 2147483647 h 694"/>
                <a:gd name="T16" fmla="*/ 2147483647 w 1044"/>
                <a:gd name="T17" fmla="*/ 2147483647 h 6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4"/>
                <a:gd name="T28" fmla="*/ 0 h 694"/>
                <a:gd name="T29" fmla="*/ 1044 w 1044"/>
                <a:gd name="T30" fmla="*/ 694 h 6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4" h="694">
                  <a:moveTo>
                    <a:pt x="868" y="0"/>
                  </a:moveTo>
                  <a:cubicBezTo>
                    <a:pt x="897" y="15"/>
                    <a:pt x="1044" y="52"/>
                    <a:pt x="1043" y="88"/>
                  </a:cubicBezTo>
                  <a:cubicBezTo>
                    <a:pt x="1042" y="124"/>
                    <a:pt x="1005" y="185"/>
                    <a:pt x="863" y="214"/>
                  </a:cubicBezTo>
                  <a:cubicBezTo>
                    <a:pt x="721" y="243"/>
                    <a:pt x="328" y="238"/>
                    <a:pt x="188" y="262"/>
                  </a:cubicBezTo>
                  <a:cubicBezTo>
                    <a:pt x="47" y="286"/>
                    <a:pt x="0" y="318"/>
                    <a:pt x="19" y="358"/>
                  </a:cubicBezTo>
                  <a:cubicBezTo>
                    <a:pt x="38" y="398"/>
                    <a:pt x="150" y="470"/>
                    <a:pt x="300" y="502"/>
                  </a:cubicBezTo>
                  <a:cubicBezTo>
                    <a:pt x="450" y="534"/>
                    <a:pt x="798" y="526"/>
                    <a:pt x="920" y="550"/>
                  </a:cubicBezTo>
                  <a:cubicBezTo>
                    <a:pt x="1042" y="574"/>
                    <a:pt x="1042" y="622"/>
                    <a:pt x="1032" y="646"/>
                  </a:cubicBezTo>
                  <a:cubicBezTo>
                    <a:pt x="1023" y="670"/>
                    <a:pt x="943" y="682"/>
                    <a:pt x="863" y="694"/>
                  </a:cubicBezTo>
                </a:path>
              </a:pathLst>
            </a:custGeom>
            <a:noFill/>
            <a:ln w="57150" cap="flat" cmpd="sng">
              <a:solidFill>
                <a:schemeClr val="tx1"/>
              </a:solidFill>
              <a:prstDash val="solid"/>
              <a:round/>
              <a:headEnd/>
              <a:tailEnd/>
            </a:ln>
          </p:spPr>
          <p:txBody>
            <a:bodyPr wrap="none" anchor="ctr"/>
            <a:lstStyle/>
            <a:p>
              <a:endParaRPr lang="en-US" sz="1662" dirty="0"/>
            </a:p>
          </p:txBody>
        </p:sp>
        <p:sp>
          <p:nvSpPr>
            <p:cNvPr id="18458" name="Line 36"/>
            <p:cNvSpPr>
              <a:spLocks noChangeShapeType="1"/>
            </p:cNvSpPr>
            <p:nvPr/>
          </p:nvSpPr>
          <p:spPr bwMode="auto">
            <a:xfrm flipH="1">
              <a:off x="5528897" y="2963010"/>
              <a:ext cx="1012581" cy="133350"/>
            </a:xfrm>
            <a:prstGeom prst="line">
              <a:avLst/>
            </a:prstGeom>
            <a:noFill/>
            <a:ln w="38100">
              <a:solidFill>
                <a:srgbClr val="521300"/>
              </a:solidFill>
              <a:round/>
              <a:headEnd/>
              <a:tailEnd type="triangle" w="med" len="med"/>
            </a:ln>
          </p:spPr>
          <p:txBody>
            <a:bodyPr>
              <a:spAutoFit/>
            </a:bodyPr>
            <a:lstStyle/>
            <a:p>
              <a:endParaRPr lang="en-US" sz="1662" dirty="0"/>
            </a:p>
          </p:txBody>
        </p:sp>
        <p:sp>
          <p:nvSpPr>
            <p:cNvPr id="18459" name="Line 37"/>
            <p:cNvSpPr>
              <a:spLocks noChangeShapeType="1"/>
            </p:cNvSpPr>
            <p:nvPr/>
          </p:nvSpPr>
          <p:spPr bwMode="auto">
            <a:xfrm flipH="1" flipV="1">
              <a:off x="5514242" y="3694235"/>
              <a:ext cx="961292" cy="133350"/>
            </a:xfrm>
            <a:prstGeom prst="line">
              <a:avLst/>
            </a:prstGeom>
            <a:noFill/>
            <a:ln w="38100">
              <a:solidFill>
                <a:srgbClr val="521300"/>
              </a:solidFill>
              <a:round/>
              <a:headEnd/>
              <a:tailEnd type="triangle" w="med" len="med"/>
            </a:ln>
          </p:spPr>
          <p:txBody>
            <a:bodyPr>
              <a:spAutoFit/>
            </a:bodyPr>
            <a:lstStyle/>
            <a:p>
              <a:endParaRPr lang="en-US" sz="1662" dirty="0"/>
            </a:p>
          </p:txBody>
        </p:sp>
        <p:sp>
          <p:nvSpPr>
            <p:cNvPr id="18462" name="Line 29"/>
            <p:cNvSpPr>
              <a:spLocks noChangeShapeType="1"/>
            </p:cNvSpPr>
            <p:nvPr/>
          </p:nvSpPr>
          <p:spPr bwMode="auto">
            <a:xfrm>
              <a:off x="5501053" y="1798027"/>
              <a:ext cx="0" cy="3446585"/>
            </a:xfrm>
            <a:prstGeom prst="line">
              <a:avLst/>
            </a:prstGeom>
            <a:noFill/>
            <a:ln w="28575">
              <a:solidFill>
                <a:schemeClr val="tx1"/>
              </a:solidFill>
              <a:round/>
              <a:headEnd/>
              <a:tailEnd/>
            </a:ln>
          </p:spPr>
          <p:txBody>
            <a:bodyPr wrap="none" anchor="ctr"/>
            <a:lstStyle/>
            <a:p>
              <a:endParaRPr lang="en-US" sz="1662" dirty="0"/>
            </a:p>
          </p:txBody>
        </p:sp>
      </p:grpSp>
    </p:spTree>
    <p:extLst>
      <p:ext uri="{BB962C8B-B14F-4D97-AF65-F5344CB8AC3E}">
        <p14:creationId xmlns:p14="http://schemas.microsoft.com/office/powerpoint/2010/main" val="2786692853"/>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32"/>
          <p:cNvSpPr>
            <a:spLocks noGrp="1" noChangeArrowheads="1"/>
          </p:cNvSpPr>
          <p:nvPr>
            <p:ph type="title"/>
          </p:nvPr>
        </p:nvSpPr>
        <p:spPr/>
        <p:txBody>
          <a:bodyPr/>
          <a:lstStyle/>
          <a:p>
            <a:r>
              <a:rPr lang="en-GB" dirty="0">
                <a:solidFill>
                  <a:srgbClr val="00B0F0"/>
                </a:solidFill>
                <a:latin typeface="Futura Medium" pitchFamily="2" charset="0"/>
              </a:rPr>
              <a:t>4D Difference Signal for Sweep (cont.)</a:t>
            </a:r>
          </a:p>
        </p:txBody>
      </p:sp>
      <p:grpSp>
        <p:nvGrpSpPr>
          <p:cNvPr id="19459" name="Group 48"/>
          <p:cNvGrpSpPr>
            <a:grpSpLocks/>
          </p:cNvGrpSpPr>
          <p:nvPr/>
        </p:nvGrpSpPr>
        <p:grpSpPr bwMode="auto">
          <a:xfrm>
            <a:off x="-48648" y="1274880"/>
            <a:ext cx="9273246" cy="5055639"/>
            <a:chOff x="-52704" y="1095370"/>
            <a:chExt cx="10046017" cy="5476942"/>
          </a:xfrm>
        </p:grpSpPr>
        <p:cxnSp>
          <p:nvCxnSpPr>
            <p:cNvPr id="48" name="Straight Connector 47"/>
            <p:cNvCxnSpPr/>
            <p:nvPr/>
          </p:nvCxnSpPr>
          <p:spPr>
            <a:xfrm>
              <a:off x="849313" y="3673475"/>
              <a:ext cx="80645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41375" y="3122613"/>
              <a:ext cx="8066088"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9462" name="Group 1028"/>
            <p:cNvGrpSpPr>
              <a:grpSpLocks/>
            </p:cNvGrpSpPr>
            <p:nvPr/>
          </p:nvGrpSpPr>
          <p:grpSpPr bwMode="auto">
            <a:xfrm>
              <a:off x="3890992" y="3173123"/>
              <a:ext cx="2476267" cy="520629"/>
              <a:chOff x="7632" y="1832"/>
              <a:chExt cx="1440" cy="328"/>
            </a:xfrm>
          </p:grpSpPr>
          <p:sp>
            <p:nvSpPr>
              <p:cNvPr id="19502" name="Line 1029"/>
              <p:cNvSpPr>
                <a:spLocks noChangeShapeType="1"/>
              </p:cNvSpPr>
              <p:nvPr/>
            </p:nvSpPr>
            <p:spPr bwMode="auto">
              <a:xfrm>
                <a:off x="8352" y="1832"/>
                <a:ext cx="720" cy="0"/>
              </a:xfrm>
              <a:prstGeom prst="line">
                <a:avLst/>
              </a:prstGeom>
              <a:noFill/>
              <a:ln w="38100">
                <a:solidFill>
                  <a:srgbClr val="FF0000"/>
                </a:solidFill>
                <a:round/>
                <a:headEnd/>
                <a:tailEnd/>
              </a:ln>
            </p:spPr>
            <p:txBody>
              <a:bodyPr wrap="none" anchor="ctr"/>
              <a:lstStyle/>
              <a:p>
                <a:endParaRPr lang="en-US" sz="1662" dirty="0"/>
              </a:p>
            </p:txBody>
          </p:sp>
          <p:sp>
            <p:nvSpPr>
              <p:cNvPr id="19503" name="Line 1030"/>
              <p:cNvSpPr>
                <a:spLocks noChangeShapeType="1"/>
              </p:cNvSpPr>
              <p:nvPr/>
            </p:nvSpPr>
            <p:spPr bwMode="auto">
              <a:xfrm>
                <a:off x="7632" y="2160"/>
                <a:ext cx="720" cy="0"/>
              </a:xfrm>
              <a:prstGeom prst="line">
                <a:avLst/>
              </a:prstGeom>
              <a:noFill/>
              <a:ln w="38100">
                <a:solidFill>
                  <a:srgbClr val="FF0000"/>
                </a:solidFill>
                <a:round/>
                <a:headEnd/>
                <a:tailEnd/>
              </a:ln>
            </p:spPr>
            <p:txBody>
              <a:bodyPr wrap="none" anchor="ctr"/>
              <a:lstStyle/>
              <a:p>
                <a:endParaRPr lang="en-US" sz="1662" dirty="0"/>
              </a:p>
            </p:txBody>
          </p:sp>
        </p:grpSp>
        <p:sp>
          <p:nvSpPr>
            <p:cNvPr id="19463" name="Line 1033"/>
            <p:cNvSpPr>
              <a:spLocks noChangeShapeType="1"/>
            </p:cNvSpPr>
            <p:nvPr/>
          </p:nvSpPr>
          <p:spPr bwMode="auto">
            <a:xfrm>
              <a:off x="833357" y="2423926"/>
              <a:ext cx="0" cy="1239667"/>
            </a:xfrm>
            <a:prstGeom prst="line">
              <a:avLst/>
            </a:prstGeom>
            <a:noFill/>
            <a:ln w="28575">
              <a:solidFill>
                <a:schemeClr val="tx1"/>
              </a:solidFill>
              <a:round/>
              <a:headEnd/>
              <a:tailEnd/>
            </a:ln>
          </p:spPr>
          <p:txBody>
            <a:bodyPr/>
            <a:lstStyle/>
            <a:p>
              <a:endParaRPr lang="en-US" sz="1662" dirty="0"/>
            </a:p>
          </p:txBody>
        </p:sp>
        <p:sp>
          <p:nvSpPr>
            <p:cNvPr id="19464" name="Line 1034"/>
            <p:cNvSpPr>
              <a:spLocks noChangeShapeType="1"/>
            </p:cNvSpPr>
            <p:nvPr/>
          </p:nvSpPr>
          <p:spPr bwMode="auto">
            <a:xfrm>
              <a:off x="833357" y="3663593"/>
              <a:ext cx="1700053" cy="0"/>
            </a:xfrm>
            <a:prstGeom prst="line">
              <a:avLst/>
            </a:prstGeom>
            <a:noFill/>
            <a:ln w="28575">
              <a:solidFill>
                <a:schemeClr val="tx1"/>
              </a:solidFill>
              <a:round/>
              <a:headEnd/>
              <a:tailEnd/>
            </a:ln>
          </p:spPr>
          <p:txBody>
            <a:bodyPr/>
            <a:lstStyle/>
            <a:p>
              <a:endParaRPr lang="en-US" sz="1662" dirty="0"/>
            </a:p>
          </p:txBody>
        </p:sp>
        <p:sp>
          <p:nvSpPr>
            <p:cNvPr id="19465" name="Line 1035"/>
            <p:cNvSpPr>
              <a:spLocks noChangeShapeType="1"/>
            </p:cNvSpPr>
            <p:nvPr/>
          </p:nvSpPr>
          <p:spPr bwMode="auto">
            <a:xfrm>
              <a:off x="2533410" y="3663593"/>
              <a:ext cx="0" cy="1046020"/>
            </a:xfrm>
            <a:prstGeom prst="line">
              <a:avLst/>
            </a:prstGeom>
            <a:noFill/>
            <a:ln w="28575">
              <a:solidFill>
                <a:schemeClr val="tx1"/>
              </a:solidFill>
              <a:round/>
              <a:headEnd/>
              <a:tailEnd/>
            </a:ln>
          </p:spPr>
          <p:txBody>
            <a:bodyPr/>
            <a:lstStyle/>
            <a:p>
              <a:endParaRPr lang="en-US" sz="1662" dirty="0"/>
            </a:p>
          </p:txBody>
        </p:sp>
        <p:sp>
          <p:nvSpPr>
            <p:cNvPr id="19466" name="Text Box 1036"/>
            <p:cNvSpPr txBox="1">
              <a:spLocks noChangeArrowheads="1"/>
            </p:cNvSpPr>
            <p:nvPr/>
          </p:nvSpPr>
          <p:spPr bwMode="auto">
            <a:xfrm>
              <a:off x="952806" y="1112567"/>
              <a:ext cx="1959217" cy="469296"/>
            </a:xfrm>
            <a:prstGeom prst="rect">
              <a:avLst/>
            </a:prstGeom>
            <a:noFill/>
            <a:ln w="9525">
              <a:noFill/>
              <a:miter lim="800000"/>
              <a:headEnd/>
              <a:tailEnd/>
            </a:ln>
          </p:spPr>
          <p:txBody>
            <a:bodyPr wrap="none">
              <a:spAutoFit/>
            </a:bodyPr>
            <a:lstStyle/>
            <a:p>
              <a:r>
                <a:rPr lang="en-GB" sz="2215" b="1" dirty="0">
                  <a:solidFill>
                    <a:srgbClr val="C00000"/>
                  </a:solidFill>
                  <a:cs typeface="Times New Roman" pitchFamily="18" charset="0"/>
                </a:rPr>
                <a:t>Impedance</a:t>
              </a:r>
              <a:endParaRPr lang="en-US" sz="2215" b="1" dirty="0">
                <a:solidFill>
                  <a:srgbClr val="C00000"/>
                </a:solidFill>
                <a:cs typeface="Times New Roman" pitchFamily="18" charset="0"/>
              </a:endParaRPr>
            </a:p>
          </p:txBody>
        </p:sp>
        <p:sp>
          <p:nvSpPr>
            <p:cNvPr id="19467" name="Text Box 1037"/>
            <p:cNvSpPr txBox="1">
              <a:spLocks noChangeArrowheads="1"/>
            </p:cNvSpPr>
            <p:nvPr/>
          </p:nvSpPr>
          <p:spPr bwMode="auto">
            <a:xfrm>
              <a:off x="4017838" y="1095370"/>
              <a:ext cx="2013051" cy="469296"/>
            </a:xfrm>
            <a:prstGeom prst="rect">
              <a:avLst/>
            </a:prstGeom>
            <a:noFill/>
            <a:ln w="9525">
              <a:noFill/>
              <a:miter lim="800000"/>
              <a:headEnd/>
              <a:tailEnd/>
            </a:ln>
          </p:spPr>
          <p:txBody>
            <a:bodyPr wrap="none">
              <a:spAutoFit/>
            </a:bodyPr>
            <a:lstStyle/>
            <a:p>
              <a:pPr algn="ctr"/>
              <a:r>
                <a:rPr lang="en-GB" sz="2215" b="1" dirty="0">
                  <a:solidFill>
                    <a:srgbClr val="C00000"/>
                  </a:solidFill>
                  <a:cs typeface="Times New Roman" pitchFamily="18" charset="0"/>
                </a:rPr>
                <a:t>d</a:t>
              </a:r>
              <a:r>
                <a:rPr lang="en-GB" sz="2215" dirty="0">
                  <a:solidFill>
                    <a:srgbClr val="C00000"/>
                  </a:solidFill>
                  <a:cs typeface="Times New Roman" pitchFamily="18" charset="0"/>
                </a:rPr>
                <a:t>Reflectivity</a:t>
              </a:r>
              <a:endParaRPr lang="en-US" sz="2215" dirty="0">
                <a:solidFill>
                  <a:srgbClr val="C00000"/>
                </a:solidFill>
                <a:cs typeface="Times New Roman" pitchFamily="18" charset="0"/>
              </a:endParaRPr>
            </a:p>
          </p:txBody>
        </p:sp>
        <p:grpSp>
          <p:nvGrpSpPr>
            <p:cNvPr id="19468" name="Group 1038"/>
            <p:cNvGrpSpPr>
              <a:grpSpLocks/>
            </p:cNvGrpSpPr>
            <p:nvPr/>
          </p:nvGrpSpPr>
          <p:grpSpPr bwMode="auto">
            <a:xfrm>
              <a:off x="869639" y="3496924"/>
              <a:ext cx="2538450" cy="377773"/>
              <a:chOff x="1152" y="2452"/>
              <a:chExt cx="1526" cy="238"/>
            </a:xfrm>
          </p:grpSpPr>
          <p:sp>
            <p:nvSpPr>
              <p:cNvPr id="19500" name="Line 1039"/>
              <p:cNvSpPr>
                <a:spLocks noChangeShapeType="1"/>
              </p:cNvSpPr>
              <p:nvPr/>
            </p:nvSpPr>
            <p:spPr bwMode="auto">
              <a:xfrm flipH="1">
                <a:off x="1152" y="2653"/>
                <a:ext cx="912" cy="0"/>
              </a:xfrm>
              <a:prstGeom prst="line">
                <a:avLst/>
              </a:prstGeom>
              <a:noFill/>
              <a:ln w="28575">
                <a:solidFill>
                  <a:schemeClr val="bg1"/>
                </a:solidFill>
                <a:round/>
                <a:headEnd/>
                <a:tailEnd type="triangle" w="med" len="med"/>
              </a:ln>
            </p:spPr>
            <p:txBody>
              <a:bodyPr/>
              <a:lstStyle/>
              <a:p>
                <a:endParaRPr lang="en-US" sz="1662" dirty="0"/>
              </a:p>
            </p:txBody>
          </p:sp>
          <p:sp>
            <p:nvSpPr>
              <p:cNvPr id="19501" name="Text Box 1040"/>
              <p:cNvSpPr txBox="1">
                <a:spLocks noChangeArrowheads="1"/>
              </p:cNvSpPr>
              <p:nvPr/>
            </p:nvSpPr>
            <p:spPr bwMode="auto">
              <a:xfrm>
                <a:off x="2112" y="2452"/>
                <a:ext cx="566" cy="238"/>
              </a:xfrm>
              <a:prstGeom prst="rect">
                <a:avLst/>
              </a:prstGeom>
              <a:noFill/>
              <a:ln w="9525">
                <a:noFill/>
                <a:miter lim="800000"/>
                <a:headEnd/>
                <a:tailEnd/>
              </a:ln>
            </p:spPr>
            <p:txBody>
              <a:bodyPr wrap="none">
                <a:spAutoFit/>
              </a:bodyPr>
              <a:lstStyle/>
              <a:p>
                <a:r>
                  <a:rPr lang="en-GB" sz="1662" i="1" dirty="0">
                    <a:cs typeface="Times New Roman" pitchFamily="18" charset="0"/>
                  </a:rPr>
                  <a:t>OOWC</a:t>
                </a:r>
              </a:p>
            </p:txBody>
          </p:sp>
        </p:grpSp>
        <p:sp>
          <p:nvSpPr>
            <p:cNvPr id="19469" name="Line 1041"/>
            <p:cNvSpPr>
              <a:spLocks noChangeShapeType="1"/>
            </p:cNvSpPr>
            <p:nvPr/>
          </p:nvSpPr>
          <p:spPr bwMode="auto">
            <a:xfrm>
              <a:off x="833357" y="2423926"/>
              <a:ext cx="984157" cy="0"/>
            </a:xfrm>
            <a:prstGeom prst="line">
              <a:avLst/>
            </a:prstGeom>
            <a:noFill/>
            <a:ln w="28575">
              <a:solidFill>
                <a:schemeClr val="tx1"/>
              </a:solidFill>
              <a:round/>
              <a:headEnd/>
              <a:tailEnd/>
            </a:ln>
          </p:spPr>
          <p:txBody>
            <a:bodyPr wrap="none" anchor="ctr"/>
            <a:lstStyle/>
            <a:p>
              <a:endParaRPr lang="en-US" sz="1662" dirty="0"/>
            </a:p>
          </p:txBody>
        </p:sp>
        <p:sp>
          <p:nvSpPr>
            <p:cNvPr id="19470" name="Line 1042"/>
            <p:cNvSpPr>
              <a:spLocks noChangeShapeType="1"/>
            </p:cNvSpPr>
            <p:nvPr/>
          </p:nvSpPr>
          <p:spPr bwMode="auto">
            <a:xfrm flipV="1">
              <a:off x="1817515" y="1662030"/>
              <a:ext cx="0" cy="761895"/>
            </a:xfrm>
            <a:prstGeom prst="line">
              <a:avLst/>
            </a:prstGeom>
            <a:noFill/>
            <a:ln w="28575">
              <a:solidFill>
                <a:schemeClr val="tx1"/>
              </a:solidFill>
              <a:round/>
              <a:headEnd/>
              <a:tailEnd/>
            </a:ln>
          </p:spPr>
          <p:txBody>
            <a:bodyPr wrap="none" anchor="ctr"/>
            <a:lstStyle/>
            <a:p>
              <a:endParaRPr lang="en-US" sz="1662" dirty="0"/>
            </a:p>
          </p:txBody>
        </p:sp>
        <p:sp>
          <p:nvSpPr>
            <p:cNvPr id="19471" name="Line 1043"/>
            <p:cNvSpPr>
              <a:spLocks noChangeShapeType="1"/>
            </p:cNvSpPr>
            <p:nvPr/>
          </p:nvSpPr>
          <p:spPr bwMode="auto">
            <a:xfrm flipH="1">
              <a:off x="1817515" y="4709612"/>
              <a:ext cx="715896" cy="0"/>
            </a:xfrm>
            <a:prstGeom prst="line">
              <a:avLst/>
            </a:prstGeom>
            <a:noFill/>
            <a:ln w="28575">
              <a:solidFill>
                <a:schemeClr val="tx1"/>
              </a:solidFill>
              <a:round/>
              <a:headEnd/>
              <a:tailEnd/>
            </a:ln>
          </p:spPr>
          <p:txBody>
            <a:bodyPr wrap="none" anchor="ctr"/>
            <a:lstStyle/>
            <a:p>
              <a:endParaRPr lang="en-US" sz="1662" dirty="0"/>
            </a:p>
          </p:txBody>
        </p:sp>
        <p:sp>
          <p:nvSpPr>
            <p:cNvPr id="19472" name="Line 1044"/>
            <p:cNvSpPr>
              <a:spLocks noChangeShapeType="1"/>
            </p:cNvSpPr>
            <p:nvPr/>
          </p:nvSpPr>
          <p:spPr bwMode="auto">
            <a:xfrm>
              <a:off x="1817515" y="4709612"/>
              <a:ext cx="0" cy="685706"/>
            </a:xfrm>
            <a:prstGeom prst="line">
              <a:avLst/>
            </a:prstGeom>
            <a:noFill/>
            <a:ln w="28575">
              <a:solidFill>
                <a:schemeClr val="tx1"/>
              </a:solidFill>
              <a:round/>
              <a:headEnd/>
              <a:tailEnd/>
            </a:ln>
          </p:spPr>
          <p:txBody>
            <a:bodyPr wrap="none" anchor="ctr"/>
            <a:lstStyle/>
            <a:p>
              <a:endParaRPr lang="en-US" sz="1662" dirty="0"/>
            </a:p>
          </p:txBody>
        </p:sp>
        <p:grpSp>
          <p:nvGrpSpPr>
            <p:cNvPr id="19473" name="Group 1045"/>
            <p:cNvGrpSpPr>
              <a:grpSpLocks/>
            </p:cNvGrpSpPr>
            <p:nvPr/>
          </p:nvGrpSpPr>
          <p:grpSpPr bwMode="auto">
            <a:xfrm>
              <a:off x="744466" y="1720759"/>
              <a:ext cx="1304761" cy="3393610"/>
              <a:chOff x="1104" y="1395"/>
              <a:chExt cx="701" cy="2138"/>
            </a:xfrm>
          </p:grpSpPr>
          <p:sp>
            <p:nvSpPr>
              <p:cNvPr id="19496" name="Text Box 1046"/>
              <p:cNvSpPr txBox="1">
                <a:spLocks noChangeArrowheads="1"/>
              </p:cNvSpPr>
              <p:nvPr/>
            </p:nvSpPr>
            <p:spPr bwMode="auto">
              <a:xfrm>
                <a:off x="1200" y="1951"/>
                <a:ext cx="543" cy="218"/>
              </a:xfrm>
              <a:prstGeom prst="rect">
                <a:avLst/>
              </a:prstGeom>
              <a:noFill/>
              <a:ln w="9525">
                <a:noFill/>
                <a:miter lim="800000"/>
                <a:headEnd/>
                <a:tailEnd/>
              </a:ln>
            </p:spPr>
            <p:txBody>
              <a:bodyPr wrap="none">
                <a:spAutoFit/>
              </a:bodyPr>
              <a:lstStyle/>
              <a:p>
                <a:r>
                  <a:rPr lang="en-GB" sz="1477" b="1" i="1" dirty="0">
                    <a:cs typeface="Times New Roman" pitchFamily="18" charset="0"/>
                  </a:rPr>
                  <a:t>Oil sand</a:t>
                </a:r>
                <a:endParaRPr lang="en-US" sz="1477" b="1" i="1" dirty="0">
                  <a:cs typeface="Times New Roman" pitchFamily="18" charset="0"/>
                </a:endParaRPr>
              </a:p>
            </p:txBody>
          </p:sp>
          <p:sp>
            <p:nvSpPr>
              <p:cNvPr id="19497" name="Text Box 1047"/>
              <p:cNvSpPr txBox="1">
                <a:spLocks noChangeArrowheads="1"/>
              </p:cNvSpPr>
              <p:nvPr/>
            </p:nvSpPr>
            <p:spPr bwMode="auto">
              <a:xfrm>
                <a:off x="1104" y="2691"/>
                <a:ext cx="701" cy="218"/>
              </a:xfrm>
              <a:prstGeom prst="rect">
                <a:avLst/>
              </a:prstGeom>
              <a:noFill/>
              <a:ln w="9525">
                <a:noFill/>
                <a:miter lim="800000"/>
                <a:headEnd/>
                <a:tailEnd/>
              </a:ln>
            </p:spPr>
            <p:txBody>
              <a:bodyPr wrap="none">
                <a:spAutoFit/>
              </a:bodyPr>
              <a:lstStyle/>
              <a:p>
                <a:r>
                  <a:rPr lang="en-GB" sz="1477" b="1" i="1" dirty="0">
                    <a:cs typeface="Times New Roman" pitchFamily="18" charset="0"/>
                  </a:rPr>
                  <a:t>Water sand</a:t>
                </a:r>
                <a:endParaRPr lang="en-US" sz="1477" b="1" i="1" dirty="0">
                  <a:cs typeface="Times New Roman" pitchFamily="18" charset="0"/>
                </a:endParaRPr>
              </a:p>
            </p:txBody>
          </p:sp>
          <p:sp>
            <p:nvSpPr>
              <p:cNvPr id="19498" name="Text Box 1048"/>
              <p:cNvSpPr txBox="1">
                <a:spLocks noChangeArrowheads="1"/>
              </p:cNvSpPr>
              <p:nvPr/>
            </p:nvSpPr>
            <p:spPr bwMode="auto">
              <a:xfrm>
                <a:off x="1152" y="1395"/>
                <a:ext cx="402" cy="218"/>
              </a:xfrm>
              <a:prstGeom prst="rect">
                <a:avLst/>
              </a:prstGeom>
              <a:noFill/>
              <a:ln w="9525">
                <a:noFill/>
                <a:miter lim="800000"/>
                <a:headEnd/>
                <a:tailEnd/>
              </a:ln>
            </p:spPr>
            <p:txBody>
              <a:bodyPr wrap="none">
                <a:spAutoFit/>
              </a:bodyPr>
              <a:lstStyle/>
              <a:p>
                <a:r>
                  <a:rPr lang="en-GB" sz="1477" b="1" i="1" dirty="0">
                    <a:cs typeface="Times New Roman" pitchFamily="18" charset="0"/>
                  </a:rPr>
                  <a:t>Shale</a:t>
                </a:r>
                <a:endParaRPr lang="en-US" sz="1477" b="1" i="1" dirty="0">
                  <a:cs typeface="Times New Roman" pitchFamily="18" charset="0"/>
                </a:endParaRPr>
              </a:p>
            </p:txBody>
          </p:sp>
          <p:sp>
            <p:nvSpPr>
              <p:cNvPr id="19499" name="Text Box 1049"/>
              <p:cNvSpPr txBox="1">
                <a:spLocks noChangeArrowheads="1"/>
              </p:cNvSpPr>
              <p:nvPr/>
            </p:nvSpPr>
            <p:spPr bwMode="auto">
              <a:xfrm>
                <a:off x="1200" y="3315"/>
                <a:ext cx="402" cy="218"/>
              </a:xfrm>
              <a:prstGeom prst="rect">
                <a:avLst/>
              </a:prstGeom>
              <a:noFill/>
              <a:ln w="9525">
                <a:noFill/>
                <a:miter lim="800000"/>
                <a:headEnd/>
                <a:tailEnd/>
              </a:ln>
            </p:spPr>
            <p:txBody>
              <a:bodyPr wrap="none">
                <a:spAutoFit/>
              </a:bodyPr>
              <a:lstStyle/>
              <a:p>
                <a:r>
                  <a:rPr lang="en-GB" sz="1477" b="1" i="1" dirty="0">
                    <a:cs typeface="Times New Roman" pitchFamily="18" charset="0"/>
                  </a:rPr>
                  <a:t>Shale</a:t>
                </a:r>
                <a:endParaRPr lang="en-US" sz="1477" b="1" i="1" dirty="0">
                  <a:cs typeface="Times New Roman" pitchFamily="18" charset="0"/>
                </a:endParaRPr>
              </a:p>
            </p:txBody>
          </p:sp>
        </p:grpSp>
        <p:sp>
          <p:nvSpPr>
            <p:cNvPr id="19474" name="Line 1050"/>
            <p:cNvSpPr>
              <a:spLocks noChangeShapeType="1"/>
            </p:cNvSpPr>
            <p:nvPr/>
          </p:nvSpPr>
          <p:spPr bwMode="auto">
            <a:xfrm>
              <a:off x="839707" y="3130266"/>
              <a:ext cx="1341312" cy="0"/>
            </a:xfrm>
            <a:prstGeom prst="line">
              <a:avLst/>
            </a:prstGeom>
            <a:noFill/>
            <a:ln w="28575">
              <a:solidFill>
                <a:srgbClr val="FF0000"/>
              </a:solidFill>
              <a:prstDash val="sysDot"/>
              <a:round/>
              <a:headEnd/>
              <a:tailEnd/>
            </a:ln>
          </p:spPr>
          <p:txBody>
            <a:bodyPr/>
            <a:lstStyle/>
            <a:p>
              <a:endParaRPr lang="en-US" sz="1662" dirty="0"/>
            </a:p>
          </p:txBody>
        </p:sp>
        <p:sp>
          <p:nvSpPr>
            <p:cNvPr id="19475" name="Line 1051"/>
            <p:cNvSpPr>
              <a:spLocks noChangeShapeType="1"/>
            </p:cNvSpPr>
            <p:nvPr/>
          </p:nvSpPr>
          <p:spPr bwMode="auto">
            <a:xfrm>
              <a:off x="2181019" y="3130266"/>
              <a:ext cx="0" cy="533327"/>
            </a:xfrm>
            <a:prstGeom prst="line">
              <a:avLst/>
            </a:prstGeom>
            <a:noFill/>
            <a:ln w="28575">
              <a:solidFill>
                <a:srgbClr val="FF0000"/>
              </a:solidFill>
              <a:prstDash val="sysDot"/>
              <a:round/>
              <a:headEnd/>
              <a:tailEnd/>
            </a:ln>
          </p:spPr>
          <p:txBody>
            <a:bodyPr/>
            <a:lstStyle/>
            <a:p>
              <a:endParaRPr lang="en-US" sz="1662" dirty="0"/>
            </a:p>
          </p:txBody>
        </p:sp>
        <p:sp>
          <p:nvSpPr>
            <p:cNvPr id="19476" name="Line 1052"/>
            <p:cNvSpPr>
              <a:spLocks noChangeShapeType="1"/>
            </p:cNvSpPr>
            <p:nvPr/>
          </p:nvSpPr>
          <p:spPr bwMode="auto">
            <a:xfrm>
              <a:off x="655574" y="3125504"/>
              <a:ext cx="0" cy="533327"/>
            </a:xfrm>
            <a:prstGeom prst="line">
              <a:avLst/>
            </a:prstGeom>
            <a:noFill/>
            <a:ln w="38100">
              <a:solidFill>
                <a:srgbClr val="FF0000"/>
              </a:solidFill>
              <a:round/>
              <a:headEnd type="triangle" w="med" len="med"/>
              <a:tailEnd/>
            </a:ln>
          </p:spPr>
          <p:txBody>
            <a:bodyPr/>
            <a:lstStyle/>
            <a:p>
              <a:endParaRPr lang="en-US" sz="1662" dirty="0"/>
            </a:p>
          </p:txBody>
        </p:sp>
        <p:sp>
          <p:nvSpPr>
            <p:cNvPr id="19477" name="Text Box 1053"/>
            <p:cNvSpPr txBox="1">
              <a:spLocks noChangeArrowheads="1"/>
            </p:cNvSpPr>
            <p:nvPr/>
          </p:nvSpPr>
          <p:spPr bwMode="auto">
            <a:xfrm>
              <a:off x="-52704" y="3114392"/>
              <a:ext cx="701929" cy="592524"/>
            </a:xfrm>
            <a:prstGeom prst="rect">
              <a:avLst/>
            </a:prstGeom>
            <a:noFill/>
            <a:ln w="9525">
              <a:noFill/>
              <a:miter lim="800000"/>
              <a:headEnd/>
              <a:tailEnd/>
            </a:ln>
          </p:spPr>
          <p:txBody>
            <a:bodyPr wrap="none">
              <a:spAutoFit/>
            </a:bodyPr>
            <a:lstStyle/>
            <a:p>
              <a:pPr algn="r"/>
              <a:r>
                <a:rPr lang="en-GB" sz="1477" b="1" dirty="0">
                  <a:cs typeface="Times New Roman" pitchFamily="18" charset="0"/>
                </a:rPr>
                <a:t>OWC</a:t>
              </a:r>
            </a:p>
            <a:p>
              <a:pPr algn="r"/>
              <a:r>
                <a:rPr lang="en-GB" sz="1477" b="1" dirty="0">
                  <a:cs typeface="Times New Roman" pitchFamily="18" charset="0"/>
                </a:rPr>
                <a:t>rise</a:t>
              </a:r>
              <a:endParaRPr lang="en-US" sz="1477" b="1" dirty="0">
                <a:cs typeface="Times New Roman" pitchFamily="18" charset="0"/>
              </a:endParaRPr>
            </a:p>
          </p:txBody>
        </p:sp>
        <p:sp>
          <p:nvSpPr>
            <p:cNvPr id="19478" name="Text Box 1054"/>
            <p:cNvSpPr txBox="1">
              <a:spLocks noChangeArrowheads="1"/>
            </p:cNvSpPr>
            <p:nvPr/>
          </p:nvSpPr>
          <p:spPr bwMode="auto">
            <a:xfrm>
              <a:off x="2246098" y="2895075"/>
              <a:ext cx="917266" cy="377118"/>
            </a:xfrm>
            <a:prstGeom prst="rect">
              <a:avLst/>
            </a:prstGeom>
            <a:noFill/>
            <a:ln w="9525">
              <a:noFill/>
              <a:miter lim="800000"/>
              <a:headEnd/>
              <a:tailEnd/>
            </a:ln>
          </p:spPr>
          <p:txBody>
            <a:bodyPr wrap="none">
              <a:spAutoFit/>
            </a:bodyPr>
            <a:lstStyle/>
            <a:p>
              <a:r>
                <a:rPr lang="en-GB" sz="1662" i="1" dirty="0">
                  <a:cs typeface="Times New Roman" pitchFamily="18" charset="0"/>
                </a:rPr>
                <a:t>POWC</a:t>
              </a:r>
            </a:p>
          </p:txBody>
        </p:sp>
        <p:sp>
          <p:nvSpPr>
            <p:cNvPr id="19479" name="Text Box 1055"/>
            <p:cNvSpPr txBox="1">
              <a:spLocks noChangeArrowheads="1"/>
            </p:cNvSpPr>
            <p:nvPr/>
          </p:nvSpPr>
          <p:spPr bwMode="auto">
            <a:xfrm>
              <a:off x="911138" y="3101695"/>
              <a:ext cx="1146495" cy="592524"/>
            </a:xfrm>
            <a:prstGeom prst="rect">
              <a:avLst/>
            </a:prstGeom>
            <a:noFill/>
            <a:ln w="9525">
              <a:noFill/>
              <a:miter lim="800000"/>
              <a:headEnd/>
              <a:tailEnd/>
            </a:ln>
          </p:spPr>
          <p:txBody>
            <a:bodyPr wrap="none">
              <a:spAutoFit/>
            </a:bodyPr>
            <a:lstStyle/>
            <a:p>
              <a:r>
                <a:rPr lang="en-GB" sz="1477" b="1" i="1" dirty="0">
                  <a:cs typeface="Times New Roman" pitchFamily="18" charset="0"/>
                </a:rPr>
                <a:t>Produced</a:t>
              </a:r>
            </a:p>
            <a:p>
              <a:r>
                <a:rPr lang="en-GB" sz="1477" b="1" i="1" dirty="0">
                  <a:cs typeface="Times New Roman" pitchFamily="18" charset="0"/>
                </a:rPr>
                <a:t>oil</a:t>
              </a:r>
              <a:endParaRPr lang="en-US" sz="1477" b="1" i="1" dirty="0">
                <a:cs typeface="Times New Roman" pitchFamily="18" charset="0"/>
              </a:endParaRPr>
            </a:p>
          </p:txBody>
        </p:sp>
        <p:sp>
          <p:nvSpPr>
            <p:cNvPr id="19480" name="Line 1056"/>
            <p:cNvSpPr>
              <a:spLocks noChangeShapeType="1"/>
            </p:cNvSpPr>
            <p:nvPr/>
          </p:nvSpPr>
          <p:spPr bwMode="auto">
            <a:xfrm flipH="1">
              <a:off x="817484" y="3033442"/>
              <a:ext cx="1341312" cy="0"/>
            </a:xfrm>
            <a:prstGeom prst="line">
              <a:avLst/>
            </a:prstGeom>
            <a:noFill/>
            <a:ln w="28575">
              <a:solidFill>
                <a:srgbClr val="FF0000"/>
              </a:solidFill>
              <a:round/>
              <a:headEnd type="triangle" w="med" len="med"/>
              <a:tailEnd/>
            </a:ln>
          </p:spPr>
          <p:txBody>
            <a:bodyPr/>
            <a:lstStyle/>
            <a:p>
              <a:endParaRPr lang="en-US" sz="1662" dirty="0"/>
            </a:p>
          </p:txBody>
        </p:sp>
        <p:sp>
          <p:nvSpPr>
            <p:cNvPr id="19481" name="Rectangle 1031"/>
            <p:cNvSpPr>
              <a:spLocks noChangeArrowheads="1"/>
            </p:cNvSpPr>
            <p:nvPr/>
          </p:nvSpPr>
          <p:spPr bwMode="auto">
            <a:xfrm>
              <a:off x="3513202" y="5585792"/>
              <a:ext cx="3239783" cy="986520"/>
            </a:xfrm>
            <a:prstGeom prst="rect">
              <a:avLst/>
            </a:prstGeom>
            <a:noFill/>
            <a:ln w="9525">
              <a:noFill/>
              <a:miter lim="800000"/>
              <a:headEnd/>
              <a:tailEnd/>
            </a:ln>
          </p:spPr>
          <p:txBody>
            <a:bodyPr>
              <a:spAutoFit/>
            </a:bodyPr>
            <a:lstStyle/>
            <a:p>
              <a:pPr algn="ctr">
                <a:lnSpc>
                  <a:spcPct val="120000"/>
                </a:lnSpc>
              </a:pPr>
              <a:r>
                <a:rPr lang="en-GB" sz="1477" i="1" dirty="0">
                  <a:solidFill>
                    <a:schemeClr val="accent3"/>
                  </a:solidFill>
                  <a:cs typeface="Times New Roman" pitchFamily="18" charset="0"/>
                </a:rPr>
                <a:t>4D signal = Peak-Trough of approx. equal amplitude</a:t>
              </a:r>
            </a:p>
            <a:p>
              <a:pPr algn="ctr">
                <a:lnSpc>
                  <a:spcPct val="120000"/>
                </a:lnSpc>
              </a:pPr>
              <a:r>
                <a:rPr lang="en-GB" sz="1477" b="1" i="1" dirty="0">
                  <a:solidFill>
                    <a:schemeClr val="accent3"/>
                  </a:solidFill>
                  <a:cs typeface="Times New Roman" pitchFamily="18" charset="0"/>
                </a:rPr>
                <a:t>'RFC DOUBLET'</a:t>
              </a:r>
              <a:endParaRPr lang="en-US" sz="1477" b="1" i="1" dirty="0">
                <a:solidFill>
                  <a:schemeClr val="accent3"/>
                </a:solidFill>
                <a:cs typeface="Times New Roman" pitchFamily="18" charset="0"/>
              </a:endParaRPr>
            </a:p>
          </p:txBody>
        </p:sp>
        <p:sp>
          <p:nvSpPr>
            <p:cNvPr id="19482" name="Freeform 1060"/>
            <p:cNvSpPr>
              <a:spLocks/>
            </p:cNvSpPr>
            <p:nvPr/>
          </p:nvSpPr>
          <p:spPr bwMode="auto">
            <a:xfrm>
              <a:off x="5075403" y="2774715"/>
              <a:ext cx="1387253" cy="671421"/>
            </a:xfrm>
            <a:custGeom>
              <a:avLst/>
              <a:gdLst>
                <a:gd name="T0" fmla="*/ 2147483647 w 745"/>
                <a:gd name="T1" fmla="*/ 0 h 423"/>
                <a:gd name="T2" fmla="*/ 2147483647 w 745"/>
                <a:gd name="T3" fmla="*/ 2147483647 h 423"/>
                <a:gd name="T4" fmla="*/ 2147483647 w 745"/>
                <a:gd name="T5" fmla="*/ 2147483647 h 423"/>
                <a:gd name="T6" fmla="*/ 2147483647 w 745"/>
                <a:gd name="T7" fmla="*/ 2147483647 h 423"/>
                <a:gd name="T8" fmla="*/ 2147483647 w 745"/>
                <a:gd name="T9" fmla="*/ 2147483647 h 423"/>
                <a:gd name="T10" fmla="*/ 2147483647 w 745"/>
                <a:gd name="T11" fmla="*/ 2147483647 h 423"/>
                <a:gd name="T12" fmla="*/ 2147483647 w 745"/>
                <a:gd name="T13" fmla="*/ 2147483647 h 423"/>
                <a:gd name="T14" fmla="*/ 2147483647 w 745"/>
                <a:gd name="T15" fmla="*/ 2147483647 h 423"/>
                <a:gd name="T16" fmla="*/ 2147483647 w 745"/>
                <a:gd name="T17" fmla="*/ 2147483647 h 423"/>
                <a:gd name="T18" fmla="*/ 2147483647 w 745"/>
                <a:gd name="T19" fmla="*/ 2147483647 h 423"/>
                <a:gd name="T20" fmla="*/ 2147483647 w 745"/>
                <a:gd name="T21" fmla="*/ 2147483647 h 423"/>
                <a:gd name="T22" fmla="*/ 2147483647 w 745"/>
                <a:gd name="T23" fmla="*/ 2147483647 h 423"/>
                <a:gd name="T24" fmla="*/ 2147483647 w 745"/>
                <a:gd name="T25" fmla="*/ 2147483647 h 423"/>
                <a:gd name="T26" fmla="*/ 2147483647 w 745"/>
                <a:gd name="T27" fmla="*/ 2147483647 h 423"/>
                <a:gd name="T28" fmla="*/ 2147483647 w 745"/>
                <a:gd name="T29" fmla="*/ 2147483647 h 423"/>
                <a:gd name="T30" fmla="*/ 2147483647 w 745"/>
                <a:gd name="T31" fmla="*/ 2147483647 h 423"/>
                <a:gd name="T32" fmla="*/ 2147483647 w 745"/>
                <a:gd name="T33" fmla="*/ 2147483647 h 423"/>
                <a:gd name="T34" fmla="*/ 2147483647 w 745"/>
                <a:gd name="T35" fmla="*/ 2147483647 h 423"/>
                <a:gd name="T36" fmla="*/ 2147483647 w 745"/>
                <a:gd name="T37" fmla="*/ 2147483647 h 423"/>
                <a:gd name="T38" fmla="*/ 2147483647 w 745"/>
                <a:gd name="T39" fmla="*/ 0 h 4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45"/>
                <a:gd name="T61" fmla="*/ 0 h 423"/>
                <a:gd name="T62" fmla="*/ 745 w 745"/>
                <a:gd name="T63" fmla="*/ 423 h 4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45" h="423">
                  <a:moveTo>
                    <a:pt x="29" y="0"/>
                  </a:moveTo>
                  <a:cubicBezTo>
                    <a:pt x="69" y="13"/>
                    <a:pt x="111" y="10"/>
                    <a:pt x="153" y="12"/>
                  </a:cubicBezTo>
                  <a:cubicBezTo>
                    <a:pt x="239" y="29"/>
                    <a:pt x="321" y="57"/>
                    <a:pt x="409" y="64"/>
                  </a:cubicBezTo>
                  <a:cubicBezTo>
                    <a:pt x="431" y="71"/>
                    <a:pt x="455" y="69"/>
                    <a:pt x="477" y="76"/>
                  </a:cubicBezTo>
                  <a:cubicBezTo>
                    <a:pt x="505" y="84"/>
                    <a:pt x="533" y="98"/>
                    <a:pt x="561" y="104"/>
                  </a:cubicBezTo>
                  <a:cubicBezTo>
                    <a:pt x="580" y="117"/>
                    <a:pt x="598" y="115"/>
                    <a:pt x="621" y="120"/>
                  </a:cubicBezTo>
                  <a:cubicBezTo>
                    <a:pt x="632" y="122"/>
                    <a:pt x="653" y="128"/>
                    <a:pt x="653" y="128"/>
                  </a:cubicBezTo>
                  <a:cubicBezTo>
                    <a:pt x="656" y="132"/>
                    <a:pt x="657" y="137"/>
                    <a:pt x="661" y="140"/>
                  </a:cubicBezTo>
                  <a:cubicBezTo>
                    <a:pt x="664" y="143"/>
                    <a:pt x="670" y="141"/>
                    <a:pt x="673" y="144"/>
                  </a:cubicBezTo>
                  <a:cubicBezTo>
                    <a:pt x="676" y="147"/>
                    <a:pt x="675" y="153"/>
                    <a:pt x="677" y="156"/>
                  </a:cubicBezTo>
                  <a:cubicBezTo>
                    <a:pt x="697" y="184"/>
                    <a:pt x="721" y="212"/>
                    <a:pt x="745" y="236"/>
                  </a:cubicBezTo>
                  <a:lnTo>
                    <a:pt x="713" y="276"/>
                  </a:lnTo>
                  <a:cubicBezTo>
                    <a:pt x="713" y="276"/>
                    <a:pt x="713" y="276"/>
                    <a:pt x="713" y="276"/>
                  </a:cubicBezTo>
                  <a:cubicBezTo>
                    <a:pt x="686" y="303"/>
                    <a:pt x="663" y="331"/>
                    <a:pt x="625" y="340"/>
                  </a:cubicBezTo>
                  <a:cubicBezTo>
                    <a:pt x="589" y="364"/>
                    <a:pt x="525" y="366"/>
                    <a:pt x="485" y="368"/>
                  </a:cubicBezTo>
                  <a:cubicBezTo>
                    <a:pt x="420" y="381"/>
                    <a:pt x="354" y="399"/>
                    <a:pt x="289" y="408"/>
                  </a:cubicBezTo>
                  <a:cubicBezTo>
                    <a:pt x="225" y="417"/>
                    <a:pt x="104" y="415"/>
                    <a:pt x="69" y="416"/>
                  </a:cubicBezTo>
                  <a:cubicBezTo>
                    <a:pt x="49" y="415"/>
                    <a:pt x="25" y="423"/>
                    <a:pt x="9" y="412"/>
                  </a:cubicBezTo>
                  <a:cubicBezTo>
                    <a:pt x="0" y="406"/>
                    <a:pt x="17" y="380"/>
                    <a:pt x="17" y="380"/>
                  </a:cubicBezTo>
                  <a:cubicBezTo>
                    <a:pt x="12" y="252"/>
                    <a:pt x="29" y="127"/>
                    <a:pt x="29" y="0"/>
                  </a:cubicBezTo>
                  <a:close/>
                </a:path>
              </a:pathLst>
            </a:custGeom>
            <a:solidFill>
              <a:srgbClr val="003C90"/>
            </a:solidFill>
            <a:ln w="9525" cap="flat" cmpd="sng">
              <a:solidFill>
                <a:schemeClr val="tx1"/>
              </a:solidFill>
              <a:prstDash val="solid"/>
              <a:round/>
              <a:headEnd/>
              <a:tailEnd/>
            </a:ln>
          </p:spPr>
          <p:txBody>
            <a:bodyPr wrap="none" anchor="ctr"/>
            <a:lstStyle/>
            <a:p>
              <a:endParaRPr lang="en-US" sz="1662" dirty="0"/>
            </a:p>
          </p:txBody>
        </p:sp>
        <p:sp>
          <p:nvSpPr>
            <p:cNvPr id="19483" name="Freeform 1061"/>
            <p:cNvSpPr>
              <a:spLocks/>
            </p:cNvSpPr>
            <p:nvPr/>
          </p:nvSpPr>
          <p:spPr bwMode="auto">
            <a:xfrm>
              <a:off x="3758265" y="3409628"/>
              <a:ext cx="1381667" cy="520629"/>
            </a:xfrm>
            <a:custGeom>
              <a:avLst/>
              <a:gdLst>
                <a:gd name="T0" fmla="*/ 2147483647 w 742"/>
                <a:gd name="T1" fmla="*/ 2147483647 h 328"/>
                <a:gd name="T2" fmla="*/ 2147483647 w 742"/>
                <a:gd name="T3" fmla="*/ 2147483647 h 328"/>
                <a:gd name="T4" fmla="*/ 2147483647 w 742"/>
                <a:gd name="T5" fmla="*/ 2147483647 h 328"/>
                <a:gd name="T6" fmla="*/ 2147483647 w 742"/>
                <a:gd name="T7" fmla="*/ 2147483647 h 328"/>
                <a:gd name="T8" fmla="*/ 2147483647 w 742"/>
                <a:gd name="T9" fmla="*/ 2147483647 h 328"/>
                <a:gd name="T10" fmla="*/ 2147483647 w 742"/>
                <a:gd name="T11" fmla="*/ 2147483647 h 328"/>
                <a:gd name="T12" fmla="*/ 2147483647 w 742"/>
                <a:gd name="T13" fmla="*/ 2147483647 h 328"/>
                <a:gd name="T14" fmla="*/ 2147483647 w 742"/>
                <a:gd name="T15" fmla="*/ 2147483647 h 328"/>
                <a:gd name="T16" fmla="*/ 2147483647 w 742"/>
                <a:gd name="T17" fmla="*/ 2147483647 h 328"/>
                <a:gd name="T18" fmla="*/ 2147483647 w 742"/>
                <a:gd name="T19" fmla="*/ 2147483647 h 328"/>
                <a:gd name="T20" fmla="*/ 2147483647 w 742"/>
                <a:gd name="T21" fmla="*/ 2147483647 h 328"/>
                <a:gd name="T22" fmla="*/ 2147483647 w 742"/>
                <a:gd name="T23" fmla="*/ 2147483647 h 328"/>
                <a:gd name="T24" fmla="*/ 2147483647 w 742"/>
                <a:gd name="T25" fmla="*/ 2147483647 h 328"/>
                <a:gd name="T26" fmla="*/ 2147483647 w 742"/>
                <a:gd name="T27" fmla="*/ 2147483647 h 328"/>
                <a:gd name="T28" fmla="*/ 2147483647 w 742"/>
                <a:gd name="T29" fmla="*/ 2147483647 h 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42"/>
                <a:gd name="T46" fmla="*/ 0 h 328"/>
                <a:gd name="T47" fmla="*/ 742 w 742"/>
                <a:gd name="T48" fmla="*/ 328 h 3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42" h="328">
                  <a:moveTo>
                    <a:pt x="712" y="12"/>
                  </a:moveTo>
                  <a:cubicBezTo>
                    <a:pt x="632" y="32"/>
                    <a:pt x="540" y="33"/>
                    <a:pt x="460" y="36"/>
                  </a:cubicBezTo>
                  <a:cubicBezTo>
                    <a:pt x="423" y="42"/>
                    <a:pt x="385" y="49"/>
                    <a:pt x="348" y="56"/>
                  </a:cubicBezTo>
                  <a:cubicBezTo>
                    <a:pt x="273" y="53"/>
                    <a:pt x="201" y="46"/>
                    <a:pt x="128" y="64"/>
                  </a:cubicBezTo>
                  <a:cubicBezTo>
                    <a:pt x="100" y="71"/>
                    <a:pt x="79" y="91"/>
                    <a:pt x="52" y="100"/>
                  </a:cubicBezTo>
                  <a:cubicBezTo>
                    <a:pt x="40" y="104"/>
                    <a:pt x="16" y="112"/>
                    <a:pt x="16" y="112"/>
                  </a:cubicBezTo>
                  <a:cubicBezTo>
                    <a:pt x="0" y="136"/>
                    <a:pt x="4" y="152"/>
                    <a:pt x="28" y="168"/>
                  </a:cubicBezTo>
                  <a:cubicBezTo>
                    <a:pt x="43" y="212"/>
                    <a:pt x="83" y="232"/>
                    <a:pt x="124" y="244"/>
                  </a:cubicBezTo>
                  <a:cubicBezTo>
                    <a:pt x="151" y="252"/>
                    <a:pt x="173" y="267"/>
                    <a:pt x="200" y="276"/>
                  </a:cubicBezTo>
                  <a:cubicBezTo>
                    <a:pt x="236" y="288"/>
                    <a:pt x="276" y="286"/>
                    <a:pt x="312" y="296"/>
                  </a:cubicBezTo>
                  <a:cubicBezTo>
                    <a:pt x="340" y="304"/>
                    <a:pt x="368" y="313"/>
                    <a:pt x="396" y="320"/>
                  </a:cubicBezTo>
                  <a:cubicBezTo>
                    <a:pt x="409" y="323"/>
                    <a:pt x="436" y="328"/>
                    <a:pt x="436" y="328"/>
                  </a:cubicBezTo>
                  <a:cubicBezTo>
                    <a:pt x="533" y="325"/>
                    <a:pt x="623" y="323"/>
                    <a:pt x="720" y="328"/>
                  </a:cubicBezTo>
                  <a:cubicBezTo>
                    <a:pt x="742" y="262"/>
                    <a:pt x="724" y="67"/>
                    <a:pt x="724" y="52"/>
                  </a:cubicBezTo>
                  <a:cubicBezTo>
                    <a:pt x="724" y="38"/>
                    <a:pt x="718" y="0"/>
                    <a:pt x="712" y="12"/>
                  </a:cubicBezTo>
                  <a:close/>
                </a:path>
              </a:pathLst>
            </a:custGeom>
            <a:solidFill>
              <a:srgbClr val="FF0000"/>
            </a:solidFill>
            <a:ln w="9525" cap="flat" cmpd="sng">
              <a:solidFill>
                <a:schemeClr val="tx1"/>
              </a:solidFill>
              <a:prstDash val="solid"/>
              <a:round/>
              <a:headEnd/>
              <a:tailEnd/>
            </a:ln>
          </p:spPr>
          <p:txBody>
            <a:bodyPr wrap="none" anchor="ctr"/>
            <a:lstStyle/>
            <a:p>
              <a:endParaRPr lang="en-US" sz="1662" dirty="0"/>
            </a:p>
          </p:txBody>
        </p:sp>
        <p:sp>
          <p:nvSpPr>
            <p:cNvPr id="19484" name="Freeform 1062"/>
            <p:cNvSpPr>
              <a:spLocks/>
            </p:cNvSpPr>
            <p:nvPr/>
          </p:nvSpPr>
          <p:spPr bwMode="auto">
            <a:xfrm>
              <a:off x="3743369" y="2514400"/>
              <a:ext cx="2711195" cy="1676170"/>
            </a:xfrm>
            <a:custGeom>
              <a:avLst/>
              <a:gdLst>
                <a:gd name="T0" fmla="*/ 2147483647 w 1456"/>
                <a:gd name="T1" fmla="*/ 0 h 1056"/>
                <a:gd name="T2" fmla="*/ 2147483647 w 1456"/>
                <a:gd name="T3" fmla="*/ 2147483647 h 1056"/>
                <a:gd name="T4" fmla="*/ 2147483647 w 1456"/>
                <a:gd name="T5" fmla="*/ 2147483647 h 1056"/>
                <a:gd name="T6" fmla="*/ 2147483647 w 1456"/>
                <a:gd name="T7" fmla="*/ 2147483647 h 1056"/>
                <a:gd name="T8" fmla="*/ 2147483647 w 1456"/>
                <a:gd name="T9" fmla="*/ 2147483647 h 1056"/>
                <a:gd name="T10" fmla="*/ 2147483647 w 1456"/>
                <a:gd name="T11" fmla="*/ 2147483647 h 1056"/>
                <a:gd name="T12" fmla="*/ 2147483647 w 1456"/>
                <a:gd name="T13" fmla="*/ 2147483647 h 1056"/>
                <a:gd name="T14" fmla="*/ 2147483647 w 1456"/>
                <a:gd name="T15" fmla="*/ 2147483647 h 1056"/>
                <a:gd name="T16" fmla="*/ 2147483647 w 1456"/>
                <a:gd name="T17" fmla="*/ 2147483647 h 1056"/>
                <a:gd name="T18" fmla="*/ 2147483647 w 1456"/>
                <a:gd name="T19" fmla="*/ 2147483647 h 1056"/>
                <a:gd name="T20" fmla="*/ 2147483647 w 1456"/>
                <a:gd name="T21" fmla="*/ 2147483647 h 1056"/>
                <a:gd name="T22" fmla="*/ 2147483647 w 1456"/>
                <a:gd name="T23" fmla="*/ 2147483647 h 1056"/>
                <a:gd name="T24" fmla="*/ 2147483647 w 1456"/>
                <a:gd name="T25" fmla="*/ 2147483647 h 10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56"/>
                <a:gd name="T40" fmla="*/ 0 h 1056"/>
                <a:gd name="T41" fmla="*/ 1456 w 1456"/>
                <a:gd name="T42" fmla="*/ 1056 h 10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56" h="1056">
                  <a:moveTo>
                    <a:pt x="736" y="0"/>
                  </a:moveTo>
                  <a:cubicBezTo>
                    <a:pt x="668" y="12"/>
                    <a:pt x="600" y="24"/>
                    <a:pt x="592" y="48"/>
                  </a:cubicBezTo>
                  <a:cubicBezTo>
                    <a:pt x="584" y="72"/>
                    <a:pt x="584" y="112"/>
                    <a:pt x="688" y="144"/>
                  </a:cubicBezTo>
                  <a:cubicBezTo>
                    <a:pt x="792" y="176"/>
                    <a:pt x="1088" y="200"/>
                    <a:pt x="1216" y="240"/>
                  </a:cubicBezTo>
                  <a:cubicBezTo>
                    <a:pt x="1344" y="280"/>
                    <a:pt x="1456" y="336"/>
                    <a:pt x="1456" y="384"/>
                  </a:cubicBezTo>
                  <a:cubicBezTo>
                    <a:pt x="1456" y="432"/>
                    <a:pt x="1336" y="496"/>
                    <a:pt x="1216" y="528"/>
                  </a:cubicBezTo>
                  <a:cubicBezTo>
                    <a:pt x="1096" y="560"/>
                    <a:pt x="912" y="560"/>
                    <a:pt x="736" y="576"/>
                  </a:cubicBezTo>
                  <a:cubicBezTo>
                    <a:pt x="560" y="592"/>
                    <a:pt x="280" y="600"/>
                    <a:pt x="160" y="624"/>
                  </a:cubicBezTo>
                  <a:cubicBezTo>
                    <a:pt x="40" y="648"/>
                    <a:pt x="0" y="680"/>
                    <a:pt x="16" y="720"/>
                  </a:cubicBezTo>
                  <a:cubicBezTo>
                    <a:pt x="32" y="760"/>
                    <a:pt x="128" y="832"/>
                    <a:pt x="256" y="864"/>
                  </a:cubicBezTo>
                  <a:cubicBezTo>
                    <a:pt x="384" y="896"/>
                    <a:pt x="680" y="888"/>
                    <a:pt x="784" y="912"/>
                  </a:cubicBezTo>
                  <a:cubicBezTo>
                    <a:pt x="888" y="936"/>
                    <a:pt x="888" y="984"/>
                    <a:pt x="880" y="1008"/>
                  </a:cubicBezTo>
                  <a:cubicBezTo>
                    <a:pt x="872" y="1032"/>
                    <a:pt x="804" y="1044"/>
                    <a:pt x="736" y="1056"/>
                  </a:cubicBezTo>
                </a:path>
              </a:pathLst>
            </a:custGeom>
            <a:noFill/>
            <a:ln w="57150" cap="flat" cmpd="sng">
              <a:solidFill>
                <a:schemeClr val="tx1"/>
              </a:solidFill>
              <a:prstDash val="solid"/>
              <a:round/>
              <a:headEnd/>
              <a:tailEnd/>
            </a:ln>
          </p:spPr>
          <p:txBody>
            <a:bodyPr wrap="none" anchor="ctr"/>
            <a:lstStyle/>
            <a:p>
              <a:endParaRPr lang="en-US" sz="1662" dirty="0"/>
            </a:p>
          </p:txBody>
        </p:sp>
        <p:sp>
          <p:nvSpPr>
            <p:cNvPr id="19485" name="Line 1057"/>
            <p:cNvSpPr>
              <a:spLocks noChangeShapeType="1"/>
            </p:cNvSpPr>
            <p:nvPr/>
          </p:nvSpPr>
          <p:spPr bwMode="auto">
            <a:xfrm>
              <a:off x="5110077" y="1662030"/>
              <a:ext cx="0" cy="3733288"/>
            </a:xfrm>
            <a:prstGeom prst="line">
              <a:avLst/>
            </a:prstGeom>
            <a:noFill/>
            <a:ln w="28575">
              <a:solidFill>
                <a:schemeClr val="tx1"/>
              </a:solidFill>
              <a:round/>
              <a:headEnd/>
              <a:tailEnd/>
            </a:ln>
          </p:spPr>
          <p:txBody>
            <a:bodyPr wrap="none" anchor="ctr"/>
            <a:lstStyle/>
            <a:p>
              <a:endParaRPr lang="en-US" sz="1662" dirty="0"/>
            </a:p>
          </p:txBody>
        </p:sp>
        <p:sp>
          <p:nvSpPr>
            <p:cNvPr id="19486" name="Text Box 9"/>
            <p:cNvSpPr txBox="1">
              <a:spLocks noChangeArrowheads="1"/>
            </p:cNvSpPr>
            <p:nvPr/>
          </p:nvSpPr>
          <p:spPr bwMode="auto">
            <a:xfrm>
              <a:off x="6540631" y="1095370"/>
              <a:ext cx="3428370" cy="469296"/>
            </a:xfrm>
            <a:prstGeom prst="rect">
              <a:avLst/>
            </a:prstGeom>
            <a:noFill/>
            <a:ln w="9525">
              <a:noFill/>
              <a:miter lim="800000"/>
              <a:headEnd/>
              <a:tailEnd/>
            </a:ln>
          </p:spPr>
          <p:txBody>
            <a:bodyPr wrap="none">
              <a:spAutoFit/>
            </a:bodyPr>
            <a:lstStyle/>
            <a:p>
              <a:pPr algn="ctr"/>
              <a:r>
                <a:rPr lang="en-GB" sz="2215" b="1" dirty="0">
                  <a:solidFill>
                    <a:srgbClr val="C00000"/>
                  </a:solidFill>
                  <a:cs typeface="Times New Roman" pitchFamily="18" charset="0"/>
                </a:rPr>
                <a:t>d Pseudo</a:t>
              </a:r>
              <a:r>
                <a:rPr lang="en-GB" sz="2215" dirty="0">
                  <a:solidFill>
                    <a:srgbClr val="C00000"/>
                  </a:solidFill>
                  <a:cs typeface="Times New Roman" pitchFamily="18" charset="0"/>
                </a:rPr>
                <a:t> impedance</a:t>
              </a:r>
              <a:endParaRPr lang="en-US" sz="2215" dirty="0">
                <a:solidFill>
                  <a:srgbClr val="C00000"/>
                </a:solidFill>
                <a:cs typeface="Times New Roman" pitchFamily="18" charset="0"/>
              </a:endParaRPr>
            </a:p>
          </p:txBody>
        </p:sp>
        <p:sp>
          <p:nvSpPr>
            <p:cNvPr id="19487" name="Text Box 30"/>
            <p:cNvSpPr txBox="1">
              <a:spLocks noChangeArrowheads="1"/>
            </p:cNvSpPr>
            <p:nvPr/>
          </p:nvSpPr>
          <p:spPr bwMode="auto">
            <a:xfrm>
              <a:off x="8530291" y="2780928"/>
              <a:ext cx="861695" cy="1331268"/>
            </a:xfrm>
            <a:prstGeom prst="rect">
              <a:avLst/>
            </a:prstGeom>
            <a:noFill/>
            <a:ln w="9525">
              <a:noFill/>
              <a:miter lim="800000"/>
              <a:headEnd/>
              <a:tailEnd/>
            </a:ln>
          </p:spPr>
          <p:txBody>
            <a:bodyPr wrap="none">
              <a:spAutoFit/>
            </a:bodyPr>
            <a:lstStyle/>
            <a:p>
              <a:r>
                <a:rPr lang="en-GB" sz="1477" b="1" i="1" dirty="0">
                  <a:cs typeface="Times New Roman" pitchFamily="18" charset="0"/>
                </a:rPr>
                <a:t>POWC</a:t>
              </a:r>
            </a:p>
            <a:p>
              <a:endParaRPr lang="en-GB" sz="1477" b="1" i="1" dirty="0">
                <a:cs typeface="Times New Roman" pitchFamily="18" charset="0"/>
              </a:endParaRPr>
            </a:p>
            <a:p>
              <a:endParaRPr lang="en-GB" sz="1477" b="1" i="1" dirty="0">
                <a:cs typeface="Times New Roman" pitchFamily="18" charset="0"/>
              </a:endParaRPr>
            </a:p>
            <a:p>
              <a:endParaRPr lang="en-GB" sz="1477" b="1" i="1" dirty="0">
                <a:cs typeface="Times New Roman" pitchFamily="18" charset="0"/>
              </a:endParaRPr>
            </a:p>
            <a:p>
              <a:r>
                <a:rPr lang="en-GB" sz="1477" b="1" i="1" dirty="0">
                  <a:cs typeface="Times New Roman" pitchFamily="18" charset="0"/>
                </a:rPr>
                <a:t>OOWC</a:t>
              </a:r>
              <a:endParaRPr lang="en-US" sz="1477" b="1" i="1" dirty="0">
                <a:cs typeface="Times New Roman" pitchFamily="18" charset="0"/>
              </a:endParaRPr>
            </a:p>
          </p:txBody>
        </p:sp>
        <p:sp>
          <p:nvSpPr>
            <p:cNvPr id="19488" name="Freeform 32"/>
            <p:cNvSpPr>
              <a:spLocks/>
            </p:cNvSpPr>
            <p:nvPr/>
          </p:nvSpPr>
          <p:spPr bwMode="auto">
            <a:xfrm flipH="1">
              <a:off x="7573156" y="3647719"/>
              <a:ext cx="266676" cy="377118"/>
            </a:xfrm>
            <a:custGeom>
              <a:avLst/>
              <a:gdLst>
                <a:gd name="T0" fmla="*/ 2147483647 w 168"/>
                <a:gd name="T1" fmla="*/ 0 h 156"/>
                <a:gd name="T2" fmla="*/ 2147483647 w 168"/>
                <a:gd name="T3" fmla="*/ 2147483647 h 156"/>
                <a:gd name="T4" fmla="*/ 2147483647 w 168"/>
                <a:gd name="T5" fmla="*/ 2147483647 h 156"/>
                <a:gd name="T6" fmla="*/ 0 w 168"/>
                <a:gd name="T7" fmla="*/ 2147483647 h 156"/>
                <a:gd name="T8" fmla="*/ 2147483647 w 168"/>
                <a:gd name="T9" fmla="*/ 0 h 156"/>
                <a:gd name="T10" fmla="*/ 0 60000 65536"/>
                <a:gd name="T11" fmla="*/ 0 60000 65536"/>
                <a:gd name="T12" fmla="*/ 0 60000 65536"/>
                <a:gd name="T13" fmla="*/ 0 60000 65536"/>
                <a:gd name="T14" fmla="*/ 0 60000 65536"/>
                <a:gd name="T15" fmla="*/ 0 w 168"/>
                <a:gd name="T16" fmla="*/ 0 h 156"/>
                <a:gd name="T17" fmla="*/ 168 w 168"/>
                <a:gd name="T18" fmla="*/ 156 h 156"/>
              </a:gdLst>
              <a:ahLst/>
              <a:cxnLst>
                <a:cxn ang="T10">
                  <a:pos x="T0" y="T1"/>
                </a:cxn>
                <a:cxn ang="T11">
                  <a:pos x="T2" y="T3"/>
                </a:cxn>
                <a:cxn ang="T12">
                  <a:pos x="T4" y="T5"/>
                </a:cxn>
                <a:cxn ang="T13">
                  <a:pos x="T6" y="T7"/>
                </a:cxn>
                <a:cxn ang="T14">
                  <a:pos x="T8" y="T9"/>
                </a:cxn>
              </a:cxnLst>
              <a:rect l="T15" t="T16" r="T17" b="T18"/>
              <a:pathLst>
                <a:path w="168" h="156">
                  <a:moveTo>
                    <a:pt x="12" y="0"/>
                  </a:moveTo>
                  <a:lnTo>
                    <a:pt x="144" y="36"/>
                  </a:lnTo>
                  <a:lnTo>
                    <a:pt x="168" y="114"/>
                  </a:lnTo>
                  <a:lnTo>
                    <a:pt x="0" y="156"/>
                  </a:lnTo>
                  <a:lnTo>
                    <a:pt x="12" y="0"/>
                  </a:lnTo>
                  <a:close/>
                </a:path>
              </a:pathLst>
            </a:custGeom>
            <a:solidFill>
              <a:srgbClr val="FF0000"/>
            </a:solidFill>
            <a:ln w="0" cap="flat" cmpd="sng">
              <a:noFill/>
              <a:prstDash val="solid"/>
              <a:round/>
              <a:headEnd/>
              <a:tailEnd/>
            </a:ln>
          </p:spPr>
          <p:txBody>
            <a:bodyPr>
              <a:spAutoFit/>
            </a:bodyPr>
            <a:lstStyle/>
            <a:p>
              <a:endParaRPr lang="en-US" sz="1662" dirty="0"/>
            </a:p>
          </p:txBody>
        </p:sp>
        <p:sp>
          <p:nvSpPr>
            <p:cNvPr id="19489" name="Freeform 33"/>
            <p:cNvSpPr>
              <a:spLocks/>
            </p:cNvSpPr>
            <p:nvPr/>
          </p:nvSpPr>
          <p:spPr bwMode="auto">
            <a:xfrm flipH="1">
              <a:off x="7809217" y="3109632"/>
              <a:ext cx="1382582" cy="520629"/>
            </a:xfrm>
            <a:custGeom>
              <a:avLst/>
              <a:gdLst>
                <a:gd name="T0" fmla="*/ 2147483647 w 742"/>
                <a:gd name="T1" fmla="*/ 2147483647 h 328"/>
                <a:gd name="T2" fmla="*/ 2147483647 w 742"/>
                <a:gd name="T3" fmla="*/ 2147483647 h 328"/>
                <a:gd name="T4" fmla="*/ 2147483647 w 742"/>
                <a:gd name="T5" fmla="*/ 2147483647 h 328"/>
                <a:gd name="T6" fmla="*/ 2147483647 w 742"/>
                <a:gd name="T7" fmla="*/ 2147483647 h 328"/>
                <a:gd name="T8" fmla="*/ 2147483647 w 742"/>
                <a:gd name="T9" fmla="*/ 2147483647 h 328"/>
                <a:gd name="T10" fmla="*/ 2147483647 w 742"/>
                <a:gd name="T11" fmla="*/ 2147483647 h 328"/>
                <a:gd name="T12" fmla="*/ 2147483647 w 742"/>
                <a:gd name="T13" fmla="*/ 2147483647 h 328"/>
                <a:gd name="T14" fmla="*/ 2147483647 w 742"/>
                <a:gd name="T15" fmla="*/ 2147483647 h 328"/>
                <a:gd name="T16" fmla="*/ 2147483647 w 742"/>
                <a:gd name="T17" fmla="*/ 2147483647 h 328"/>
                <a:gd name="T18" fmla="*/ 2147483647 w 742"/>
                <a:gd name="T19" fmla="*/ 2147483647 h 328"/>
                <a:gd name="T20" fmla="*/ 2147483647 w 742"/>
                <a:gd name="T21" fmla="*/ 2147483647 h 328"/>
                <a:gd name="T22" fmla="*/ 2147483647 w 742"/>
                <a:gd name="T23" fmla="*/ 2147483647 h 328"/>
                <a:gd name="T24" fmla="*/ 2147483647 w 742"/>
                <a:gd name="T25" fmla="*/ 2147483647 h 328"/>
                <a:gd name="T26" fmla="*/ 2147483647 w 742"/>
                <a:gd name="T27" fmla="*/ 2147483647 h 328"/>
                <a:gd name="T28" fmla="*/ 2147483647 w 742"/>
                <a:gd name="T29" fmla="*/ 2147483647 h 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42"/>
                <a:gd name="T46" fmla="*/ 0 h 328"/>
                <a:gd name="T47" fmla="*/ 742 w 742"/>
                <a:gd name="T48" fmla="*/ 328 h 3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42" h="328">
                  <a:moveTo>
                    <a:pt x="712" y="12"/>
                  </a:moveTo>
                  <a:cubicBezTo>
                    <a:pt x="632" y="32"/>
                    <a:pt x="540" y="33"/>
                    <a:pt x="460" y="36"/>
                  </a:cubicBezTo>
                  <a:cubicBezTo>
                    <a:pt x="423" y="42"/>
                    <a:pt x="385" y="49"/>
                    <a:pt x="348" y="56"/>
                  </a:cubicBezTo>
                  <a:cubicBezTo>
                    <a:pt x="273" y="53"/>
                    <a:pt x="201" y="46"/>
                    <a:pt x="128" y="64"/>
                  </a:cubicBezTo>
                  <a:cubicBezTo>
                    <a:pt x="100" y="71"/>
                    <a:pt x="79" y="91"/>
                    <a:pt x="52" y="100"/>
                  </a:cubicBezTo>
                  <a:cubicBezTo>
                    <a:pt x="40" y="104"/>
                    <a:pt x="16" y="112"/>
                    <a:pt x="16" y="112"/>
                  </a:cubicBezTo>
                  <a:cubicBezTo>
                    <a:pt x="0" y="136"/>
                    <a:pt x="4" y="152"/>
                    <a:pt x="28" y="168"/>
                  </a:cubicBezTo>
                  <a:cubicBezTo>
                    <a:pt x="43" y="212"/>
                    <a:pt x="83" y="232"/>
                    <a:pt x="124" y="244"/>
                  </a:cubicBezTo>
                  <a:cubicBezTo>
                    <a:pt x="151" y="252"/>
                    <a:pt x="173" y="267"/>
                    <a:pt x="200" y="276"/>
                  </a:cubicBezTo>
                  <a:cubicBezTo>
                    <a:pt x="236" y="288"/>
                    <a:pt x="276" y="286"/>
                    <a:pt x="312" y="296"/>
                  </a:cubicBezTo>
                  <a:cubicBezTo>
                    <a:pt x="340" y="304"/>
                    <a:pt x="368" y="313"/>
                    <a:pt x="396" y="320"/>
                  </a:cubicBezTo>
                  <a:cubicBezTo>
                    <a:pt x="409" y="323"/>
                    <a:pt x="436" y="328"/>
                    <a:pt x="436" y="328"/>
                  </a:cubicBezTo>
                  <a:cubicBezTo>
                    <a:pt x="533" y="325"/>
                    <a:pt x="623" y="323"/>
                    <a:pt x="720" y="328"/>
                  </a:cubicBezTo>
                  <a:cubicBezTo>
                    <a:pt x="742" y="262"/>
                    <a:pt x="724" y="67"/>
                    <a:pt x="724" y="52"/>
                  </a:cubicBezTo>
                  <a:cubicBezTo>
                    <a:pt x="724" y="38"/>
                    <a:pt x="718" y="0"/>
                    <a:pt x="712" y="12"/>
                  </a:cubicBezTo>
                  <a:close/>
                </a:path>
              </a:pathLst>
            </a:custGeom>
            <a:solidFill>
              <a:srgbClr val="003C90"/>
            </a:solidFill>
            <a:ln w="9525" cap="flat" cmpd="sng">
              <a:solidFill>
                <a:schemeClr val="tx1"/>
              </a:solidFill>
              <a:prstDash val="solid"/>
              <a:round/>
              <a:headEnd/>
              <a:tailEnd/>
            </a:ln>
          </p:spPr>
          <p:txBody>
            <a:bodyPr wrap="none" anchor="ctr"/>
            <a:lstStyle/>
            <a:p>
              <a:endParaRPr lang="en-US" sz="1662" dirty="0"/>
            </a:p>
          </p:txBody>
        </p:sp>
        <p:sp>
          <p:nvSpPr>
            <p:cNvPr id="19490" name="Freeform 34"/>
            <p:cNvSpPr>
              <a:spLocks/>
            </p:cNvSpPr>
            <p:nvPr/>
          </p:nvSpPr>
          <p:spPr bwMode="auto">
            <a:xfrm flipH="1">
              <a:off x="7551799" y="2784238"/>
              <a:ext cx="304771" cy="377118"/>
            </a:xfrm>
            <a:custGeom>
              <a:avLst/>
              <a:gdLst>
                <a:gd name="T0" fmla="*/ 0 w 192"/>
                <a:gd name="T1" fmla="*/ 0 h 210"/>
                <a:gd name="T2" fmla="*/ 2147483647 w 192"/>
                <a:gd name="T3" fmla="*/ 2147483647 h 210"/>
                <a:gd name="T4" fmla="*/ 2147483647 w 192"/>
                <a:gd name="T5" fmla="*/ 2147483647 h 210"/>
                <a:gd name="T6" fmla="*/ 2147483647 w 192"/>
                <a:gd name="T7" fmla="*/ 2147483647 h 210"/>
                <a:gd name="T8" fmla="*/ 0 w 192"/>
                <a:gd name="T9" fmla="*/ 0 h 210"/>
                <a:gd name="T10" fmla="*/ 0 60000 65536"/>
                <a:gd name="T11" fmla="*/ 0 60000 65536"/>
                <a:gd name="T12" fmla="*/ 0 60000 65536"/>
                <a:gd name="T13" fmla="*/ 0 60000 65536"/>
                <a:gd name="T14" fmla="*/ 0 60000 65536"/>
                <a:gd name="T15" fmla="*/ 0 w 192"/>
                <a:gd name="T16" fmla="*/ 0 h 210"/>
                <a:gd name="T17" fmla="*/ 192 w 192"/>
                <a:gd name="T18" fmla="*/ 210 h 210"/>
              </a:gdLst>
              <a:ahLst/>
              <a:cxnLst>
                <a:cxn ang="T10">
                  <a:pos x="T0" y="T1"/>
                </a:cxn>
                <a:cxn ang="T11">
                  <a:pos x="T2" y="T3"/>
                </a:cxn>
                <a:cxn ang="T12">
                  <a:pos x="T4" y="T5"/>
                </a:cxn>
                <a:cxn ang="T13">
                  <a:pos x="T6" y="T7"/>
                </a:cxn>
                <a:cxn ang="T14">
                  <a:pos x="T8" y="T9"/>
                </a:cxn>
              </a:cxnLst>
              <a:rect l="T15" t="T16" r="T17" b="T18"/>
              <a:pathLst>
                <a:path w="192" h="210">
                  <a:moveTo>
                    <a:pt x="0" y="0"/>
                  </a:moveTo>
                  <a:lnTo>
                    <a:pt x="192" y="70"/>
                  </a:lnTo>
                  <a:lnTo>
                    <a:pt x="148" y="183"/>
                  </a:lnTo>
                  <a:lnTo>
                    <a:pt x="26" y="210"/>
                  </a:lnTo>
                  <a:lnTo>
                    <a:pt x="0" y="0"/>
                  </a:lnTo>
                  <a:close/>
                </a:path>
              </a:pathLst>
            </a:custGeom>
            <a:solidFill>
              <a:srgbClr val="FF0000"/>
            </a:solidFill>
            <a:ln w="0" cap="flat" cmpd="sng">
              <a:noFill/>
              <a:prstDash val="solid"/>
              <a:round/>
              <a:headEnd/>
              <a:tailEnd/>
            </a:ln>
          </p:spPr>
          <p:txBody>
            <a:bodyPr>
              <a:spAutoFit/>
            </a:bodyPr>
            <a:lstStyle/>
            <a:p>
              <a:endParaRPr lang="en-US" sz="1662" dirty="0"/>
            </a:p>
          </p:txBody>
        </p:sp>
        <p:sp>
          <p:nvSpPr>
            <p:cNvPr id="19491" name="Freeform 35"/>
            <p:cNvSpPr>
              <a:spLocks/>
            </p:cNvSpPr>
            <p:nvPr/>
          </p:nvSpPr>
          <p:spPr bwMode="auto">
            <a:xfrm flipH="1">
              <a:off x="7545288" y="2789001"/>
              <a:ext cx="1657194" cy="1101574"/>
            </a:xfrm>
            <a:custGeom>
              <a:avLst/>
              <a:gdLst>
                <a:gd name="T0" fmla="*/ 2147483647 w 1044"/>
                <a:gd name="T1" fmla="*/ 0 h 694"/>
                <a:gd name="T2" fmla="*/ 2147483647 w 1044"/>
                <a:gd name="T3" fmla="*/ 2147483647 h 694"/>
                <a:gd name="T4" fmla="*/ 2147483647 w 1044"/>
                <a:gd name="T5" fmla="*/ 2147483647 h 694"/>
                <a:gd name="T6" fmla="*/ 2147483647 w 1044"/>
                <a:gd name="T7" fmla="*/ 2147483647 h 694"/>
                <a:gd name="T8" fmla="*/ 2147483647 w 1044"/>
                <a:gd name="T9" fmla="*/ 2147483647 h 694"/>
                <a:gd name="T10" fmla="*/ 2147483647 w 1044"/>
                <a:gd name="T11" fmla="*/ 2147483647 h 694"/>
                <a:gd name="T12" fmla="*/ 2147483647 w 1044"/>
                <a:gd name="T13" fmla="*/ 2147483647 h 694"/>
                <a:gd name="T14" fmla="*/ 2147483647 w 1044"/>
                <a:gd name="T15" fmla="*/ 2147483647 h 694"/>
                <a:gd name="T16" fmla="*/ 2147483647 w 1044"/>
                <a:gd name="T17" fmla="*/ 2147483647 h 6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44"/>
                <a:gd name="T28" fmla="*/ 0 h 694"/>
                <a:gd name="T29" fmla="*/ 1044 w 1044"/>
                <a:gd name="T30" fmla="*/ 694 h 6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44" h="694">
                  <a:moveTo>
                    <a:pt x="868" y="0"/>
                  </a:moveTo>
                  <a:cubicBezTo>
                    <a:pt x="897" y="15"/>
                    <a:pt x="1044" y="52"/>
                    <a:pt x="1043" y="88"/>
                  </a:cubicBezTo>
                  <a:cubicBezTo>
                    <a:pt x="1042" y="124"/>
                    <a:pt x="1005" y="185"/>
                    <a:pt x="863" y="214"/>
                  </a:cubicBezTo>
                  <a:cubicBezTo>
                    <a:pt x="721" y="243"/>
                    <a:pt x="328" y="238"/>
                    <a:pt x="188" y="262"/>
                  </a:cubicBezTo>
                  <a:cubicBezTo>
                    <a:pt x="47" y="286"/>
                    <a:pt x="0" y="318"/>
                    <a:pt x="19" y="358"/>
                  </a:cubicBezTo>
                  <a:cubicBezTo>
                    <a:pt x="38" y="398"/>
                    <a:pt x="150" y="470"/>
                    <a:pt x="300" y="502"/>
                  </a:cubicBezTo>
                  <a:cubicBezTo>
                    <a:pt x="450" y="534"/>
                    <a:pt x="798" y="526"/>
                    <a:pt x="920" y="550"/>
                  </a:cubicBezTo>
                  <a:cubicBezTo>
                    <a:pt x="1042" y="574"/>
                    <a:pt x="1042" y="622"/>
                    <a:pt x="1032" y="646"/>
                  </a:cubicBezTo>
                  <a:cubicBezTo>
                    <a:pt x="1023" y="670"/>
                    <a:pt x="943" y="682"/>
                    <a:pt x="863" y="694"/>
                  </a:cubicBezTo>
                </a:path>
              </a:pathLst>
            </a:custGeom>
            <a:noFill/>
            <a:ln w="57150" cap="flat" cmpd="sng">
              <a:solidFill>
                <a:schemeClr val="tx1"/>
              </a:solidFill>
              <a:prstDash val="solid"/>
              <a:round/>
              <a:headEnd/>
              <a:tailEnd/>
            </a:ln>
          </p:spPr>
          <p:txBody>
            <a:bodyPr wrap="none" anchor="ctr"/>
            <a:lstStyle/>
            <a:p>
              <a:endParaRPr lang="en-US" sz="1662" dirty="0"/>
            </a:p>
          </p:txBody>
        </p:sp>
        <p:sp>
          <p:nvSpPr>
            <p:cNvPr id="19492" name="Line 36"/>
            <p:cNvSpPr>
              <a:spLocks noChangeShapeType="1"/>
            </p:cNvSpPr>
            <p:nvPr/>
          </p:nvSpPr>
          <p:spPr bwMode="auto">
            <a:xfrm flipH="1">
              <a:off x="7865210" y="2916852"/>
              <a:ext cx="688189" cy="172996"/>
            </a:xfrm>
            <a:prstGeom prst="line">
              <a:avLst/>
            </a:prstGeom>
            <a:noFill/>
            <a:ln w="38100">
              <a:solidFill>
                <a:srgbClr val="521300"/>
              </a:solidFill>
              <a:round/>
              <a:headEnd/>
              <a:tailEnd type="triangle" w="med" len="med"/>
            </a:ln>
          </p:spPr>
          <p:txBody>
            <a:bodyPr>
              <a:spAutoFit/>
            </a:bodyPr>
            <a:lstStyle/>
            <a:p>
              <a:endParaRPr lang="en-US" sz="1662" dirty="0"/>
            </a:p>
          </p:txBody>
        </p:sp>
        <p:sp>
          <p:nvSpPr>
            <p:cNvPr id="19493" name="Line 37"/>
            <p:cNvSpPr>
              <a:spLocks noChangeShapeType="1"/>
            </p:cNvSpPr>
            <p:nvPr/>
          </p:nvSpPr>
          <p:spPr bwMode="auto">
            <a:xfrm flipH="1" flipV="1">
              <a:off x="7849336" y="3715890"/>
              <a:ext cx="704063" cy="217165"/>
            </a:xfrm>
            <a:prstGeom prst="line">
              <a:avLst/>
            </a:prstGeom>
            <a:noFill/>
            <a:ln w="38100">
              <a:solidFill>
                <a:srgbClr val="521300"/>
              </a:solidFill>
              <a:round/>
              <a:headEnd/>
              <a:tailEnd type="triangle" w="med" len="med"/>
            </a:ln>
          </p:spPr>
          <p:txBody>
            <a:bodyPr>
              <a:spAutoFit/>
            </a:bodyPr>
            <a:lstStyle/>
            <a:p>
              <a:endParaRPr lang="en-US" sz="1662" dirty="0"/>
            </a:p>
          </p:txBody>
        </p:sp>
        <p:sp>
          <p:nvSpPr>
            <p:cNvPr id="19494" name="Line 29"/>
            <p:cNvSpPr>
              <a:spLocks noChangeShapeType="1"/>
            </p:cNvSpPr>
            <p:nvPr/>
          </p:nvSpPr>
          <p:spPr bwMode="auto">
            <a:xfrm>
              <a:off x="7835052" y="1662030"/>
              <a:ext cx="0" cy="3733288"/>
            </a:xfrm>
            <a:prstGeom prst="line">
              <a:avLst/>
            </a:prstGeom>
            <a:noFill/>
            <a:ln w="28575">
              <a:solidFill>
                <a:schemeClr val="tx1"/>
              </a:solidFill>
              <a:round/>
              <a:headEnd/>
              <a:tailEnd/>
            </a:ln>
          </p:spPr>
          <p:txBody>
            <a:bodyPr wrap="none" anchor="ctr"/>
            <a:lstStyle/>
            <a:p>
              <a:endParaRPr lang="en-US" sz="1662" dirty="0"/>
            </a:p>
          </p:txBody>
        </p:sp>
        <p:sp>
          <p:nvSpPr>
            <p:cNvPr id="19495" name="Rectangle 3"/>
            <p:cNvSpPr>
              <a:spLocks noChangeArrowheads="1"/>
            </p:cNvSpPr>
            <p:nvPr/>
          </p:nvSpPr>
          <p:spPr bwMode="auto">
            <a:xfrm>
              <a:off x="6864155" y="5585792"/>
              <a:ext cx="3129158" cy="986520"/>
            </a:xfrm>
            <a:prstGeom prst="rect">
              <a:avLst/>
            </a:prstGeom>
            <a:noFill/>
            <a:ln w="9525">
              <a:noFill/>
              <a:miter lim="800000"/>
              <a:headEnd/>
              <a:tailEnd/>
            </a:ln>
          </p:spPr>
          <p:txBody>
            <a:bodyPr wrap="square">
              <a:spAutoFit/>
            </a:bodyPr>
            <a:lstStyle/>
            <a:p>
              <a:pPr algn="ctr">
                <a:lnSpc>
                  <a:spcPct val="120000"/>
                </a:lnSpc>
              </a:pPr>
              <a:r>
                <a:rPr lang="en-GB" sz="1477" i="1" dirty="0">
                  <a:solidFill>
                    <a:schemeClr val="accent3"/>
                  </a:solidFill>
                  <a:cs typeface="Times New Roman" pitchFamily="18" charset="0"/>
                </a:rPr>
                <a:t>4D signal = Blue trough where swept</a:t>
              </a:r>
            </a:p>
            <a:p>
              <a:pPr algn="ctr">
                <a:lnSpc>
                  <a:spcPct val="120000"/>
                </a:lnSpc>
              </a:pPr>
              <a:r>
                <a:rPr lang="en-GB" sz="1477" b="1" i="1" dirty="0">
                  <a:solidFill>
                    <a:schemeClr val="accent3"/>
                  </a:solidFill>
                  <a:cs typeface="Times New Roman" pitchFamily="18" charset="0"/>
                </a:rPr>
                <a:t>'SINGLE LOOP on pseudo-AI'</a:t>
              </a:r>
              <a:endParaRPr lang="en-US" sz="1477" b="1" i="1" dirty="0">
                <a:solidFill>
                  <a:schemeClr val="accent3"/>
                </a:solidFill>
                <a:cs typeface="Times New Roman" pitchFamily="18" charset="0"/>
              </a:endParaRPr>
            </a:p>
          </p:txBody>
        </p:sp>
      </p:grpSp>
    </p:spTree>
    <p:extLst>
      <p:ext uri="{BB962C8B-B14F-4D97-AF65-F5344CB8AC3E}">
        <p14:creationId xmlns:p14="http://schemas.microsoft.com/office/powerpoint/2010/main" val="235538796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1026"/>
          <p:cNvSpPr txBox="1">
            <a:spLocks noChangeArrowheads="1"/>
          </p:cNvSpPr>
          <p:nvPr/>
        </p:nvSpPr>
        <p:spPr bwMode="auto">
          <a:xfrm>
            <a:off x="669925" y="1094374"/>
            <a:ext cx="802322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If we are going to manage supply then we will have to monitor our fields beyond the wells</a:t>
            </a:r>
          </a:p>
          <a:p>
            <a:pPr marL="0" marR="0" lvl="0" indent="0" algn="l" defTabSz="914400" rtl="0" eaLnBrk="1" fontAlgn="base" latinLnBrk="0" hangingPunct="1">
              <a:lnSpc>
                <a:spcPct val="100000"/>
              </a:lnSpc>
              <a:spcBef>
                <a:spcPct val="50000"/>
              </a:spcBef>
              <a:spcAft>
                <a:spcPct val="0"/>
              </a:spcAft>
              <a:buClrTx/>
              <a:buSzTx/>
              <a:buFontTx/>
              <a:buNone/>
              <a:tabLst/>
              <a:defRPr/>
            </a:pPr>
            <a:r>
              <a:rPr lang="en-US" altLang="en-US" sz="2400" b="1" dirty="0">
                <a:solidFill>
                  <a:srgbClr val="000000"/>
                </a:solidFill>
                <a:latin typeface="Comic Sans MS" panose="030F0702030302020204" pitchFamily="66" charset="0"/>
              </a:rPr>
              <a:t>W</a:t>
            </a: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e cannot reliably predict 3D heterogeneity.</a:t>
            </a:r>
          </a:p>
        </p:txBody>
      </p:sp>
      <p:sp>
        <p:nvSpPr>
          <p:cNvPr id="37891" name="Text Box 1027"/>
          <p:cNvSpPr txBox="1">
            <a:spLocks noChangeArrowheads="1"/>
          </p:cNvSpPr>
          <p:nvPr/>
        </p:nvSpPr>
        <p:spPr bwMode="auto">
          <a:xfrm>
            <a:off x="669925" y="228600"/>
            <a:ext cx="13131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Premise</a:t>
            </a:r>
          </a:p>
        </p:txBody>
      </p:sp>
      <p:grpSp>
        <p:nvGrpSpPr>
          <p:cNvPr id="37892" name="Group 1028"/>
          <p:cNvGrpSpPr>
            <a:grpSpLocks/>
          </p:cNvGrpSpPr>
          <p:nvPr/>
        </p:nvGrpSpPr>
        <p:grpSpPr bwMode="auto">
          <a:xfrm>
            <a:off x="1874838" y="5137150"/>
            <a:ext cx="1824037" cy="679450"/>
            <a:chOff x="1488" y="3256"/>
            <a:chExt cx="3951" cy="880"/>
          </a:xfrm>
        </p:grpSpPr>
        <p:sp>
          <p:nvSpPr>
            <p:cNvPr id="37893" name="Freeform 1029" descr="Horizontal brick"/>
            <p:cNvSpPr>
              <a:spLocks/>
            </p:cNvSpPr>
            <p:nvPr/>
          </p:nvSpPr>
          <p:spPr bwMode="auto">
            <a:xfrm>
              <a:off x="1488" y="34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horzBrick">
              <a:fgClr>
                <a:schemeClr val="tx1"/>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tx1"/>
              </a:extrusionClr>
              <a:contourClr>
                <a:schemeClr val="tx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894" name="Freeform 1030" descr="Wave"/>
            <p:cNvSpPr>
              <a:spLocks/>
            </p:cNvSpPr>
            <p:nvPr/>
          </p:nvSpPr>
          <p:spPr bwMode="auto">
            <a:xfrm>
              <a:off x="1488" y="32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wave">
              <a:fgClr>
                <a:schemeClr val="bg2"/>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bg2"/>
              </a:extrusionClr>
              <a:contourClr>
                <a:schemeClr val="bg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7895" name="Freeform 1031"/>
          <p:cNvSpPr>
            <a:spLocks/>
          </p:cNvSpPr>
          <p:nvPr/>
        </p:nvSpPr>
        <p:spPr bwMode="auto">
          <a:xfrm>
            <a:off x="1912938" y="4718050"/>
            <a:ext cx="1560512" cy="641350"/>
          </a:xfrm>
          <a:custGeom>
            <a:avLst/>
            <a:gdLst>
              <a:gd name="T0" fmla="*/ 163 w 983"/>
              <a:gd name="T1" fmla="*/ 352 h 404"/>
              <a:gd name="T2" fmla="*/ 178 w 983"/>
              <a:gd name="T3" fmla="*/ 364 h 404"/>
              <a:gd name="T4" fmla="*/ 202 w 983"/>
              <a:gd name="T5" fmla="*/ 361 h 404"/>
              <a:gd name="T6" fmla="*/ 253 w 983"/>
              <a:gd name="T7" fmla="*/ 355 h 404"/>
              <a:gd name="T8" fmla="*/ 319 w 983"/>
              <a:gd name="T9" fmla="*/ 355 h 404"/>
              <a:gd name="T10" fmla="*/ 397 w 983"/>
              <a:gd name="T11" fmla="*/ 346 h 404"/>
              <a:gd name="T12" fmla="*/ 490 w 983"/>
              <a:gd name="T13" fmla="*/ 340 h 404"/>
              <a:gd name="T14" fmla="*/ 563 w 983"/>
              <a:gd name="T15" fmla="*/ 337 h 404"/>
              <a:gd name="T16" fmla="*/ 760 w 983"/>
              <a:gd name="T17" fmla="*/ 321 h 404"/>
              <a:gd name="T18" fmla="*/ 868 w 983"/>
              <a:gd name="T19" fmla="*/ 313 h 404"/>
              <a:gd name="T20" fmla="*/ 940 w 983"/>
              <a:gd name="T21" fmla="*/ 298 h 404"/>
              <a:gd name="T22" fmla="*/ 610 w 983"/>
              <a:gd name="T23" fmla="*/ 50 h 404"/>
              <a:gd name="T24" fmla="*/ 74 w 983"/>
              <a:gd name="T25" fmla="*/ 50 h 404"/>
              <a:gd name="T26" fmla="*/ 163 w 983"/>
              <a:gd name="T27" fmla="*/ 35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3" h="404">
                <a:moveTo>
                  <a:pt x="163" y="352"/>
                </a:moveTo>
                <a:cubicBezTo>
                  <a:pt x="180" y="404"/>
                  <a:pt x="172" y="363"/>
                  <a:pt x="178" y="364"/>
                </a:cubicBezTo>
                <a:cubicBezTo>
                  <a:pt x="184" y="365"/>
                  <a:pt x="190" y="362"/>
                  <a:pt x="202" y="361"/>
                </a:cubicBezTo>
                <a:cubicBezTo>
                  <a:pt x="214" y="360"/>
                  <a:pt x="234" y="356"/>
                  <a:pt x="253" y="355"/>
                </a:cubicBezTo>
                <a:cubicBezTo>
                  <a:pt x="272" y="354"/>
                  <a:pt x="295" y="356"/>
                  <a:pt x="319" y="355"/>
                </a:cubicBezTo>
                <a:cubicBezTo>
                  <a:pt x="343" y="354"/>
                  <a:pt x="369" y="348"/>
                  <a:pt x="397" y="346"/>
                </a:cubicBezTo>
                <a:cubicBezTo>
                  <a:pt x="425" y="344"/>
                  <a:pt x="462" y="342"/>
                  <a:pt x="490" y="340"/>
                </a:cubicBezTo>
                <a:cubicBezTo>
                  <a:pt x="518" y="338"/>
                  <a:pt x="518" y="340"/>
                  <a:pt x="563" y="337"/>
                </a:cubicBezTo>
                <a:cubicBezTo>
                  <a:pt x="608" y="334"/>
                  <a:pt x="709" y="325"/>
                  <a:pt x="760" y="321"/>
                </a:cubicBezTo>
                <a:cubicBezTo>
                  <a:pt x="811" y="317"/>
                  <a:pt x="838" y="317"/>
                  <a:pt x="868" y="313"/>
                </a:cubicBezTo>
                <a:cubicBezTo>
                  <a:pt x="898" y="309"/>
                  <a:pt x="983" y="342"/>
                  <a:pt x="940" y="298"/>
                </a:cubicBezTo>
                <a:cubicBezTo>
                  <a:pt x="897" y="254"/>
                  <a:pt x="754" y="91"/>
                  <a:pt x="610" y="50"/>
                </a:cubicBezTo>
                <a:cubicBezTo>
                  <a:pt x="466" y="9"/>
                  <a:pt x="148" y="0"/>
                  <a:pt x="74" y="50"/>
                </a:cubicBezTo>
                <a:cubicBezTo>
                  <a:pt x="0" y="100"/>
                  <a:pt x="146" y="297"/>
                  <a:pt x="163" y="352"/>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896" name="Line 1032"/>
          <p:cNvSpPr>
            <a:spLocks noChangeShapeType="1"/>
          </p:cNvSpPr>
          <p:nvPr/>
        </p:nvSpPr>
        <p:spPr bwMode="auto">
          <a:xfrm>
            <a:off x="2417763" y="4105275"/>
            <a:ext cx="0" cy="8890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897" name="Freeform 1033"/>
          <p:cNvSpPr>
            <a:spLocks/>
          </p:cNvSpPr>
          <p:nvPr/>
        </p:nvSpPr>
        <p:spPr bwMode="auto">
          <a:xfrm>
            <a:off x="914400" y="3733800"/>
            <a:ext cx="2819400" cy="581025"/>
          </a:xfrm>
          <a:custGeom>
            <a:avLst/>
            <a:gdLst>
              <a:gd name="T0" fmla="*/ 1456 w 3873"/>
              <a:gd name="T1" fmla="*/ 25 h 753"/>
              <a:gd name="T2" fmla="*/ 3272 w 3873"/>
              <a:gd name="T3" fmla="*/ 33 h 753"/>
              <a:gd name="T4" fmla="*/ 3216 w 3873"/>
              <a:gd name="T5" fmla="*/ 225 h 753"/>
              <a:gd name="T6" fmla="*/ 3848 w 3873"/>
              <a:gd name="T7" fmla="*/ 369 h 753"/>
              <a:gd name="T8" fmla="*/ 3368 w 3873"/>
              <a:gd name="T9" fmla="*/ 609 h 753"/>
              <a:gd name="T10" fmla="*/ 1640 w 3873"/>
              <a:gd name="T11" fmla="*/ 753 h 753"/>
              <a:gd name="T12" fmla="*/ 200 w 3873"/>
              <a:gd name="T13" fmla="*/ 609 h 753"/>
              <a:gd name="T14" fmla="*/ 440 w 3873"/>
              <a:gd name="T15" fmla="*/ 456 h 753"/>
              <a:gd name="T16" fmla="*/ 944 w 3873"/>
              <a:gd name="T17" fmla="*/ 376 h 753"/>
              <a:gd name="T18" fmla="*/ 680 w 3873"/>
              <a:gd name="T19" fmla="*/ 177 h 753"/>
              <a:gd name="T20" fmla="*/ 1456 w 3873"/>
              <a:gd name="T21" fmla="*/ 25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3" h="753">
                <a:moveTo>
                  <a:pt x="1456" y="25"/>
                </a:moveTo>
                <a:cubicBezTo>
                  <a:pt x="1888" y="1"/>
                  <a:pt x="2979" y="0"/>
                  <a:pt x="3272" y="33"/>
                </a:cubicBezTo>
                <a:cubicBezTo>
                  <a:pt x="3565" y="66"/>
                  <a:pt x="3120" y="169"/>
                  <a:pt x="3216" y="225"/>
                </a:cubicBezTo>
                <a:cubicBezTo>
                  <a:pt x="3312" y="281"/>
                  <a:pt x="3823" y="305"/>
                  <a:pt x="3848" y="369"/>
                </a:cubicBezTo>
                <a:cubicBezTo>
                  <a:pt x="3873" y="433"/>
                  <a:pt x="3736" y="545"/>
                  <a:pt x="3368" y="609"/>
                </a:cubicBezTo>
                <a:cubicBezTo>
                  <a:pt x="3000" y="673"/>
                  <a:pt x="2168" y="753"/>
                  <a:pt x="1640" y="753"/>
                </a:cubicBezTo>
                <a:cubicBezTo>
                  <a:pt x="1112" y="753"/>
                  <a:pt x="400" y="658"/>
                  <a:pt x="200" y="609"/>
                </a:cubicBezTo>
                <a:cubicBezTo>
                  <a:pt x="0" y="560"/>
                  <a:pt x="316" y="495"/>
                  <a:pt x="440" y="456"/>
                </a:cubicBezTo>
                <a:cubicBezTo>
                  <a:pt x="564" y="417"/>
                  <a:pt x="904" y="422"/>
                  <a:pt x="944" y="376"/>
                </a:cubicBezTo>
                <a:cubicBezTo>
                  <a:pt x="984" y="330"/>
                  <a:pt x="595" y="235"/>
                  <a:pt x="680" y="177"/>
                </a:cubicBezTo>
                <a:cubicBezTo>
                  <a:pt x="765" y="119"/>
                  <a:pt x="1024" y="49"/>
                  <a:pt x="1456" y="25"/>
                </a:cubicBezTo>
                <a:close/>
              </a:path>
            </a:pathLst>
          </a:custGeom>
          <a:solidFill>
            <a:schemeClr val="folHlink">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7898" name="Group 1034"/>
          <p:cNvGrpSpPr>
            <a:grpSpLocks/>
          </p:cNvGrpSpPr>
          <p:nvPr/>
        </p:nvGrpSpPr>
        <p:grpSpPr bwMode="auto">
          <a:xfrm>
            <a:off x="2381250" y="3881438"/>
            <a:ext cx="71438" cy="223837"/>
            <a:chOff x="768" y="960"/>
            <a:chExt cx="96" cy="288"/>
          </a:xfrm>
        </p:grpSpPr>
        <p:sp>
          <p:nvSpPr>
            <p:cNvPr id="37899" name="AutoShape 1035"/>
            <p:cNvSpPr>
              <a:spLocks noChangeArrowheads="1"/>
            </p:cNvSpPr>
            <p:nvPr/>
          </p:nvSpPr>
          <p:spPr bwMode="auto">
            <a:xfrm>
              <a:off x="768" y="960"/>
              <a:ext cx="96" cy="288"/>
            </a:xfrm>
            <a:prstGeom prst="triangle">
              <a:avLst>
                <a:gd name="adj" fmla="val 50000"/>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900" name="Rectangle 1036"/>
            <p:cNvSpPr>
              <a:spLocks noChangeArrowheads="1"/>
            </p:cNvSpPr>
            <p:nvPr/>
          </p:nvSpPr>
          <p:spPr bwMode="auto">
            <a:xfrm>
              <a:off x="768" y="1056"/>
              <a:ext cx="96" cy="48"/>
            </a:xfrm>
            <a:prstGeom prst="rect">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7902" name="Group 1038"/>
          <p:cNvGrpSpPr>
            <a:grpSpLocks/>
          </p:cNvGrpSpPr>
          <p:nvPr/>
        </p:nvGrpSpPr>
        <p:grpSpPr bwMode="auto">
          <a:xfrm>
            <a:off x="6318250" y="5060950"/>
            <a:ext cx="1725613" cy="679450"/>
            <a:chOff x="1488" y="3256"/>
            <a:chExt cx="3951" cy="880"/>
          </a:xfrm>
        </p:grpSpPr>
        <p:sp>
          <p:nvSpPr>
            <p:cNvPr id="37903" name="Freeform 1039" descr="Horizontal brick"/>
            <p:cNvSpPr>
              <a:spLocks/>
            </p:cNvSpPr>
            <p:nvPr/>
          </p:nvSpPr>
          <p:spPr bwMode="auto">
            <a:xfrm>
              <a:off x="1488" y="34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horzBrick">
              <a:fgClr>
                <a:schemeClr val="tx1"/>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tx1"/>
              </a:extrusionClr>
              <a:contourClr>
                <a:schemeClr val="tx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904" name="Freeform 1040" descr="Wave"/>
            <p:cNvSpPr>
              <a:spLocks/>
            </p:cNvSpPr>
            <p:nvPr/>
          </p:nvSpPr>
          <p:spPr bwMode="auto">
            <a:xfrm>
              <a:off x="1488" y="32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wave">
              <a:fgClr>
                <a:schemeClr val="bg2"/>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bg2"/>
              </a:extrusionClr>
              <a:contourClr>
                <a:schemeClr val="bg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7905" name="Freeform 1041"/>
          <p:cNvSpPr>
            <a:spLocks/>
          </p:cNvSpPr>
          <p:nvPr/>
        </p:nvSpPr>
        <p:spPr bwMode="auto">
          <a:xfrm>
            <a:off x="6224588" y="4600575"/>
            <a:ext cx="1495425" cy="631825"/>
          </a:xfrm>
          <a:custGeom>
            <a:avLst/>
            <a:gdLst>
              <a:gd name="T0" fmla="*/ 248 w 942"/>
              <a:gd name="T1" fmla="*/ 387 h 398"/>
              <a:gd name="T2" fmla="*/ 358 w 942"/>
              <a:gd name="T3" fmla="*/ 375 h 398"/>
              <a:gd name="T4" fmla="*/ 504 w 942"/>
              <a:gd name="T5" fmla="*/ 348 h 398"/>
              <a:gd name="T6" fmla="*/ 641 w 942"/>
              <a:gd name="T7" fmla="*/ 348 h 398"/>
              <a:gd name="T8" fmla="*/ 806 w 942"/>
              <a:gd name="T9" fmla="*/ 329 h 398"/>
              <a:gd name="T10" fmla="*/ 934 w 942"/>
              <a:gd name="T11" fmla="*/ 320 h 398"/>
              <a:gd name="T12" fmla="*/ 857 w 942"/>
              <a:gd name="T13" fmla="*/ 176 h 398"/>
              <a:gd name="T14" fmla="*/ 677 w 942"/>
              <a:gd name="T15" fmla="*/ 96 h 398"/>
              <a:gd name="T16" fmla="*/ 517 w 942"/>
              <a:gd name="T17" fmla="*/ 164 h 398"/>
              <a:gd name="T18" fmla="*/ 407 w 942"/>
              <a:gd name="T19" fmla="*/ 164 h 398"/>
              <a:gd name="T20" fmla="*/ 316 w 942"/>
              <a:gd name="T21" fmla="*/ 141 h 398"/>
              <a:gd name="T22" fmla="*/ 404 w 942"/>
              <a:gd name="T23" fmla="*/ 89 h 398"/>
              <a:gd name="T24" fmla="*/ 520 w 942"/>
              <a:gd name="T25" fmla="*/ 83 h 398"/>
              <a:gd name="T26" fmla="*/ 565 w 942"/>
              <a:gd name="T27" fmla="*/ 34 h 398"/>
              <a:gd name="T28" fmla="*/ 506 w 942"/>
              <a:gd name="T29" fmla="*/ 2 h 398"/>
              <a:gd name="T30" fmla="*/ 350 w 942"/>
              <a:gd name="T31" fmla="*/ 22 h 398"/>
              <a:gd name="T32" fmla="*/ 197 w 942"/>
              <a:gd name="T33" fmla="*/ 48 h 398"/>
              <a:gd name="T34" fmla="*/ 29 w 942"/>
              <a:gd name="T35" fmla="*/ 132 h 398"/>
              <a:gd name="T36" fmla="*/ 21 w 942"/>
              <a:gd name="T37" fmla="*/ 199 h 398"/>
              <a:gd name="T38" fmla="*/ 121 w 942"/>
              <a:gd name="T39" fmla="*/ 222 h 398"/>
              <a:gd name="T40" fmla="*/ 327 w 942"/>
              <a:gd name="T41" fmla="*/ 202 h 398"/>
              <a:gd name="T42" fmla="*/ 337 w 942"/>
              <a:gd name="T43" fmla="*/ 231 h 398"/>
              <a:gd name="T44" fmla="*/ 242 w 942"/>
              <a:gd name="T45" fmla="*/ 308 h 398"/>
              <a:gd name="T46" fmla="*/ 248 w 942"/>
              <a:gd name="T47" fmla="*/ 38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2" h="398">
                <a:moveTo>
                  <a:pt x="248" y="387"/>
                </a:moveTo>
                <a:cubicBezTo>
                  <a:pt x="267" y="398"/>
                  <a:pt x="315" y="381"/>
                  <a:pt x="358" y="375"/>
                </a:cubicBezTo>
                <a:cubicBezTo>
                  <a:pt x="401" y="369"/>
                  <a:pt x="457" y="352"/>
                  <a:pt x="504" y="348"/>
                </a:cubicBezTo>
                <a:cubicBezTo>
                  <a:pt x="551" y="344"/>
                  <a:pt x="591" y="351"/>
                  <a:pt x="641" y="348"/>
                </a:cubicBezTo>
                <a:cubicBezTo>
                  <a:pt x="691" y="345"/>
                  <a:pt x="757" y="334"/>
                  <a:pt x="806" y="329"/>
                </a:cubicBezTo>
                <a:cubicBezTo>
                  <a:pt x="855" y="324"/>
                  <a:pt x="926" y="345"/>
                  <a:pt x="934" y="320"/>
                </a:cubicBezTo>
                <a:cubicBezTo>
                  <a:pt x="942" y="295"/>
                  <a:pt x="900" y="213"/>
                  <a:pt x="857" y="176"/>
                </a:cubicBezTo>
                <a:cubicBezTo>
                  <a:pt x="814" y="139"/>
                  <a:pt x="734" y="98"/>
                  <a:pt x="677" y="96"/>
                </a:cubicBezTo>
                <a:cubicBezTo>
                  <a:pt x="620" y="94"/>
                  <a:pt x="562" y="153"/>
                  <a:pt x="517" y="164"/>
                </a:cubicBezTo>
                <a:cubicBezTo>
                  <a:pt x="472" y="176"/>
                  <a:pt x="440" y="168"/>
                  <a:pt x="407" y="164"/>
                </a:cubicBezTo>
                <a:cubicBezTo>
                  <a:pt x="373" y="160"/>
                  <a:pt x="316" y="154"/>
                  <a:pt x="316" y="141"/>
                </a:cubicBezTo>
                <a:cubicBezTo>
                  <a:pt x="316" y="129"/>
                  <a:pt x="370" y="99"/>
                  <a:pt x="404" y="89"/>
                </a:cubicBezTo>
                <a:cubicBezTo>
                  <a:pt x="438" y="79"/>
                  <a:pt x="493" y="92"/>
                  <a:pt x="520" y="83"/>
                </a:cubicBezTo>
                <a:cubicBezTo>
                  <a:pt x="546" y="74"/>
                  <a:pt x="567" y="47"/>
                  <a:pt x="565" y="34"/>
                </a:cubicBezTo>
                <a:cubicBezTo>
                  <a:pt x="563" y="20"/>
                  <a:pt x="542" y="4"/>
                  <a:pt x="506" y="2"/>
                </a:cubicBezTo>
                <a:cubicBezTo>
                  <a:pt x="470" y="0"/>
                  <a:pt x="401" y="14"/>
                  <a:pt x="350" y="22"/>
                </a:cubicBezTo>
                <a:cubicBezTo>
                  <a:pt x="299" y="30"/>
                  <a:pt x="250" y="30"/>
                  <a:pt x="197" y="48"/>
                </a:cubicBezTo>
                <a:cubicBezTo>
                  <a:pt x="144" y="67"/>
                  <a:pt x="59" y="107"/>
                  <a:pt x="29" y="132"/>
                </a:cubicBezTo>
                <a:cubicBezTo>
                  <a:pt x="0" y="158"/>
                  <a:pt x="6" y="184"/>
                  <a:pt x="21" y="199"/>
                </a:cubicBezTo>
                <a:cubicBezTo>
                  <a:pt x="36" y="215"/>
                  <a:pt x="70" y="222"/>
                  <a:pt x="121" y="222"/>
                </a:cubicBezTo>
                <a:cubicBezTo>
                  <a:pt x="172" y="222"/>
                  <a:pt x="291" y="201"/>
                  <a:pt x="327" y="202"/>
                </a:cubicBezTo>
                <a:cubicBezTo>
                  <a:pt x="363" y="203"/>
                  <a:pt x="352" y="214"/>
                  <a:pt x="337" y="231"/>
                </a:cubicBezTo>
                <a:cubicBezTo>
                  <a:pt x="323" y="248"/>
                  <a:pt x="257" y="282"/>
                  <a:pt x="242" y="308"/>
                </a:cubicBezTo>
                <a:cubicBezTo>
                  <a:pt x="227" y="334"/>
                  <a:pt x="231" y="374"/>
                  <a:pt x="248" y="387"/>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906" name="Line 1042"/>
          <p:cNvSpPr>
            <a:spLocks noChangeShapeType="1"/>
          </p:cNvSpPr>
          <p:nvPr/>
        </p:nvSpPr>
        <p:spPr bwMode="auto">
          <a:xfrm>
            <a:off x="6832600" y="4027488"/>
            <a:ext cx="0" cy="89058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907" name="Freeform 1043"/>
          <p:cNvSpPr>
            <a:spLocks/>
          </p:cNvSpPr>
          <p:nvPr/>
        </p:nvSpPr>
        <p:spPr bwMode="auto">
          <a:xfrm>
            <a:off x="5410200" y="3657600"/>
            <a:ext cx="2667000" cy="582613"/>
          </a:xfrm>
          <a:custGeom>
            <a:avLst/>
            <a:gdLst>
              <a:gd name="T0" fmla="*/ 1456 w 3873"/>
              <a:gd name="T1" fmla="*/ 25 h 753"/>
              <a:gd name="T2" fmla="*/ 3272 w 3873"/>
              <a:gd name="T3" fmla="*/ 33 h 753"/>
              <a:gd name="T4" fmla="*/ 3216 w 3873"/>
              <a:gd name="T5" fmla="*/ 225 h 753"/>
              <a:gd name="T6" fmla="*/ 3848 w 3873"/>
              <a:gd name="T7" fmla="*/ 369 h 753"/>
              <a:gd name="T8" fmla="*/ 3368 w 3873"/>
              <a:gd name="T9" fmla="*/ 609 h 753"/>
              <a:gd name="T10" fmla="*/ 1640 w 3873"/>
              <a:gd name="T11" fmla="*/ 753 h 753"/>
              <a:gd name="T12" fmla="*/ 200 w 3873"/>
              <a:gd name="T13" fmla="*/ 609 h 753"/>
              <a:gd name="T14" fmla="*/ 440 w 3873"/>
              <a:gd name="T15" fmla="*/ 456 h 753"/>
              <a:gd name="T16" fmla="*/ 944 w 3873"/>
              <a:gd name="T17" fmla="*/ 376 h 753"/>
              <a:gd name="T18" fmla="*/ 680 w 3873"/>
              <a:gd name="T19" fmla="*/ 177 h 753"/>
              <a:gd name="T20" fmla="*/ 1456 w 3873"/>
              <a:gd name="T21" fmla="*/ 25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3" h="753">
                <a:moveTo>
                  <a:pt x="1456" y="25"/>
                </a:moveTo>
                <a:cubicBezTo>
                  <a:pt x="1888" y="1"/>
                  <a:pt x="2979" y="0"/>
                  <a:pt x="3272" y="33"/>
                </a:cubicBezTo>
                <a:cubicBezTo>
                  <a:pt x="3565" y="66"/>
                  <a:pt x="3120" y="169"/>
                  <a:pt x="3216" y="225"/>
                </a:cubicBezTo>
                <a:cubicBezTo>
                  <a:pt x="3312" y="281"/>
                  <a:pt x="3823" y="305"/>
                  <a:pt x="3848" y="369"/>
                </a:cubicBezTo>
                <a:cubicBezTo>
                  <a:pt x="3873" y="433"/>
                  <a:pt x="3736" y="545"/>
                  <a:pt x="3368" y="609"/>
                </a:cubicBezTo>
                <a:cubicBezTo>
                  <a:pt x="3000" y="673"/>
                  <a:pt x="2168" y="753"/>
                  <a:pt x="1640" y="753"/>
                </a:cubicBezTo>
                <a:cubicBezTo>
                  <a:pt x="1112" y="753"/>
                  <a:pt x="400" y="658"/>
                  <a:pt x="200" y="609"/>
                </a:cubicBezTo>
                <a:cubicBezTo>
                  <a:pt x="0" y="560"/>
                  <a:pt x="316" y="495"/>
                  <a:pt x="440" y="456"/>
                </a:cubicBezTo>
                <a:cubicBezTo>
                  <a:pt x="564" y="417"/>
                  <a:pt x="904" y="422"/>
                  <a:pt x="944" y="376"/>
                </a:cubicBezTo>
                <a:cubicBezTo>
                  <a:pt x="984" y="330"/>
                  <a:pt x="595" y="235"/>
                  <a:pt x="680" y="177"/>
                </a:cubicBezTo>
                <a:cubicBezTo>
                  <a:pt x="765" y="119"/>
                  <a:pt x="1024" y="49"/>
                  <a:pt x="1456" y="25"/>
                </a:cubicBezTo>
                <a:close/>
              </a:path>
            </a:pathLst>
          </a:custGeom>
          <a:solidFill>
            <a:schemeClr val="folHlink">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7908" name="Group 1044"/>
          <p:cNvGrpSpPr>
            <a:grpSpLocks/>
          </p:cNvGrpSpPr>
          <p:nvPr/>
        </p:nvGrpSpPr>
        <p:grpSpPr bwMode="auto">
          <a:xfrm>
            <a:off x="6797675" y="3806825"/>
            <a:ext cx="68263" cy="220663"/>
            <a:chOff x="768" y="960"/>
            <a:chExt cx="96" cy="288"/>
          </a:xfrm>
        </p:grpSpPr>
        <p:sp>
          <p:nvSpPr>
            <p:cNvPr id="37909" name="AutoShape 1045"/>
            <p:cNvSpPr>
              <a:spLocks noChangeArrowheads="1"/>
            </p:cNvSpPr>
            <p:nvPr/>
          </p:nvSpPr>
          <p:spPr bwMode="auto">
            <a:xfrm>
              <a:off x="768" y="960"/>
              <a:ext cx="96" cy="288"/>
            </a:xfrm>
            <a:prstGeom prst="triangle">
              <a:avLst>
                <a:gd name="adj" fmla="val 50000"/>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7910" name="Rectangle 1046"/>
            <p:cNvSpPr>
              <a:spLocks noChangeArrowheads="1"/>
            </p:cNvSpPr>
            <p:nvPr/>
          </p:nvSpPr>
          <p:spPr bwMode="auto">
            <a:xfrm>
              <a:off x="768" y="1056"/>
              <a:ext cx="96" cy="48"/>
            </a:xfrm>
            <a:prstGeom prst="rect">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7911" name="Text Box 1047"/>
          <p:cNvSpPr txBox="1">
            <a:spLocks noChangeArrowheads="1"/>
          </p:cNvSpPr>
          <p:nvPr/>
        </p:nvSpPr>
        <p:spPr bwMode="auto">
          <a:xfrm>
            <a:off x="4175125" y="4389438"/>
            <a:ext cx="490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or</a:t>
            </a:r>
          </a:p>
        </p:txBody>
      </p:sp>
      <p:sp>
        <p:nvSpPr>
          <p:cNvPr id="37912" name="Text Box 1048"/>
          <p:cNvSpPr txBox="1">
            <a:spLocks noChangeArrowheads="1"/>
          </p:cNvSpPr>
          <p:nvPr/>
        </p:nvSpPr>
        <p:spPr bwMode="auto">
          <a:xfrm>
            <a:off x="8418513" y="4243388"/>
            <a:ext cx="4429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r>
          </a:p>
        </p:txBody>
      </p:sp>
    </p:spTree>
    <p:extLst>
      <p:ext uri="{BB962C8B-B14F-4D97-AF65-F5344CB8AC3E}">
        <p14:creationId xmlns:p14="http://schemas.microsoft.com/office/powerpoint/2010/main" val="423106798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4D interpretation workflow: Seismic volumes</a:t>
            </a:r>
          </a:p>
        </p:txBody>
      </p:sp>
      <p:sp>
        <p:nvSpPr>
          <p:cNvPr id="5" name="Rectangle 4"/>
          <p:cNvSpPr/>
          <p:nvPr/>
        </p:nvSpPr>
        <p:spPr>
          <a:xfrm>
            <a:off x="585407" y="1167568"/>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Baseline</a:t>
            </a:r>
          </a:p>
        </p:txBody>
      </p:sp>
      <p:sp>
        <p:nvSpPr>
          <p:cNvPr id="6" name="Rectangle 5"/>
          <p:cNvSpPr/>
          <p:nvPr/>
        </p:nvSpPr>
        <p:spPr>
          <a:xfrm>
            <a:off x="2204297" y="1167568"/>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Monitor</a:t>
            </a:r>
          </a:p>
        </p:txBody>
      </p:sp>
      <p:sp>
        <p:nvSpPr>
          <p:cNvPr id="7" name="TextBox 6"/>
          <p:cNvSpPr txBox="1"/>
          <p:nvPr/>
        </p:nvSpPr>
        <p:spPr>
          <a:xfrm>
            <a:off x="3823187" y="908195"/>
            <a:ext cx="4777325" cy="1208023"/>
          </a:xfrm>
          <a:prstGeom prst="rect">
            <a:avLst/>
          </a:prstGeom>
          <a:noFill/>
        </p:spPr>
        <p:txBody>
          <a:bodyPr wrap="square" rtlCol="0">
            <a:spAutoFit/>
          </a:bodyPr>
          <a:lstStyle/>
          <a:p>
            <a:pPr marL="0" marR="0" lvl="0" indent="0" algn="ctr" defTabSz="914400" rtl="0" eaLnBrk="1" fontAlgn="auto" latinLnBrk="0" hangingPunct="1">
              <a:lnSpc>
                <a:spcPts val="2100"/>
              </a:lnSpc>
              <a:spcBef>
                <a:spcPts val="0"/>
              </a:spcBef>
              <a:spcAft>
                <a:spcPts val="1200"/>
              </a:spcAft>
              <a:buClrTx/>
              <a:buSzTx/>
              <a:buFontTx/>
              <a:buNone/>
              <a:tabLst/>
              <a:defRPr/>
            </a:pPr>
            <a:r>
              <a:rPr kumimoji="0" lang="en-US" sz="1800" b="1" i="0" u="none" strike="noStrike" kern="1200" cap="none" spc="0" normalizeH="0" baseline="0" noProof="0" dirty="0">
                <a:ln>
                  <a:noFill/>
                </a:ln>
                <a:solidFill>
                  <a:srgbClr val="00B0F0"/>
                </a:solidFill>
                <a:effectLst/>
                <a:uLnTx/>
                <a:uFillTx/>
                <a:latin typeface="Futura Medium"/>
                <a:ea typeface="+mn-ea"/>
                <a:cs typeface="+mn-cs"/>
              </a:rPr>
              <a:t>Ideally input data should be </a:t>
            </a:r>
          </a:p>
          <a:p>
            <a:pPr marL="0" marR="0" lvl="0" indent="0" algn="ctr" defTabSz="914400" rtl="0" eaLnBrk="1" fontAlgn="auto" latinLnBrk="0" hangingPunct="1">
              <a:lnSpc>
                <a:spcPts val="2100"/>
              </a:lnSpc>
              <a:spcBef>
                <a:spcPts val="0"/>
              </a:spcBef>
              <a:spcAft>
                <a:spcPts val="1200"/>
              </a:spcAft>
              <a:buClrTx/>
              <a:buSzTx/>
              <a:buFontTx/>
              <a:buNone/>
              <a:tabLst/>
              <a:defRPr/>
            </a:pPr>
            <a:r>
              <a:rPr kumimoji="0" lang="en-US" sz="1800" b="1" i="0" u="none" strike="noStrike" kern="1200" cap="none" spc="0" normalizeH="0" baseline="0" noProof="0" dirty="0">
                <a:ln>
                  <a:noFill/>
                </a:ln>
                <a:solidFill>
                  <a:srgbClr val="00B0F0"/>
                </a:solidFill>
                <a:effectLst/>
                <a:uLnTx/>
                <a:uFillTx/>
                <a:latin typeface="Futura Medium"/>
                <a:ea typeface="+mn-ea"/>
                <a:cs typeface="+mn-cs"/>
              </a:rPr>
              <a:t>pseudo-impedance(quadrature) with </a:t>
            </a:r>
          </a:p>
          <a:p>
            <a:pPr marL="0" marR="0" lvl="0" indent="0" algn="ctr" defTabSz="914400" rtl="0" eaLnBrk="1" fontAlgn="auto" latinLnBrk="0" hangingPunct="1">
              <a:lnSpc>
                <a:spcPts val="2100"/>
              </a:lnSpc>
              <a:spcBef>
                <a:spcPts val="0"/>
              </a:spcBef>
              <a:spcAft>
                <a:spcPts val="1200"/>
              </a:spcAft>
              <a:buClrTx/>
              <a:buSzTx/>
              <a:buFontTx/>
              <a:buNone/>
              <a:tabLst/>
              <a:defRPr/>
            </a:pPr>
            <a:r>
              <a:rPr kumimoji="0" lang="en-US" sz="1800" b="1" i="0" u="none" strike="noStrike" kern="1200" cap="none" spc="0" normalizeH="0" baseline="0" noProof="0" dirty="0">
                <a:ln>
                  <a:noFill/>
                </a:ln>
                <a:solidFill>
                  <a:srgbClr val="00B0F0"/>
                </a:solidFill>
                <a:effectLst/>
                <a:uLnTx/>
                <a:uFillTx/>
                <a:latin typeface="Futura Medium"/>
                <a:ea typeface="+mn-ea"/>
                <a:cs typeface="+mn-cs"/>
              </a:rPr>
              <a:t>low impedance = trough</a:t>
            </a:r>
          </a:p>
        </p:txBody>
      </p:sp>
      <p:sp>
        <p:nvSpPr>
          <p:cNvPr id="8" name="Rectangle 7"/>
          <p:cNvSpPr/>
          <p:nvPr/>
        </p:nvSpPr>
        <p:spPr>
          <a:xfrm>
            <a:off x="586738" y="2703442"/>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Baseline B</a:t>
            </a:r>
          </a:p>
        </p:txBody>
      </p:sp>
      <p:sp>
        <p:nvSpPr>
          <p:cNvPr id="9" name="Rectangle 8"/>
          <p:cNvSpPr/>
          <p:nvPr/>
        </p:nvSpPr>
        <p:spPr>
          <a:xfrm>
            <a:off x="2205628" y="2703442"/>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Monitor M</a:t>
            </a:r>
            <a:r>
              <a:rPr kumimoji="0" lang="en-US" sz="1800" b="0" i="0" u="none" strike="noStrike" kern="1200" cap="none" spc="0" normalizeH="0" baseline="30000" noProof="0" dirty="0">
                <a:ln>
                  <a:noFill/>
                </a:ln>
                <a:solidFill>
                  <a:srgbClr val="FFFFFF"/>
                </a:solidFill>
                <a:effectLst/>
                <a:uLnTx/>
                <a:uFillTx/>
                <a:latin typeface="Futura Medium"/>
                <a:ea typeface="+mn-ea"/>
                <a:cs typeface="+mn-cs"/>
              </a:rPr>
              <a:t>T</a:t>
            </a:r>
          </a:p>
        </p:txBody>
      </p:sp>
      <p:sp>
        <p:nvSpPr>
          <p:cNvPr id="11" name="TextBox 10"/>
          <p:cNvSpPr txBox="1"/>
          <p:nvPr/>
        </p:nvSpPr>
        <p:spPr>
          <a:xfrm>
            <a:off x="492994" y="2226368"/>
            <a:ext cx="6669806" cy="361637"/>
          </a:xfrm>
          <a:prstGeom prst="rect">
            <a:avLst/>
          </a:prstGeom>
          <a:noFill/>
          <a:ln w="28575">
            <a:solidFill>
              <a:srgbClr val="FF0000"/>
            </a:solidFill>
          </a:ln>
        </p:spPr>
        <p:txBody>
          <a:bodyPr wrap="squar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Futura Medium"/>
                <a:ea typeface="+mn-ea"/>
                <a:cs typeface="+mn-cs"/>
              </a:rPr>
              <a:t>Time alignment using cross-correlation (4D time shifts)</a:t>
            </a:r>
          </a:p>
        </p:txBody>
      </p:sp>
      <p:sp>
        <p:nvSpPr>
          <p:cNvPr id="13" name="Rectangle 12"/>
          <p:cNvSpPr/>
          <p:nvPr/>
        </p:nvSpPr>
        <p:spPr>
          <a:xfrm>
            <a:off x="5427174" y="2696823"/>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Difference = M</a:t>
            </a:r>
            <a:r>
              <a:rPr kumimoji="0" lang="en-US" sz="1800" b="0" i="0" u="none" strike="noStrike" kern="1200" cap="none" spc="0" normalizeH="0" baseline="30000" noProof="0" dirty="0">
                <a:ln>
                  <a:noFill/>
                </a:ln>
                <a:solidFill>
                  <a:srgbClr val="FFFFFF"/>
                </a:solidFill>
                <a:effectLst/>
                <a:uLnTx/>
                <a:uFillTx/>
                <a:latin typeface="Futura Medium"/>
                <a:ea typeface="+mn-ea"/>
                <a:cs typeface="+mn-cs"/>
              </a:rPr>
              <a:t>T </a:t>
            </a:r>
            <a:r>
              <a:rPr kumimoji="0" lang="en-US" sz="1800" b="0" i="0" u="none" strike="noStrike" kern="1200" cap="none" spc="0" normalizeH="0" baseline="0" noProof="0" dirty="0">
                <a:ln>
                  <a:noFill/>
                </a:ln>
                <a:solidFill>
                  <a:srgbClr val="FFFFFF"/>
                </a:solidFill>
                <a:effectLst/>
                <a:uLnTx/>
                <a:uFillTx/>
                <a:latin typeface="Futura Medium"/>
                <a:ea typeface="+mn-ea"/>
                <a:cs typeface="+mn-cs"/>
              </a:rPr>
              <a:t>- B</a:t>
            </a:r>
            <a:endParaRPr kumimoji="0" lang="en-US" sz="1800" b="0" i="0" u="none" strike="noStrike" kern="1200" cap="none" spc="0" normalizeH="0" baseline="30000" noProof="0" dirty="0">
              <a:ln>
                <a:noFill/>
              </a:ln>
              <a:solidFill>
                <a:srgbClr val="FFFFFF"/>
              </a:solidFill>
              <a:effectLst/>
              <a:uLnTx/>
              <a:uFillTx/>
              <a:latin typeface="Futura Medium"/>
              <a:ea typeface="+mn-ea"/>
              <a:cs typeface="+mn-cs"/>
            </a:endParaRPr>
          </a:p>
        </p:txBody>
      </p:sp>
      <p:sp>
        <p:nvSpPr>
          <p:cNvPr id="14" name="Rectangle 13"/>
          <p:cNvSpPr/>
          <p:nvPr/>
        </p:nvSpPr>
        <p:spPr>
          <a:xfrm>
            <a:off x="3814385" y="2706099"/>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Timeshift</a:t>
            </a:r>
            <a:endParaRPr kumimoji="0" lang="en-US" sz="1800" b="0" i="0" u="none" strike="noStrike" kern="1200" cap="none" spc="0" normalizeH="0" baseline="30000" noProof="0" dirty="0">
              <a:ln>
                <a:noFill/>
              </a:ln>
              <a:solidFill>
                <a:srgbClr val="FFFFFF"/>
              </a:solidFill>
              <a:effectLst/>
              <a:uLnTx/>
              <a:uFillTx/>
              <a:latin typeface="Futura Medium"/>
              <a:ea typeface="+mn-ea"/>
              <a:cs typeface="+mn-cs"/>
            </a:endParaRPr>
          </a:p>
        </p:txBody>
      </p:sp>
      <p:sp>
        <p:nvSpPr>
          <p:cNvPr id="15" name="TextBox 14"/>
          <p:cNvSpPr txBox="1"/>
          <p:nvPr/>
        </p:nvSpPr>
        <p:spPr>
          <a:xfrm>
            <a:off x="494324" y="3755736"/>
            <a:ext cx="7668774" cy="361637"/>
          </a:xfrm>
          <a:prstGeom prst="rect">
            <a:avLst/>
          </a:prstGeom>
          <a:noFill/>
          <a:ln w="28575">
            <a:solidFill>
              <a:srgbClr val="FF0000"/>
            </a:solidFill>
          </a:ln>
        </p:spPr>
        <p:txBody>
          <a:bodyPr wrap="squar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Futura Medium"/>
                <a:ea typeface="+mn-ea"/>
                <a:cs typeface="+mn-cs"/>
              </a:rPr>
              <a:t>Additional volumes that should be generated and looked at:</a:t>
            </a:r>
          </a:p>
        </p:txBody>
      </p:sp>
      <p:sp>
        <p:nvSpPr>
          <p:cNvPr id="16" name="Rectangle 15"/>
          <p:cNvSpPr/>
          <p:nvPr/>
        </p:nvSpPr>
        <p:spPr>
          <a:xfrm>
            <a:off x="634440" y="4246048"/>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Futura Medium"/>
                <a:ea typeface="+mn-ea"/>
                <a:cs typeface="+mn-cs"/>
              </a:rPr>
              <a:t>NdRMS</a:t>
            </a:r>
            <a:endParaRPr kumimoji="0" lang="en-US" sz="1800" b="0" i="0" u="none" strike="noStrike" kern="1200" cap="none" spc="0" normalizeH="0" baseline="0" noProof="0" dirty="0">
              <a:ln>
                <a:noFill/>
              </a:ln>
              <a:solidFill>
                <a:srgbClr val="FFFFFF"/>
              </a:solidFill>
              <a:effectLst/>
              <a:uLnTx/>
              <a:uFillTx/>
              <a:latin typeface="Futura Medium"/>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(signed RRR)</a:t>
            </a:r>
          </a:p>
        </p:txBody>
      </p:sp>
      <p:sp>
        <p:nvSpPr>
          <p:cNvPr id="17" name="Rectangle 16"/>
          <p:cNvSpPr/>
          <p:nvPr/>
        </p:nvSpPr>
        <p:spPr>
          <a:xfrm>
            <a:off x="5473610" y="4238095"/>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Timeshifts w/ hi-res gates</a:t>
            </a:r>
          </a:p>
        </p:txBody>
      </p:sp>
      <mc:AlternateContent xmlns:mc="http://schemas.openxmlformats.org/markup-compatibility/2006" xmlns:a14="http://schemas.microsoft.com/office/drawing/2010/main">
        <mc:Choice Requires="a14">
          <p:sp>
            <p:nvSpPr>
              <p:cNvPr id="18" name="Object 17"/>
              <p:cNvSpPr txBox="1"/>
              <p:nvPr/>
            </p:nvSpPr>
            <p:spPr bwMode="auto">
              <a:xfrm>
                <a:off x="138284" y="5289718"/>
                <a:ext cx="3386511" cy="703724"/>
              </a:xfrm>
              <a:prstGeom prst="rect">
                <a:avLst/>
              </a:prstGeom>
              <a:noFill/>
            </p:spPr>
            <p:txBody>
              <a:bodyPr>
                <a:normAutofit fontScale="92500"/>
              </a:bodyPr>
              <a:lstStyle/>
              <a:p>
                <a:r>
                  <a:rPr lang="nl-NL" dirty="0" err="1">
                    <a:solidFill>
                      <a:srgbClr val="000000"/>
                    </a:solidFill>
                  </a:rPr>
                  <a:t>NdRMS</a:t>
                </a:r>
                <a14:m>
                  <m:oMath xmlns:m="http://schemas.openxmlformats.org/officeDocument/2006/math">
                    <m:r>
                      <a:rPr lang="nl-NL" i="1" smtClean="0">
                        <a:solidFill>
                          <a:srgbClr val="000000"/>
                        </a:solidFill>
                        <a:latin typeface="Cambria Math" panose="02040503050406030204" pitchFamily="18" charset="0"/>
                      </a:rPr>
                      <m:t>=2</m:t>
                    </m:r>
                    <m:f>
                      <m:fPr>
                        <m:ctrlPr>
                          <a:rPr lang="nl-NL" i="1">
                            <a:solidFill>
                              <a:srgbClr val="000000"/>
                            </a:solidFill>
                            <a:latin typeface="Cambria Math" panose="02040503050406030204" pitchFamily="18" charset="0"/>
                          </a:rPr>
                        </m:ctrlPr>
                      </m:fPr>
                      <m:num>
                        <m:r>
                          <a:rPr lang="en-US" b="0" i="1" smtClean="0">
                            <a:solidFill>
                              <a:srgbClr val="000000"/>
                            </a:solidFill>
                            <a:latin typeface="Cambria Math" panose="02040503050406030204" pitchFamily="18" charset="0"/>
                          </a:rPr>
                          <m:t>𝐴</m:t>
                        </m:r>
                        <m:r>
                          <a:rPr lang="nl-NL" i="1" baseline="-25000">
                            <a:solidFill>
                              <a:srgbClr val="000000"/>
                            </a:solidFill>
                            <a:latin typeface="Cambria Math" panose="02040503050406030204" pitchFamily="18" charset="0"/>
                          </a:rPr>
                          <m:t>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𝑏𝑎𝑠𝑒</m:t>
                        </m:r>
                        <m:r>
                          <a:rPr lang="nl-NL"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𝐴</m:t>
                        </m:r>
                        <m:r>
                          <a:rPr lang="nl-NL" i="1" baseline="-25000">
                            <a:solidFill>
                              <a:srgbClr val="000000"/>
                            </a:solidFill>
                            <a:latin typeface="Cambria Math" panose="02040503050406030204" pitchFamily="18" charset="0"/>
                          </a:rPr>
                          <m:t>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𝑚𝑜𝑛𝑖𝑡𝑜𝑟</m:t>
                        </m:r>
                        <m:r>
                          <a:rPr lang="nl-NL" i="1">
                            <a:solidFill>
                              <a:srgbClr val="000000"/>
                            </a:solidFill>
                            <a:latin typeface="Cambria Math" panose="02040503050406030204" pitchFamily="18" charset="0"/>
                          </a:rPr>
                          <m:t>)</m:t>
                        </m:r>
                      </m:num>
                      <m:den>
                        <m:r>
                          <a:rPr lang="en-US" b="0" i="1" smtClean="0">
                            <a:solidFill>
                              <a:srgbClr val="000000"/>
                            </a:solidFill>
                            <a:latin typeface="Cambria Math" panose="02040503050406030204" pitchFamily="18" charset="0"/>
                          </a:rPr>
                          <m:t>𝐴</m:t>
                        </m:r>
                        <m:r>
                          <a:rPr lang="nl-NL" i="1" baseline="-25000">
                            <a:solidFill>
                              <a:srgbClr val="000000"/>
                            </a:solidFill>
                            <a:latin typeface="Cambria Math" panose="02040503050406030204" pitchFamily="18" charset="0"/>
                          </a:rPr>
                          <m:t>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𝑏𝑎𝑠𝑒</m:t>
                        </m:r>
                        <m:r>
                          <a:rPr lang="nl-NL"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𝐴</m:t>
                        </m:r>
                        <m:r>
                          <a:rPr lang="nl-NL" i="1" baseline="-25000">
                            <a:solidFill>
                              <a:srgbClr val="000000"/>
                            </a:solidFill>
                            <a:latin typeface="Cambria Math" panose="02040503050406030204" pitchFamily="18" charset="0"/>
                          </a:rPr>
                          <m:t>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𝑚𝑜𝑛𝑖𝑡𝑜𝑟</m:t>
                        </m:r>
                        <m:r>
                          <a:rPr lang="nl-NL" i="1">
                            <a:solidFill>
                              <a:srgbClr val="000000"/>
                            </a:solidFill>
                            <a:latin typeface="Cambria Math" panose="02040503050406030204" pitchFamily="18" charset="0"/>
                          </a:rPr>
                          <m:t>)</m:t>
                        </m:r>
                      </m:den>
                    </m:f>
                  </m:oMath>
                </a14:m>
                <a:endParaRPr lang="nl-NL" dirty="0"/>
              </a:p>
            </p:txBody>
          </p:sp>
        </mc:Choice>
        <mc:Fallback xmlns="">
          <p:sp>
            <p:nvSpPr>
              <p:cNvPr id="18" name="Object 17"/>
              <p:cNvSpPr txBox="1">
                <a:spLocks noRot="1" noChangeAspect="1" noMove="1" noResize="1" noEditPoints="1" noAdjustHandles="1" noChangeArrowheads="1" noChangeShapeType="1" noTextEdit="1"/>
              </p:cNvSpPr>
              <p:nvPr/>
            </p:nvSpPr>
            <p:spPr bwMode="auto">
              <a:xfrm>
                <a:off x="138284" y="5289718"/>
                <a:ext cx="3386511" cy="703724"/>
              </a:xfrm>
              <a:prstGeom prst="rect">
                <a:avLst/>
              </a:prstGeom>
              <a:blipFill>
                <a:blip r:embed="rId3"/>
                <a:stretch>
                  <a:fillRect l="-1261"/>
                </a:stretch>
              </a:blipFill>
            </p:spPr>
            <p:txBody>
              <a:bodyPr/>
              <a:lstStyle/>
              <a:p>
                <a:r>
                  <a:rPr lang="nl-NL">
                    <a:noFill/>
                  </a:rPr>
                  <a:t> </a:t>
                </a:r>
              </a:p>
            </p:txBody>
          </p:sp>
        </mc:Fallback>
      </mc:AlternateContent>
      <p:sp>
        <p:nvSpPr>
          <p:cNvPr id="19" name="Rectangle 18"/>
          <p:cNvSpPr/>
          <p:nvPr/>
        </p:nvSpPr>
        <p:spPr>
          <a:xfrm>
            <a:off x="3847463" y="4242026"/>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Futura Medium"/>
                <a:ea typeface="+mn-ea"/>
                <a:cs typeface="+mn-cs"/>
              </a:rPr>
              <a:t>dRMS</a:t>
            </a:r>
            <a:endParaRPr kumimoji="0" lang="en-US"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21" name="Rectangle 20"/>
          <p:cNvSpPr/>
          <p:nvPr/>
        </p:nvSpPr>
        <p:spPr>
          <a:xfrm>
            <a:off x="2225971" y="4231477"/>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Futura Medium"/>
                <a:ea typeface="+mn-ea"/>
                <a:cs typeface="+mn-cs"/>
              </a:rPr>
              <a:t>NRMSDiff</a:t>
            </a:r>
            <a:endParaRPr kumimoji="0" lang="en-US" sz="1800" b="0" i="0" u="none" strike="noStrike" kern="1200" cap="none" spc="0" normalizeH="0" baseline="0" noProof="0" dirty="0">
              <a:ln>
                <a:noFill/>
              </a:ln>
              <a:solidFill>
                <a:srgbClr val="FFFFFF"/>
              </a:solidFill>
              <a:effectLst/>
              <a:uLnTx/>
              <a:uFillTx/>
              <a:latin typeface="Futura Medium"/>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(RRR)</a:t>
            </a:r>
          </a:p>
        </p:txBody>
      </p:sp>
      <mc:AlternateContent xmlns:mc="http://schemas.openxmlformats.org/markup-compatibility/2006" xmlns:a14="http://schemas.microsoft.com/office/drawing/2010/main">
        <mc:Choice Requires="a14">
          <p:sp>
            <p:nvSpPr>
              <p:cNvPr id="22" name="Object 21"/>
              <p:cNvSpPr txBox="1"/>
              <p:nvPr/>
            </p:nvSpPr>
            <p:spPr bwMode="auto">
              <a:xfrm>
                <a:off x="1495596" y="5993442"/>
                <a:ext cx="3408218" cy="744760"/>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m:rPr>
                          <m:sty m:val="p"/>
                        </m:rPr>
                        <a:rPr lang="en-US" b="0" i="0" smtClean="0">
                          <a:solidFill>
                            <a:srgbClr val="000000"/>
                          </a:solidFill>
                          <a:latin typeface="Cambria Math" panose="02040503050406030204" pitchFamily="18" charset="0"/>
                        </a:rPr>
                        <m:t>NRMSDiff</m:t>
                      </m:r>
                      <m:r>
                        <a:rPr lang="nl-NL" i="1">
                          <a:solidFill>
                            <a:srgbClr val="000000"/>
                          </a:solidFill>
                          <a:latin typeface="Cambria Math" panose="02040503050406030204" pitchFamily="18" charset="0"/>
                        </a:rPr>
                        <m:t>=</m:t>
                      </m:r>
                      <m:f>
                        <m:fPr>
                          <m:ctrlPr>
                            <a:rPr lang="nl-NL" i="1">
                              <a:solidFill>
                                <a:srgbClr val="000000"/>
                              </a:solidFill>
                              <a:latin typeface="Cambria Math" panose="02040503050406030204" pitchFamily="18" charset="0"/>
                            </a:rPr>
                          </m:ctrlPr>
                        </m:fPr>
                        <m:num>
                          <m:r>
                            <a:rPr lang="nl-NL" i="1">
                              <a:solidFill>
                                <a:srgbClr val="000000"/>
                              </a:solidFill>
                              <a:latin typeface="Cambria Math" panose="02040503050406030204" pitchFamily="18" charset="0"/>
                            </a:rPr>
                            <m:t>2</m:t>
                          </m:r>
                          <m:r>
                            <a:rPr lang="en-US" b="0" i="1" smtClean="0">
                              <a:solidFill>
                                <a:srgbClr val="000000"/>
                              </a:solidFill>
                              <a:latin typeface="Cambria Math" panose="02040503050406030204" pitchFamily="18" charset="0"/>
                            </a:rPr>
                            <m:t> </m:t>
                          </m:r>
                          <m:r>
                            <a:rPr lang="en-US" b="0" i="1" smtClean="0">
                              <a:solidFill>
                                <a:srgbClr val="000000"/>
                              </a:solidFill>
                              <a:latin typeface="Cambria Math" panose="02040503050406030204" pitchFamily="18" charset="0"/>
                            </a:rPr>
                            <m:t>𝐴𝑅𝑀𝑆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𝑏𝑎𝑠𝑒</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𝑚𝑜𝑛𝑖𝑡𝑜𝑟</m:t>
                          </m:r>
                          <m:r>
                            <a:rPr lang="nl-NL" i="1">
                              <a:solidFill>
                                <a:srgbClr val="000000"/>
                              </a:solidFill>
                              <a:latin typeface="Cambria Math" panose="02040503050406030204" pitchFamily="18" charset="0"/>
                            </a:rPr>
                            <m:t>)</m:t>
                          </m:r>
                        </m:num>
                        <m:den>
                          <m:r>
                            <a:rPr lang="en-US" b="0" i="1" smtClean="0">
                              <a:solidFill>
                                <a:srgbClr val="000000"/>
                              </a:solidFill>
                              <a:latin typeface="Cambria Math" panose="02040503050406030204" pitchFamily="18" charset="0"/>
                            </a:rPr>
                            <m:t>𝐴</m:t>
                          </m:r>
                          <m:r>
                            <a:rPr lang="nl-NL" i="1" baseline="-25000">
                              <a:solidFill>
                                <a:srgbClr val="000000"/>
                              </a:solidFill>
                              <a:latin typeface="Cambria Math" panose="02040503050406030204" pitchFamily="18" charset="0"/>
                            </a:rPr>
                            <m:t>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𝑏𝑎𝑠𝑒</m:t>
                          </m:r>
                          <m:r>
                            <a:rPr lang="nl-NL" i="1">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𝐴</m:t>
                          </m:r>
                          <m:r>
                            <a:rPr lang="nl-NL" i="1" baseline="-25000">
                              <a:solidFill>
                                <a:srgbClr val="000000"/>
                              </a:solidFill>
                              <a:latin typeface="Cambria Math" panose="02040503050406030204" pitchFamily="18" charset="0"/>
                            </a:rPr>
                            <m:t>𝑅𝑀𝑆</m:t>
                          </m:r>
                          <m:r>
                            <a:rPr lang="nl-NL" i="1">
                              <a:solidFill>
                                <a:srgbClr val="000000"/>
                              </a:solidFill>
                              <a:latin typeface="Cambria Math" panose="02040503050406030204" pitchFamily="18" charset="0"/>
                            </a:rPr>
                            <m:t>(</m:t>
                          </m:r>
                          <m:r>
                            <a:rPr lang="nl-NL" i="1">
                              <a:solidFill>
                                <a:srgbClr val="000000"/>
                              </a:solidFill>
                              <a:latin typeface="Cambria Math" panose="02040503050406030204" pitchFamily="18" charset="0"/>
                            </a:rPr>
                            <m:t>𝑚𝑜𝑛𝑖𝑡𝑜𝑟</m:t>
                          </m:r>
                          <m:r>
                            <a:rPr lang="nl-NL" i="1">
                              <a:solidFill>
                                <a:srgbClr val="000000"/>
                              </a:solidFill>
                              <a:latin typeface="Cambria Math" panose="02040503050406030204" pitchFamily="18" charset="0"/>
                            </a:rPr>
                            <m:t>)</m:t>
                          </m:r>
                        </m:den>
                      </m:f>
                    </m:oMath>
                  </m:oMathPara>
                </a14:m>
                <a:endParaRPr lang="nl-NL" dirty="0"/>
              </a:p>
            </p:txBody>
          </p:sp>
        </mc:Choice>
        <mc:Fallback xmlns="">
          <p:sp>
            <p:nvSpPr>
              <p:cNvPr id="22" name="Object 21"/>
              <p:cNvSpPr txBox="1">
                <a:spLocks noRot="1" noChangeAspect="1" noMove="1" noResize="1" noEditPoints="1" noAdjustHandles="1" noChangeArrowheads="1" noChangeShapeType="1" noTextEdit="1"/>
              </p:cNvSpPr>
              <p:nvPr/>
            </p:nvSpPr>
            <p:spPr bwMode="auto">
              <a:xfrm>
                <a:off x="1495596" y="5993442"/>
                <a:ext cx="3408218" cy="744760"/>
              </a:xfrm>
              <a:prstGeom prst="rect">
                <a:avLst/>
              </a:prstGeom>
              <a:blipFill>
                <a:blip r:embed="rId4"/>
                <a:stretch>
                  <a:fillRect/>
                </a:stretch>
              </a:blipFill>
            </p:spPr>
            <p:txBody>
              <a:bodyPr/>
              <a:lstStyle/>
              <a:p>
                <a:r>
                  <a:rPr lang="nl-NL">
                    <a:noFill/>
                  </a:rPr>
                  <a:t> </a:t>
                </a:r>
              </a:p>
            </p:txBody>
          </p:sp>
        </mc:Fallback>
      </mc:AlternateContent>
      <p:sp>
        <p:nvSpPr>
          <p:cNvPr id="23" name="Rectangle 22"/>
          <p:cNvSpPr/>
          <p:nvPr/>
        </p:nvSpPr>
        <p:spPr>
          <a:xfrm>
            <a:off x="7094367" y="4267200"/>
            <a:ext cx="1401288" cy="914400"/>
          </a:xfrm>
          <a:prstGeom prst="rect">
            <a:avLst/>
          </a:prstGeom>
          <a:solidFill>
            <a:schemeClr val="tx1"/>
          </a:solidFill>
          <a:ln>
            <a:noFill/>
          </a:ln>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Futura Medium"/>
                <a:ea typeface="+mn-ea"/>
                <a:cs typeface="+mn-cs"/>
              </a:rPr>
              <a:t>Time-strain</a:t>
            </a:r>
          </a:p>
        </p:txBody>
      </p:sp>
      <mc:AlternateContent xmlns:mc="http://schemas.openxmlformats.org/markup-compatibility/2006" xmlns:a14="http://schemas.microsoft.com/office/drawing/2010/main">
        <mc:Choice Requires="a14">
          <p:sp>
            <p:nvSpPr>
              <p:cNvPr id="25" name="Object 21">
                <a:extLst>
                  <a:ext uri="{FF2B5EF4-FFF2-40B4-BE49-F238E27FC236}">
                    <a16:creationId xmlns:a16="http://schemas.microsoft.com/office/drawing/2014/main" id="{B02CA431-E9EA-D36A-D4A6-E46A6A1BB6A9}"/>
                  </a:ext>
                </a:extLst>
              </p:cNvPr>
              <p:cNvSpPr txBox="1"/>
              <p:nvPr/>
            </p:nvSpPr>
            <p:spPr bwMode="auto">
              <a:xfrm>
                <a:off x="5427175" y="5523595"/>
                <a:ext cx="3716826" cy="744760"/>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m:rPr>
                          <m:sty m:val="p"/>
                        </m:rPr>
                        <a:rPr lang="en-US" b="0" i="0" smtClean="0">
                          <a:solidFill>
                            <a:srgbClr val="000000"/>
                          </a:solidFill>
                          <a:latin typeface="Cambria Math" panose="02040503050406030204" pitchFamily="18" charset="0"/>
                        </a:rPr>
                        <m:t>Time</m:t>
                      </m:r>
                      <m:r>
                        <a:rPr lang="en-US" b="0" i="0" smtClean="0">
                          <a:solidFill>
                            <a:srgbClr val="000000"/>
                          </a:solidFill>
                          <a:latin typeface="Cambria Math" panose="02040503050406030204" pitchFamily="18" charset="0"/>
                        </a:rPr>
                        <m:t>−</m:t>
                      </m:r>
                      <m:r>
                        <m:rPr>
                          <m:sty m:val="p"/>
                        </m:rPr>
                        <a:rPr lang="en-US" b="0" i="0" smtClean="0">
                          <a:solidFill>
                            <a:srgbClr val="000000"/>
                          </a:solidFill>
                          <a:latin typeface="Cambria Math" panose="02040503050406030204" pitchFamily="18" charset="0"/>
                        </a:rPr>
                        <m:t>strain</m:t>
                      </m:r>
                      <m:r>
                        <a:rPr lang="en-US" b="0" i="0" smtClean="0">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𝜀</m:t>
                      </m:r>
                      <m:r>
                        <a:rPr lang="en-US" b="0" i="1" baseline="-25000" smtClean="0">
                          <a:solidFill>
                            <a:srgbClr val="000000"/>
                          </a:solidFill>
                          <a:latin typeface="Cambria Math" panose="02040503050406030204" pitchFamily="18" charset="0"/>
                        </a:rPr>
                        <m:t>𝑡</m:t>
                      </m:r>
                      <m:r>
                        <a:rPr lang="nl-NL" i="1">
                          <a:solidFill>
                            <a:srgbClr val="000000"/>
                          </a:solidFill>
                          <a:latin typeface="Cambria Math" panose="02040503050406030204" pitchFamily="18" charset="0"/>
                        </a:rPr>
                        <m:t>=</m:t>
                      </m:r>
                      <m:f>
                        <m:fPr>
                          <m:ctrlPr>
                            <a:rPr lang="nl-NL" i="1">
                              <a:solidFill>
                                <a:srgbClr val="000000"/>
                              </a:solidFill>
                              <a:latin typeface="Cambria Math" panose="02040503050406030204" pitchFamily="18" charset="0"/>
                            </a:rPr>
                          </m:ctrlPr>
                        </m:fPr>
                        <m:num>
                          <m:r>
                            <a:rPr lang="en-US" b="0" i="1" smtClean="0">
                              <a:solidFill>
                                <a:srgbClr val="000000"/>
                              </a:solidFill>
                              <a:latin typeface="Cambria Math" panose="02040503050406030204" pitchFamily="18" charset="0"/>
                            </a:rPr>
                            <m:t>𝚫</m:t>
                          </m:r>
                          <m:r>
                            <a:rPr lang="en-US" b="0" i="1" smtClean="0">
                              <a:solidFill>
                                <a:srgbClr val="000000"/>
                              </a:solidFill>
                              <a:latin typeface="Cambria Math" panose="02040503050406030204" pitchFamily="18" charset="0"/>
                            </a:rPr>
                            <m:t>𝑇</m:t>
                          </m:r>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𝑡</m:t>
                              </m:r>
                              <m:r>
                                <a:rPr lang="en-US" b="0" i="1" smtClean="0">
                                  <a:solidFill>
                                    <a:srgbClr val="000000"/>
                                  </a:solidFill>
                                  <a:latin typeface="Cambria Math" panose="02040503050406030204" pitchFamily="18" charset="0"/>
                                </a:rPr>
                                <m:t>+</m:t>
                              </m:r>
                              <m:r>
                                <a:rPr lang="en-US" b="0" i="1" smtClean="0">
                                  <a:solidFill>
                                    <a:srgbClr val="000000"/>
                                  </a:solidFill>
                                  <a:latin typeface="Cambria Math" panose="02040503050406030204" pitchFamily="18" charset="0"/>
                                </a:rPr>
                                <m:t>𝑑𝑡</m:t>
                              </m:r>
                            </m:e>
                          </m:d>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𝚫</m:t>
                          </m:r>
                          <m:r>
                            <a:rPr lang="en-US" i="1">
                              <a:solidFill>
                                <a:srgbClr val="000000"/>
                              </a:solidFill>
                              <a:latin typeface="Cambria Math" panose="02040503050406030204" pitchFamily="18" charset="0"/>
                            </a:rPr>
                            <m:t>𝑇</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𝑡</m:t>
                              </m:r>
                              <m:r>
                                <a:rPr lang="en-US" b="0" i="1" smtClean="0">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𝑑𝑡</m:t>
                              </m:r>
                            </m:e>
                          </m:d>
                        </m:num>
                        <m:den>
                          <m:r>
                            <a:rPr lang="en-US" b="0" i="1" smtClean="0">
                              <a:solidFill>
                                <a:srgbClr val="000000"/>
                              </a:solidFill>
                              <a:latin typeface="Cambria Math" panose="02040503050406030204" pitchFamily="18" charset="0"/>
                            </a:rPr>
                            <m:t>2 </m:t>
                          </m:r>
                          <m:r>
                            <a:rPr lang="en-US" b="0" i="1" smtClean="0">
                              <a:solidFill>
                                <a:srgbClr val="000000"/>
                              </a:solidFill>
                              <a:latin typeface="Cambria Math" panose="02040503050406030204" pitchFamily="18" charset="0"/>
                            </a:rPr>
                            <m:t>𝑑𝑡</m:t>
                          </m:r>
                        </m:den>
                      </m:f>
                    </m:oMath>
                  </m:oMathPara>
                </a14:m>
                <a:endParaRPr lang="nl-NL" dirty="0"/>
              </a:p>
            </p:txBody>
          </p:sp>
        </mc:Choice>
        <mc:Fallback xmlns="">
          <p:sp>
            <p:nvSpPr>
              <p:cNvPr id="25" name="Object 21">
                <a:extLst>
                  <a:ext uri="{FF2B5EF4-FFF2-40B4-BE49-F238E27FC236}">
                    <a16:creationId xmlns:a16="http://schemas.microsoft.com/office/drawing/2014/main" id="{B02CA431-E9EA-D36A-D4A6-E46A6A1BB6A9}"/>
                  </a:ext>
                </a:extLst>
              </p:cNvPr>
              <p:cNvSpPr txBox="1">
                <a:spLocks noRot="1" noChangeAspect="1" noMove="1" noResize="1" noEditPoints="1" noAdjustHandles="1" noChangeArrowheads="1" noChangeShapeType="1" noTextEdit="1"/>
              </p:cNvSpPr>
              <p:nvPr/>
            </p:nvSpPr>
            <p:spPr bwMode="auto">
              <a:xfrm>
                <a:off x="5427175" y="5523595"/>
                <a:ext cx="3716826" cy="744760"/>
              </a:xfrm>
              <a:prstGeom prst="rect">
                <a:avLst/>
              </a:prstGeom>
              <a:blipFill>
                <a:blip r:embed="rId5"/>
                <a:stretch>
                  <a:fillRect/>
                </a:stretch>
              </a:blipFill>
            </p:spPr>
            <p:txBody>
              <a:bodyPr/>
              <a:lstStyle/>
              <a:p>
                <a:r>
                  <a:rPr lang="nl-NL">
                    <a:noFill/>
                  </a:rPr>
                  <a:t> </a:t>
                </a:r>
              </a:p>
            </p:txBody>
          </p:sp>
        </mc:Fallback>
      </mc:AlternateContent>
    </p:spTree>
    <p:extLst>
      <p:ext uri="{BB962C8B-B14F-4D97-AF65-F5344CB8AC3E}">
        <p14:creationId xmlns:p14="http://schemas.microsoft.com/office/powerpoint/2010/main" val="3338560313"/>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32"/>
          <p:cNvSpPr>
            <a:spLocks noGrp="1" noChangeArrowheads="1"/>
          </p:cNvSpPr>
          <p:nvPr>
            <p:ph type="title"/>
          </p:nvPr>
        </p:nvSpPr>
        <p:spPr/>
        <p:txBody>
          <a:bodyPr/>
          <a:lstStyle/>
          <a:p>
            <a:r>
              <a:rPr lang="en-GB" dirty="0">
                <a:solidFill>
                  <a:srgbClr val="00B0F0"/>
                </a:solidFill>
                <a:latin typeface="Futura Medium" pitchFamily="2" charset="0"/>
              </a:rPr>
              <a:t>Standards—Post-Stack Processing</a:t>
            </a:r>
          </a:p>
        </p:txBody>
      </p:sp>
      <p:grpSp>
        <p:nvGrpSpPr>
          <p:cNvPr id="2" name="Group 1"/>
          <p:cNvGrpSpPr/>
          <p:nvPr/>
        </p:nvGrpSpPr>
        <p:grpSpPr>
          <a:xfrm>
            <a:off x="992248" y="1059297"/>
            <a:ext cx="7767294" cy="5094929"/>
            <a:chOff x="1074936" y="908719"/>
            <a:chExt cx="8414568" cy="5519506"/>
          </a:xfrm>
        </p:grpSpPr>
        <p:sp>
          <p:nvSpPr>
            <p:cNvPr id="4" name="Freeform 3"/>
            <p:cNvSpPr/>
            <p:nvPr/>
          </p:nvSpPr>
          <p:spPr>
            <a:xfrm>
              <a:off x="1074936" y="1252775"/>
              <a:ext cx="8414568" cy="5175450"/>
            </a:xfrm>
            <a:custGeom>
              <a:avLst/>
              <a:gdLst>
                <a:gd name="connsiteX0" fmla="*/ 0 w 7694487"/>
                <a:gd name="connsiteY0" fmla="*/ 0 h 5175450"/>
                <a:gd name="connsiteX1" fmla="*/ 7694487 w 7694487"/>
                <a:gd name="connsiteY1" fmla="*/ 0 h 5175450"/>
                <a:gd name="connsiteX2" fmla="*/ 7694487 w 7694487"/>
                <a:gd name="connsiteY2" fmla="*/ 5175450 h 5175450"/>
                <a:gd name="connsiteX3" fmla="*/ 0 w 7694487"/>
                <a:gd name="connsiteY3" fmla="*/ 5175450 h 5175450"/>
                <a:gd name="connsiteX4" fmla="*/ 0 w 7694487"/>
                <a:gd name="connsiteY4" fmla="*/ 0 h 517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487" h="5175450">
                  <a:moveTo>
                    <a:pt x="0" y="0"/>
                  </a:moveTo>
                  <a:lnTo>
                    <a:pt x="7694487" y="0"/>
                  </a:lnTo>
                  <a:lnTo>
                    <a:pt x="7694487" y="5175450"/>
                  </a:lnTo>
                  <a:lnTo>
                    <a:pt x="0" y="517545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3218" tIns="506437" rIns="253218" bIns="105039" numCol="1" spcCol="1270" anchor="t" anchorCtr="0">
              <a:noAutofit/>
            </a:bodyPr>
            <a:lstStyle/>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dirty="0"/>
                <a:t>Input Baseline and Monitor seismic volumes are quadrature/</a:t>
              </a:r>
              <a:r>
                <a:rPr lang="en-US" sz="1292" b="1" dirty="0"/>
                <a:t>pseudo-impedance</a:t>
              </a:r>
              <a:r>
                <a:rPr lang="en-US" sz="1292" dirty="0"/>
                <a:t> volumes with trough indicating soft impedances.</a:t>
              </a:r>
              <a:endParaRPr lang="en-GB" sz="1292" baseline="-25000" dirty="0"/>
            </a:p>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dirty="0"/>
                <a:t>Calculate D as difference </a:t>
              </a:r>
              <a:r>
                <a:rPr lang="en-US" sz="1292" b="1" dirty="0"/>
                <a:t>M</a:t>
              </a:r>
              <a:r>
                <a:rPr lang="en-US" sz="1292" b="1" baseline="-25000" dirty="0"/>
                <a:t>T</a:t>
              </a:r>
              <a:r>
                <a:rPr lang="en-US" sz="1292" b="1" dirty="0"/>
                <a:t> − B, </a:t>
              </a:r>
              <a:r>
                <a:rPr lang="en-US" sz="1292" dirty="0"/>
                <a:t>where M</a:t>
              </a:r>
              <a:r>
                <a:rPr lang="en-US" sz="1292" baseline="-25000" dirty="0"/>
                <a:t>T </a:t>
              </a:r>
              <a:r>
                <a:rPr lang="en-US" sz="1292" dirty="0"/>
                <a:t>is time-aligned monitor volume.</a:t>
              </a:r>
              <a:endParaRPr lang="en-US" sz="1292" baseline="-25000" dirty="0"/>
            </a:p>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dirty="0"/>
                <a:t>Ensure processed Baseline, Monitor, aligned Monitor, Difference and Timeshift cubes are available.</a:t>
              </a:r>
            </a:p>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b="1" dirty="0"/>
                <a:t>Calculate timeshifts </a:t>
              </a:r>
              <a:r>
                <a:rPr lang="en-US" sz="1292" dirty="0"/>
                <a:t>by correlating Monitor data to Baseline. Examine and discuss timeshift volumes calculated with different gates (for example, 240, 120, 60 ms). Shorter gates will have greater resolution but larger noise.</a:t>
              </a:r>
            </a:p>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dirty="0"/>
                <a:t>Derive </a:t>
              </a:r>
              <a:r>
                <a:rPr lang="en-US" sz="1292" b="1" dirty="0"/>
                <a:t>global matching filter</a:t>
              </a:r>
              <a:r>
                <a:rPr lang="en-US" sz="1292" dirty="0"/>
                <a:t>; apply filter if amplitude correction exceeds 2% or phase correction exceeds 10° at any frequency in seismic bandwidth.</a:t>
              </a:r>
            </a:p>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dirty="0"/>
                <a:t>Create, inspect and discuss </a:t>
              </a:r>
              <a:r>
                <a:rPr lang="en-US" sz="1292" b="1" dirty="0"/>
                <a:t>dRMS, NdRMS and RRR </a:t>
              </a:r>
              <a:r>
                <a:rPr lang="en-US" sz="1292" dirty="0"/>
                <a:t>volumes and maps.</a:t>
              </a:r>
            </a:p>
            <a:p>
              <a:pPr marL="153870" lvl="1" indent="-153870" defTabSz="656509">
                <a:lnSpc>
                  <a:spcPct val="120000"/>
                </a:lnSpc>
                <a:spcBef>
                  <a:spcPct val="0"/>
                </a:spcBef>
                <a:spcAft>
                  <a:spcPct val="15000"/>
                </a:spcAft>
                <a:buClr>
                  <a:schemeClr val="accent2"/>
                </a:buClr>
                <a:buFont typeface="Wingdings" panose="05000000000000000000" pitchFamily="2" charset="2"/>
                <a:buChar char="§"/>
              </a:pPr>
              <a:r>
                <a:rPr lang="en-US" sz="1292" dirty="0"/>
                <a:t>Record </a:t>
              </a:r>
              <a:r>
                <a:rPr lang="en-US" sz="1292" b="1" dirty="0"/>
                <a:t>window</a:t>
              </a:r>
              <a:r>
                <a:rPr lang="en-US" sz="1292" dirty="0"/>
                <a:t> used for RMS calculations, preferably in volume/map names.</a:t>
              </a:r>
            </a:p>
          </p:txBody>
        </p:sp>
        <p:sp>
          <p:nvSpPr>
            <p:cNvPr id="5" name="Freeform 4"/>
            <p:cNvSpPr/>
            <p:nvPr/>
          </p:nvSpPr>
          <p:spPr>
            <a:xfrm>
              <a:off x="1330870" y="908719"/>
              <a:ext cx="5386141" cy="731520"/>
            </a:xfrm>
            <a:custGeom>
              <a:avLst/>
              <a:gdLst>
                <a:gd name="connsiteX0" fmla="*/ 0 w 5386141"/>
                <a:gd name="connsiteY0" fmla="*/ 0 h 350070"/>
                <a:gd name="connsiteX1" fmla="*/ 5386141 w 5386141"/>
                <a:gd name="connsiteY1" fmla="*/ 0 h 350070"/>
                <a:gd name="connsiteX2" fmla="*/ 5386141 w 5386141"/>
                <a:gd name="connsiteY2" fmla="*/ 350070 h 350070"/>
                <a:gd name="connsiteX3" fmla="*/ 0 w 5386141"/>
                <a:gd name="connsiteY3" fmla="*/ 350070 h 350070"/>
                <a:gd name="connsiteX4" fmla="*/ 0 w 5386141"/>
                <a:gd name="connsiteY4" fmla="*/ 0 h 350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6141" h="350070">
                  <a:moveTo>
                    <a:pt x="0" y="0"/>
                  </a:moveTo>
                  <a:lnTo>
                    <a:pt x="5386141" y="0"/>
                  </a:lnTo>
                  <a:lnTo>
                    <a:pt x="5386141" y="350070"/>
                  </a:lnTo>
                  <a:lnTo>
                    <a:pt x="0" y="35007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23" tIns="0" rIns="187923" bIns="0" numCol="1" spcCol="1270" anchor="ctr" anchorCtr="0">
              <a:noAutofit/>
            </a:bodyPr>
            <a:lstStyle/>
            <a:p>
              <a:pPr defTabSz="820636">
                <a:lnSpc>
                  <a:spcPct val="90000"/>
                </a:lnSpc>
                <a:spcBef>
                  <a:spcPct val="0"/>
                </a:spcBef>
                <a:spcAft>
                  <a:spcPct val="35000"/>
                </a:spcAft>
              </a:pPr>
              <a:r>
                <a:rPr lang="en-GB" sz="1846" b="1" dirty="0"/>
                <a:t>Post-stack Processing</a:t>
              </a:r>
              <a:endParaRPr lang="en-GB" sz="1846" dirty="0"/>
            </a:p>
          </p:txBody>
        </p:sp>
      </p:grpSp>
    </p:spTree>
    <p:extLst>
      <p:ext uri="{BB962C8B-B14F-4D97-AF65-F5344CB8AC3E}">
        <p14:creationId xmlns:p14="http://schemas.microsoft.com/office/powerpoint/2010/main" val="2334382799"/>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b="1" dirty="0">
                <a:solidFill>
                  <a:srgbClr val="00B0F0"/>
                </a:solidFill>
                <a:latin typeface="Futura Medium" pitchFamily="2" charset="0"/>
              </a:rPr>
              <a:t>Additional 4D QC Products: dRMS</a:t>
            </a:r>
            <a:endParaRPr lang="en-US" dirty="0">
              <a:solidFill>
                <a:srgbClr val="00B0F0"/>
              </a:solidFill>
              <a:latin typeface="Futura Medium" pitchFamily="2" charset="0"/>
            </a:endParaRPr>
          </a:p>
        </p:txBody>
      </p:sp>
      <p:pic>
        <p:nvPicPr>
          <p:cNvPr id="7" name="Picture 2"/>
          <p:cNvPicPr>
            <a:picLocks noChangeAspect="1" noChangeArrowheads="1"/>
          </p:cNvPicPr>
          <p:nvPr/>
        </p:nvPicPr>
        <p:blipFill>
          <a:blip r:embed="rId3" cstate="print"/>
          <a:srcRect/>
          <a:stretch>
            <a:fillRect/>
          </a:stretch>
        </p:blipFill>
        <p:spPr bwMode="auto">
          <a:xfrm>
            <a:off x="982678" y="903181"/>
            <a:ext cx="4910077" cy="2706615"/>
          </a:xfrm>
          <a:prstGeom prst="rect">
            <a:avLst/>
          </a:prstGeom>
          <a:noFill/>
          <a:ln w="9525">
            <a:noFill/>
            <a:miter lim="800000"/>
            <a:headEnd/>
            <a:tailEnd/>
          </a:ln>
          <a:effectLst/>
        </p:spPr>
      </p:pic>
      <p:sp>
        <p:nvSpPr>
          <p:cNvPr id="8" name="TextBox 7"/>
          <p:cNvSpPr txBox="1"/>
          <p:nvPr/>
        </p:nvSpPr>
        <p:spPr>
          <a:xfrm>
            <a:off x="6034316" y="1429944"/>
            <a:ext cx="2523744" cy="1819398"/>
          </a:xfrm>
          <a:prstGeom prst="foldedCorner">
            <a:avLst/>
          </a:prstGeom>
          <a:noFill/>
          <a:ln w="25400">
            <a:solidFill>
              <a:schemeClr val="accent1"/>
            </a:solidFill>
          </a:ln>
        </p:spPr>
        <p:txBody>
          <a:bodyPr wrap="square" rtlCol="0">
            <a:spAutoFit/>
          </a:bodyPr>
          <a:lstStyle/>
          <a:p>
            <a:pPr>
              <a:lnSpc>
                <a:spcPct val="120000"/>
              </a:lnSpc>
            </a:pPr>
            <a:r>
              <a:rPr lang="en-US" sz="1662" b="1" dirty="0"/>
              <a:t>What is polarity of 4D signal ?</a:t>
            </a:r>
          </a:p>
          <a:p>
            <a:pPr>
              <a:lnSpc>
                <a:spcPct val="120000"/>
              </a:lnSpc>
            </a:pPr>
            <a:r>
              <a:rPr lang="en-US" sz="1477" dirty="0"/>
              <a:t>Hardening?</a:t>
            </a:r>
          </a:p>
          <a:p>
            <a:pPr>
              <a:lnSpc>
                <a:spcPct val="120000"/>
              </a:lnSpc>
            </a:pPr>
            <a:r>
              <a:rPr lang="en-US" sz="1477" dirty="0"/>
              <a:t>or</a:t>
            </a:r>
          </a:p>
          <a:p>
            <a:pPr>
              <a:lnSpc>
                <a:spcPct val="120000"/>
              </a:lnSpc>
            </a:pPr>
            <a:r>
              <a:rPr lang="en-US" sz="1477" dirty="0"/>
              <a:t>Softening?</a:t>
            </a:r>
          </a:p>
        </p:txBody>
      </p:sp>
    </p:spTree>
    <p:extLst>
      <p:ext uri="{BB962C8B-B14F-4D97-AF65-F5344CB8AC3E}">
        <p14:creationId xmlns:p14="http://schemas.microsoft.com/office/powerpoint/2010/main" val="19302610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a:lstStyle/>
          <a:p>
            <a:r>
              <a:rPr lang="en-US" b="1" dirty="0">
                <a:solidFill>
                  <a:srgbClr val="00B0F0"/>
                </a:solidFill>
                <a:latin typeface="Futura Medium" pitchFamily="2" charset="0"/>
              </a:rPr>
              <a:t>Additional 4D QC Products: dRMS (cont.)</a:t>
            </a:r>
            <a:endParaRPr lang="en-US" dirty="0">
              <a:solidFill>
                <a:srgbClr val="00B0F0"/>
              </a:solidFill>
              <a:latin typeface="Futura Medium" pitchFamily="2" charset="0"/>
            </a:endParaRPr>
          </a:p>
        </p:txBody>
      </p:sp>
      <p:pic>
        <p:nvPicPr>
          <p:cNvPr id="59394" name="Picture 2"/>
          <p:cNvPicPr>
            <a:picLocks noChangeAspect="1" noChangeArrowheads="1"/>
          </p:cNvPicPr>
          <p:nvPr/>
        </p:nvPicPr>
        <p:blipFill>
          <a:blip r:embed="rId3" cstate="print"/>
          <a:srcRect/>
          <a:stretch>
            <a:fillRect/>
          </a:stretch>
        </p:blipFill>
        <p:spPr bwMode="auto">
          <a:xfrm>
            <a:off x="871794" y="3561940"/>
            <a:ext cx="4963117" cy="2671657"/>
          </a:xfrm>
          <a:prstGeom prst="rect">
            <a:avLst/>
          </a:prstGeom>
          <a:noFill/>
          <a:ln w="9525">
            <a:noFill/>
            <a:miter lim="800000"/>
            <a:headEnd/>
            <a:tailEnd/>
          </a:ln>
          <a:effectLst/>
        </p:spPr>
      </p:pic>
      <p:sp>
        <p:nvSpPr>
          <p:cNvPr id="35" name="TextBox 34"/>
          <p:cNvSpPr txBox="1"/>
          <p:nvPr/>
        </p:nvSpPr>
        <p:spPr>
          <a:xfrm>
            <a:off x="5892755" y="4589682"/>
            <a:ext cx="3106734" cy="332014"/>
          </a:xfrm>
          <a:prstGeom prst="rect">
            <a:avLst/>
          </a:prstGeom>
          <a:noFill/>
          <a:ln w="25400">
            <a:solidFill>
              <a:schemeClr val="accent1"/>
            </a:solidFill>
          </a:ln>
        </p:spPr>
        <p:txBody>
          <a:bodyPr wrap="square" rtlCol="0">
            <a:spAutoFit/>
          </a:bodyPr>
          <a:lstStyle>
            <a:defPPr>
              <a:defRPr lang="en-US"/>
            </a:defPPr>
            <a:lvl1pPr>
              <a:lnSpc>
                <a:spcPct val="120000"/>
              </a:lnSpc>
              <a:defRPr>
                <a:solidFill>
                  <a:schemeClr val="bg1"/>
                </a:solidFill>
              </a:defRPr>
            </a:lvl1pPr>
          </a:lstStyle>
          <a:p>
            <a:r>
              <a:rPr lang="en-US" sz="1400" dirty="0" err="1">
                <a:solidFill>
                  <a:schemeClr val="tx1"/>
                </a:solidFill>
              </a:rPr>
              <a:t>dRMS</a:t>
            </a:r>
            <a:r>
              <a:rPr lang="en-US" sz="1400" dirty="0">
                <a:solidFill>
                  <a:schemeClr val="tx1"/>
                </a:solidFill>
              </a:rPr>
              <a:t>= A</a:t>
            </a:r>
            <a:r>
              <a:rPr lang="en-US" sz="1400" baseline="-25000" dirty="0">
                <a:solidFill>
                  <a:schemeClr val="tx1"/>
                </a:solidFill>
              </a:rPr>
              <a:t>RMS</a:t>
            </a:r>
            <a:r>
              <a:rPr lang="en-US" sz="1400" dirty="0">
                <a:solidFill>
                  <a:schemeClr val="tx1"/>
                </a:solidFill>
              </a:rPr>
              <a:t>(Base) </a:t>
            </a:r>
            <a:r>
              <a:rPr lang="en-US" sz="1400" dirty="0">
                <a:solidFill>
                  <a:schemeClr val="tx1"/>
                </a:solidFill>
                <a:latin typeface="Calibri"/>
              </a:rPr>
              <a:t>− </a:t>
            </a:r>
            <a:r>
              <a:rPr lang="en-US" sz="1400" dirty="0">
                <a:solidFill>
                  <a:schemeClr val="tx1"/>
                </a:solidFill>
              </a:rPr>
              <a:t>A</a:t>
            </a:r>
            <a:r>
              <a:rPr lang="en-US" sz="1400" baseline="-25000" dirty="0">
                <a:solidFill>
                  <a:schemeClr val="tx1"/>
                </a:solidFill>
              </a:rPr>
              <a:t>RMS</a:t>
            </a:r>
            <a:r>
              <a:rPr lang="en-US" sz="1400" dirty="0">
                <a:solidFill>
                  <a:schemeClr val="tx1"/>
                </a:solidFill>
              </a:rPr>
              <a:t>(Monitor)</a:t>
            </a:r>
          </a:p>
        </p:txBody>
      </p:sp>
      <p:pic>
        <p:nvPicPr>
          <p:cNvPr id="7" name="Picture 2"/>
          <p:cNvPicPr>
            <a:picLocks noChangeAspect="1" noChangeArrowheads="1"/>
          </p:cNvPicPr>
          <p:nvPr/>
        </p:nvPicPr>
        <p:blipFill>
          <a:blip r:embed="rId4" cstate="print"/>
          <a:srcRect/>
          <a:stretch>
            <a:fillRect/>
          </a:stretch>
        </p:blipFill>
        <p:spPr bwMode="auto">
          <a:xfrm>
            <a:off x="982678" y="903181"/>
            <a:ext cx="4910077" cy="2706615"/>
          </a:xfrm>
          <a:prstGeom prst="rect">
            <a:avLst/>
          </a:prstGeom>
          <a:noFill/>
          <a:ln w="9525">
            <a:noFill/>
            <a:miter lim="800000"/>
            <a:headEnd/>
            <a:tailEnd/>
          </a:ln>
          <a:effectLst/>
        </p:spPr>
      </p:pic>
      <p:sp>
        <p:nvSpPr>
          <p:cNvPr id="8" name="TextBox 7"/>
          <p:cNvSpPr txBox="1"/>
          <p:nvPr/>
        </p:nvSpPr>
        <p:spPr>
          <a:xfrm>
            <a:off x="6034316" y="1429944"/>
            <a:ext cx="2523744" cy="1819398"/>
          </a:xfrm>
          <a:prstGeom prst="foldedCorner">
            <a:avLst/>
          </a:prstGeom>
          <a:noFill/>
          <a:ln w="25400">
            <a:solidFill>
              <a:schemeClr val="accent1"/>
            </a:solidFill>
          </a:ln>
        </p:spPr>
        <p:txBody>
          <a:bodyPr wrap="square" rtlCol="0">
            <a:spAutoFit/>
          </a:bodyPr>
          <a:lstStyle/>
          <a:p>
            <a:pPr>
              <a:lnSpc>
                <a:spcPct val="120000"/>
              </a:lnSpc>
            </a:pPr>
            <a:r>
              <a:rPr lang="en-US" sz="1662" b="1" dirty="0"/>
              <a:t>What is the polarity of the 4D signal</a:t>
            </a:r>
            <a:r>
              <a:rPr lang="en-US" sz="1662" dirty="0"/>
              <a:t>?</a:t>
            </a:r>
          </a:p>
          <a:p>
            <a:pPr>
              <a:lnSpc>
                <a:spcPct val="120000"/>
              </a:lnSpc>
            </a:pPr>
            <a:r>
              <a:rPr lang="en-US" sz="1477" dirty="0"/>
              <a:t>Hardening?</a:t>
            </a:r>
          </a:p>
          <a:p>
            <a:pPr>
              <a:lnSpc>
                <a:spcPct val="120000"/>
              </a:lnSpc>
            </a:pPr>
            <a:r>
              <a:rPr lang="en-US" sz="1477" dirty="0"/>
              <a:t>or</a:t>
            </a:r>
          </a:p>
          <a:p>
            <a:pPr>
              <a:lnSpc>
                <a:spcPct val="120000"/>
              </a:lnSpc>
            </a:pPr>
            <a:r>
              <a:rPr lang="en-US" sz="1477" dirty="0"/>
              <a:t>Softening?</a:t>
            </a:r>
          </a:p>
        </p:txBody>
      </p:sp>
    </p:spTree>
    <p:extLst>
      <p:ext uri="{BB962C8B-B14F-4D97-AF65-F5344CB8AC3E}">
        <p14:creationId xmlns:p14="http://schemas.microsoft.com/office/powerpoint/2010/main" val="14608389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59394"/>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grpId="0" nodeType="afterEffect">
                                  <p:stCondLst>
                                    <p:cond delay="1000"/>
                                  </p:stCondLst>
                                  <p:childTnLst>
                                    <p:set>
                                      <p:cBhvr>
                                        <p:cTn id="9"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6209" y="1036119"/>
            <a:ext cx="7311582" cy="1063503"/>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62" dirty="0">
              <a:solidFill>
                <a:srgbClr val="595959"/>
              </a:solidFill>
            </a:endParaRPr>
          </a:p>
        </p:txBody>
      </p:sp>
      <p:sp>
        <p:nvSpPr>
          <p:cNvPr id="14338" name="Rectangle 2"/>
          <p:cNvSpPr>
            <a:spLocks noGrp="1" noChangeArrowheads="1"/>
          </p:cNvSpPr>
          <p:nvPr>
            <p:ph type="title" idx="4294967295"/>
          </p:nvPr>
        </p:nvSpPr>
        <p:spPr/>
        <p:txBody>
          <a:bodyPr/>
          <a:lstStyle/>
          <a:p>
            <a:r>
              <a:rPr lang="en-US" b="1" dirty="0">
                <a:solidFill>
                  <a:srgbClr val="00B0F0"/>
                </a:solidFill>
                <a:latin typeface="Futura Medium" pitchFamily="2" charset="0"/>
              </a:rPr>
              <a:t>Additional 4D QC Products: NdRMS</a:t>
            </a:r>
            <a:endParaRPr lang="en-US" dirty="0">
              <a:solidFill>
                <a:srgbClr val="00B0F0"/>
              </a:solidFill>
              <a:latin typeface="Futura Medium" pitchFamily="2" charset="0"/>
            </a:endParaRPr>
          </a:p>
        </p:txBody>
      </p:sp>
      <p:grpSp>
        <p:nvGrpSpPr>
          <p:cNvPr id="4" name="Group 21"/>
          <p:cNvGrpSpPr/>
          <p:nvPr/>
        </p:nvGrpSpPr>
        <p:grpSpPr>
          <a:xfrm>
            <a:off x="1315023" y="1145280"/>
            <a:ext cx="3921666" cy="784922"/>
            <a:chOff x="1280592" y="908720"/>
            <a:chExt cx="4248472" cy="850332"/>
          </a:xfrm>
        </p:grpSpPr>
        <p:sp>
          <p:nvSpPr>
            <p:cNvPr id="56" name="TextBox 55"/>
            <p:cNvSpPr txBox="1"/>
            <p:nvPr/>
          </p:nvSpPr>
          <p:spPr>
            <a:xfrm>
              <a:off x="2360712" y="908720"/>
              <a:ext cx="3168352" cy="346276"/>
            </a:xfrm>
            <a:prstGeom prst="rect">
              <a:avLst/>
            </a:prstGeom>
            <a:noFill/>
          </p:spPr>
          <p:txBody>
            <a:bodyPr wrap="square" rtlCol="0">
              <a:spAutoFit/>
            </a:bodyPr>
            <a:lstStyle/>
            <a:p>
              <a:r>
                <a:rPr lang="en-US" sz="1477" dirty="0">
                  <a:solidFill>
                    <a:srgbClr val="595959"/>
                  </a:solidFill>
                </a:rPr>
                <a:t>2*[RMS(Base) </a:t>
              </a:r>
              <a:r>
                <a:rPr lang="en-US" sz="1477" dirty="0">
                  <a:solidFill>
                    <a:srgbClr val="595959"/>
                  </a:solidFill>
                  <a:latin typeface="Calibri"/>
                </a:rPr>
                <a:t>− </a:t>
              </a:r>
              <a:r>
                <a:rPr lang="en-US" sz="1477" dirty="0">
                  <a:solidFill>
                    <a:srgbClr val="595959"/>
                  </a:solidFill>
                </a:rPr>
                <a:t>RMS(Monitor)]</a:t>
              </a:r>
            </a:p>
          </p:txBody>
        </p:sp>
        <p:sp>
          <p:nvSpPr>
            <p:cNvPr id="18" name="TextBox 17"/>
            <p:cNvSpPr txBox="1"/>
            <p:nvPr/>
          </p:nvSpPr>
          <p:spPr>
            <a:xfrm>
              <a:off x="2360712" y="1412776"/>
              <a:ext cx="3050094" cy="346276"/>
            </a:xfrm>
            <a:prstGeom prst="rect">
              <a:avLst/>
            </a:prstGeom>
            <a:noFill/>
          </p:spPr>
          <p:txBody>
            <a:bodyPr wrap="square" rtlCol="0">
              <a:spAutoFit/>
            </a:bodyPr>
            <a:lstStyle/>
            <a:p>
              <a:r>
                <a:rPr lang="en-US" sz="1477" dirty="0">
                  <a:solidFill>
                    <a:srgbClr val="595959"/>
                  </a:solidFill>
                </a:rPr>
                <a:t>[RMS(Base) + RMS(Monitor)]</a:t>
              </a:r>
            </a:p>
          </p:txBody>
        </p:sp>
        <p:cxnSp>
          <p:nvCxnSpPr>
            <p:cNvPr id="20" name="Straight Connector 19"/>
            <p:cNvCxnSpPr/>
            <p:nvPr/>
          </p:nvCxnSpPr>
          <p:spPr>
            <a:xfrm flipV="1">
              <a:off x="2406962" y="1351801"/>
              <a:ext cx="3050094" cy="945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80592" y="1167135"/>
              <a:ext cx="1512168" cy="377118"/>
            </a:xfrm>
            <a:prstGeom prst="rect">
              <a:avLst/>
            </a:prstGeom>
            <a:noFill/>
          </p:spPr>
          <p:txBody>
            <a:bodyPr wrap="square" rtlCol="0">
              <a:spAutoFit/>
            </a:bodyPr>
            <a:lstStyle/>
            <a:p>
              <a:r>
                <a:rPr lang="en-US" sz="1662" dirty="0">
                  <a:solidFill>
                    <a:srgbClr val="595959"/>
                  </a:solidFill>
                </a:rPr>
                <a:t>NdRMS =</a:t>
              </a:r>
            </a:p>
          </p:txBody>
        </p:sp>
      </p:grpSp>
      <p:sp>
        <p:nvSpPr>
          <p:cNvPr id="23" name="TextBox 22"/>
          <p:cNvSpPr txBox="1"/>
          <p:nvPr/>
        </p:nvSpPr>
        <p:spPr>
          <a:xfrm>
            <a:off x="583865" y="5496564"/>
            <a:ext cx="3655791" cy="637867"/>
          </a:xfrm>
          <a:prstGeom prst="rect">
            <a:avLst/>
          </a:prstGeom>
          <a:noFill/>
          <a:ln w="25400">
            <a:solidFill>
              <a:schemeClr val="accent1"/>
            </a:solidFill>
          </a:ln>
        </p:spPr>
        <p:txBody>
          <a:bodyPr wrap="square" rtlCol="0">
            <a:spAutoFit/>
          </a:bodyPr>
          <a:lstStyle/>
          <a:p>
            <a:pPr>
              <a:lnSpc>
                <a:spcPct val="120000"/>
              </a:lnSpc>
            </a:pPr>
            <a:r>
              <a:rPr lang="en-US" sz="1477" dirty="0">
                <a:solidFill>
                  <a:srgbClr val="595959"/>
                </a:solidFill>
              </a:rPr>
              <a:t>NdRMS identifies problems related to incorrect shot/recvr scalars.</a:t>
            </a:r>
          </a:p>
        </p:txBody>
      </p:sp>
      <p:sp>
        <p:nvSpPr>
          <p:cNvPr id="24" name="TextBox 23"/>
          <p:cNvSpPr txBox="1"/>
          <p:nvPr/>
        </p:nvSpPr>
        <p:spPr>
          <a:xfrm>
            <a:off x="5170220" y="5520341"/>
            <a:ext cx="3655791" cy="637867"/>
          </a:xfrm>
          <a:prstGeom prst="rect">
            <a:avLst/>
          </a:prstGeom>
          <a:noFill/>
          <a:ln w="25400">
            <a:solidFill>
              <a:schemeClr val="accent1"/>
            </a:solidFill>
          </a:ln>
        </p:spPr>
        <p:txBody>
          <a:bodyPr wrap="square" rtlCol="0">
            <a:spAutoFit/>
          </a:bodyPr>
          <a:lstStyle>
            <a:defPPr>
              <a:defRPr lang="en-US"/>
            </a:defPPr>
            <a:lvl1pPr>
              <a:lnSpc>
                <a:spcPct val="120000"/>
              </a:lnSpc>
              <a:defRPr>
                <a:solidFill>
                  <a:schemeClr val="bg1"/>
                </a:solidFill>
              </a:defRPr>
            </a:lvl1pPr>
          </a:lstStyle>
          <a:p>
            <a:r>
              <a:rPr lang="en-US" sz="1477" dirty="0">
                <a:solidFill>
                  <a:srgbClr val="595959"/>
                </a:solidFill>
              </a:rPr>
              <a:t>NdRMS shows that the problems of the undershoot persist to reservoir level.</a:t>
            </a:r>
          </a:p>
        </p:txBody>
      </p:sp>
      <p:grpSp>
        <p:nvGrpSpPr>
          <p:cNvPr id="5" name="Group 3"/>
          <p:cNvGrpSpPr/>
          <p:nvPr/>
        </p:nvGrpSpPr>
        <p:grpSpPr>
          <a:xfrm>
            <a:off x="251521" y="2161230"/>
            <a:ext cx="4063511" cy="3394776"/>
            <a:chOff x="272480" y="2055582"/>
            <a:chExt cx="4402137" cy="3677674"/>
          </a:xfrm>
        </p:grpSpPr>
        <p:pic>
          <p:nvPicPr>
            <p:cNvPr id="60418" name="Picture 2"/>
            <p:cNvPicPr>
              <a:picLocks noChangeAspect="1" noChangeArrowheads="1"/>
            </p:cNvPicPr>
            <p:nvPr/>
          </p:nvPicPr>
          <p:blipFill>
            <a:blip r:embed="rId3" cstate="print"/>
            <a:srcRect/>
            <a:stretch>
              <a:fillRect/>
            </a:stretch>
          </p:blipFill>
          <p:spPr bwMode="auto">
            <a:xfrm>
              <a:off x="272480" y="2056606"/>
              <a:ext cx="4402137" cy="3676650"/>
            </a:xfrm>
            <a:prstGeom prst="rect">
              <a:avLst/>
            </a:prstGeom>
            <a:noFill/>
            <a:ln w="9525">
              <a:noFill/>
              <a:miter lim="800000"/>
              <a:headEnd/>
              <a:tailEnd/>
            </a:ln>
            <a:effectLst/>
          </p:spPr>
        </p:pic>
        <p:sp>
          <p:nvSpPr>
            <p:cNvPr id="2" name="Rectangle 1"/>
            <p:cNvSpPr/>
            <p:nvPr/>
          </p:nvSpPr>
          <p:spPr>
            <a:xfrm rot="16200000">
              <a:off x="-380076" y="2739658"/>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7" b="1" dirty="0">
                  <a:solidFill>
                    <a:srgbClr val="595959"/>
                  </a:solidFill>
                </a:rPr>
                <a:t>Hardening</a:t>
              </a:r>
              <a:endParaRPr lang="en-GB" sz="1477" b="1" dirty="0">
                <a:solidFill>
                  <a:srgbClr val="595959"/>
                </a:solidFill>
              </a:endParaRPr>
            </a:p>
          </p:txBody>
        </p:sp>
        <p:sp>
          <p:nvSpPr>
            <p:cNvPr id="13" name="Rectangle 12"/>
            <p:cNvSpPr/>
            <p:nvPr/>
          </p:nvSpPr>
          <p:spPr>
            <a:xfrm rot="16200000">
              <a:off x="-372958" y="4545124"/>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77" b="1" dirty="0">
                  <a:solidFill>
                    <a:srgbClr val="595959"/>
                  </a:solidFill>
                </a:rPr>
                <a:t>Softening</a:t>
              </a:r>
              <a:endParaRPr lang="en-GB" sz="1477" b="1" dirty="0">
                <a:solidFill>
                  <a:srgbClr val="595959"/>
                </a:solidFill>
              </a:endParaRPr>
            </a:p>
          </p:txBody>
        </p:sp>
      </p:grpSp>
      <p:grpSp>
        <p:nvGrpSpPr>
          <p:cNvPr id="6" name="Group 4"/>
          <p:cNvGrpSpPr/>
          <p:nvPr/>
        </p:nvGrpSpPr>
        <p:grpSpPr>
          <a:xfrm>
            <a:off x="5037283" y="2099622"/>
            <a:ext cx="3568212" cy="3449515"/>
            <a:chOff x="5457056" y="1988840"/>
            <a:chExt cx="3865563" cy="3736975"/>
          </a:xfrm>
        </p:grpSpPr>
        <p:pic>
          <p:nvPicPr>
            <p:cNvPr id="60419" name="Picture 3"/>
            <p:cNvPicPr>
              <a:picLocks noChangeAspect="1" noChangeArrowheads="1"/>
            </p:cNvPicPr>
            <p:nvPr/>
          </p:nvPicPr>
          <p:blipFill>
            <a:blip r:embed="rId4" cstate="print"/>
            <a:srcRect/>
            <a:stretch>
              <a:fillRect/>
            </a:stretch>
          </p:blipFill>
          <p:spPr bwMode="auto">
            <a:xfrm>
              <a:off x="5457056" y="1988840"/>
              <a:ext cx="3865563" cy="3736975"/>
            </a:xfrm>
            <a:prstGeom prst="rect">
              <a:avLst/>
            </a:prstGeom>
            <a:noFill/>
            <a:ln w="9525">
              <a:noFill/>
              <a:miter lim="800000"/>
              <a:headEnd/>
              <a:tailEnd/>
            </a:ln>
            <a:effectLst/>
          </p:spPr>
        </p:pic>
        <p:sp>
          <p:nvSpPr>
            <p:cNvPr id="14" name="Rectangle 13"/>
            <p:cNvSpPr/>
            <p:nvPr/>
          </p:nvSpPr>
          <p:spPr>
            <a:xfrm rot="16200000">
              <a:off x="4915323" y="3071057"/>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77" b="1" dirty="0">
                  <a:solidFill>
                    <a:srgbClr val="595959"/>
                  </a:solidFill>
                </a:rPr>
                <a:t>Hardening</a:t>
              </a:r>
              <a:endParaRPr lang="en-GB" sz="1477" b="1" dirty="0">
                <a:solidFill>
                  <a:srgbClr val="595959"/>
                </a:solidFill>
              </a:endParaRPr>
            </a:p>
          </p:txBody>
        </p:sp>
        <p:sp>
          <p:nvSpPr>
            <p:cNvPr id="15" name="Rectangle 14"/>
            <p:cNvSpPr/>
            <p:nvPr/>
          </p:nvSpPr>
          <p:spPr>
            <a:xfrm rot="16200000">
              <a:off x="4909383" y="4504141"/>
              <a:ext cx="16561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77" b="1" dirty="0">
                  <a:solidFill>
                    <a:srgbClr val="595959"/>
                  </a:solidFill>
                </a:rPr>
                <a:t>Softening</a:t>
              </a:r>
              <a:endParaRPr lang="en-GB" sz="1477" b="1" dirty="0">
                <a:solidFill>
                  <a:srgbClr val="595959"/>
                </a:solidFill>
              </a:endParaRPr>
            </a:p>
          </p:txBody>
        </p:sp>
      </p:grpSp>
    </p:spTree>
    <p:extLst>
      <p:ext uri="{BB962C8B-B14F-4D97-AF65-F5344CB8AC3E}">
        <p14:creationId xmlns:p14="http://schemas.microsoft.com/office/powerpoint/2010/main" val="41788454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grpId="0" nodeType="afterEffect">
                                  <p:stCondLst>
                                    <p:cond delay="100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100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grpId="0" nodeType="afterEffect">
                                  <p:stCondLst>
                                    <p:cond delay="100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8"/>
          <p:cNvSpPr txBox="1">
            <a:spLocks/>
          </p:cNvSpPr>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0B0F0"/>
                </a:solidFill>
                <a:effectLst/>
                <a:uLnTx/>
                <a:uFillTx/>
                <a:latin typeface="Futura Medium"/>
                <a:ea typeface="+mn-ea"/>
                <a:cs typeface="+mn-cs"/>
              </a:rPr>
              <a:t>4D Amplitude difference and </a:t>
            </a:r>
            <a:r>
              <a:rPr kumimoji="0" lang="en-US" sz="2400" b="1" i="0" u="none" strike="noStrike" kern="1200" cap="none" spc="0" normalizeH="0" baseline="0" noProof="0" dirty="0" err="1">
                <a:ln>
                  <a:noFill/>
                </a:ln>
                <a:solidFill>
                  <a:srgbClr val="00B0F0"/>
                </a:solidFill>
                <a:effectLst/>
                <a:uLnTx/>
                <a:uFillTx/>
                <a:latin typeface="Futura Medium"/>
                <a:ea typeface="+mn-ea"/>
                <a:cs typeface="+mn-cs"/>
              </a:rPr>
              <a:t>dRMS</a:t>
            </a:r>
            <a:endParaRPr kumimoji="0" lang="en-GB" sz="2400" b="1" i="0" u="none" strike="noStrike" kern="1200" cap="none" spc="0" normalizeH="0" baseline="0" noProof="0" dirty="0">
              <a:ln>
                <a:noFill/>
              </a:ln>
              <a:solidFill>
                <a:srgbClr val="00B0F0"/>
              </a:solidFill>
              <a:effectLst/>
              <a:uLnTx/>
              <a:uFillTx/>
              <a:latin typeface="Futura Medium"/>
              <a:ea typeface="+mn-ea"/>
              <a:cs typeface="+mn-cs"/>
            </a:endParaRPr>
          </a:p>
        </p:txBody>
      </p:sp>
      <p:sp>
        <p:nvSpPr>
          <p:cNvPr id="7" name="Rectangle 6"/>
          <p:cNvSpPr/>
          <p:nvPr/>
        </p:nvSpPr>
        <p:spPr>
          <a:xfrm>
            <a:off x="7219950" y="6305550"/>
            <a:ext cx="962025" cy="552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MY" sz="1800" b="0" i="0" u="none" strike="noStrike" kern="1200" cap="none" spc="0" normalizeH="0" baseline="0" noProof="0">
              <a:ln>
                <a:noFill/>
              </a:ln>
              <a:solidFill>
                <a:srgbClr val="FFFFFF"/>
              </a:solidFill>
              <a:effectLst/>
              <a:uLnTx/>
              <a:uFillTx/>
              <a:latin typeface="Futura Medium"/>
              <a:ea typeface="+mn-ea"/>
              <a:cs typeface="+mn-cs"/>
            </a:endParaRPr>
          </a:p>
        </p:txBody>
      </p:sp>
      <p:sp>
        <p:nvSpPr>
          <p:cNvPr id="10" name="TextBox 9"/>
          <p:cNvSpPr txBox="1"/>
          <p:nvPr/>
        </p:nvSpPr>
        <p:spPr>
          <a:xfrm>
            <a:off x="285750" y="895350"/>
            <a:ext cx="4636206"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1" i="0" u="none" strike="noStrike" kern="1200" cap="none" spc="0" normalizeH="0" baseline="0" noProof="0" dirty="0">
                <a:ln>
                  <a:noFill/>
                </a:ln>
                <a:solidFill>
                  <a:srgbClr val="595959"/>
                </a:solidFill>
                <a:effectLst/>
                <a:uLnTx/>
                <a:uFillTx/>
                <a:latin typeface="Futura Medium"/>
                <a:ea typeface="+mn-ea"/>
                <a:cs typeface="+mn-cs"/>
              </a:rPr>
              <a:t>Monitor – Baseline Amplitude Difference</a:t>
            </a:r>
            <a:endParaRPr kumimoji="0" lang="en-MY" sz="1800" b="1" i="0" u="none" strike="noStrike" kern="1200" cap="none" spc="0" normalizeH="0" baseline="0" noProof="0" dirty="0" err="1">
              <a:ln>
                <a:noFill/>
              </a:ln>
              <a:solidFill>
                <a:srgbClr val="595959"/>
              </a:solidFill>
              <a:effectLst/>
              <a:uLnTx/>
              <a:uFillTx/>
              <a:latin typeface="Futura Medium"/>
              <a:ea typeface="+mn-ea"/>
              <a:cs typeface="+mn-cs"/>
            </a:endParaRPr>
          </a:p>
        </p:txBody>
      </p:sp>
      <p:pic>
        <p:nvPicPr>
          <p:cNvPr id="12" name="Picture 11" descr="Amp_diff.jpg"/>
          <p:cNvPicPr>
            <a:picLocks noChangeAspect="1"/>
          </p:cNvPicPr>
          <p:nvPr/>
        </p:nvPicPr>
        <p:blipFill>
          <a:blip r:embed="rId2" cstate="print"/>
          <a:srcRect l="7926" t="16944" r="3034" b="8056"/>
          <a:stretch>
            <a:fillRect/>
          </a:stretch>
        </p:blipFill>
        <p:spPr>
          <a:xfrm>
            <a:off x="228601" y="1285875"/>
            <a:ext cx="4306259" cy="4404122"/>
          </a:xfrm>
          <a:prstGeom prst="rect">
            <a:avLst/>
          </a:prstGeom>
        </p:spPr>
      </p:pic>
      <p:sp>
        <p:nvSpPr>
          <p:cNvPr id="16" name="TextBox 15"/>
          <p:cNvSpPr txBox="1"/>
          <p:nvPr/>
        </p:nvSpPr>
        <p:spPr>
          <a:xfrm rot="16200000">
            <a:off x="-528205" y="2009775"/>
            <a:ext cx="1322798"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000099"/>
                </a:solidFill>
                <a:effectLst/>
                <a:uLnTx/>
                <a:uFillTx/>
                <a:latin typeface="Futura Medium"/>
                <a:ea typeface="+mn-ea"/>
                <a:cs typeface="+mn-cs"/>
              </a:rPr>
              <a:t>Hardening?</a:t>
            </a:r>
            <a:endParaRPr kumimoji="0" lang="en-MY" sz="1800" b="0" i="0" u="none" strike="noStrike" kern="1200" cap="none" spc="0" normalizeH="0" baseline="0" noProof="0" dirty="0" err="1">
              <a:ln>
                <a:noFill/>
              </a:ln>
              <a:solidFill>
                <a:srgbClr val="000099"/>
              </a:solidFill>
              <a:effectLst/>
              <a:uLnTx/>
              <a:uFillTx/>
              <a:latin typeface="Futura Medium"/>
              <a:ea typeface="+mn-ea"/>
              <a:cs typeface="+mn-cs"/>
            </a:endParaRPr>
          </a:p>
        </p:txBody>
      </p:sp>
      <p:sp>
        <p:nvSpPr>
          <p:cNvPr id="17" name="TextBox 16"/>
          <p:cNvSpPr txBox="1"/>
          <p:nvPr/>
        </p:nvSpPr>
        <p:spPr>
          <a:xfrm rot="16200000">
            <a:off x="-465688" y="5000625"/>
            <a:ext cx="1197764"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Futura Medium"/>
                <a:ea typeface="+mn-ea"/>
                <a:cs typeface="+mn-cs"/>
              </a:rPr>
              <a:t>Softening?</a:t>
            </a:r>
            <a:endParaRPr kumimoji="0" lang="en-MY" sz="1800" b="0" i="0" u="none" strike="noStrike" kern="1200" cap="none" spc="0" normalizeH="0" baseline="0" noProof="0" dirty="0" err="1">
              <a:ln>
                <a:noFill/>
              </a:ln>
              <a:solidFill>
                <a:srgbClr val="C00000"/>
              </a:solidFill>
              <a:effectLst/>
              <a:uLnTx/>
              <a:uFillTx/>
              <a:latin typeface="Futura Medium"/>
              <a:ea typeface="+mn-ea"/>
              <a:cs typeface="+mn-cs"/>
            </a:endParaRPr>
          </a:p>
        </p:txBody>
      </p:sp>
      <p:sp>
        <p:nvSpPr>
          <p:cNvPr id="18" name="TextBox 17"/>
          <p:cNvSpPr txBox="1"/>
          <p:nvPr/>
        </p:nvSpPr>
        <p:spPr>
          <a:xfrm>
            <a:off x="1447800" y="1676400"/>
            <a:ext cx="2667000" cy="304800"/>
          </a:xfrm>
          <a:prstGeom prst="rect">
            <a:avLst/>
          </a:prstGeom>
          <a:solidFill>
            <a:schemeClr val="bg1"/>
          </a:solid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Monitor-baseline difference</a:t>
            </a:r>
          </a:p>
        </p:txBody>
      </p:sp>
    </p:spTree>
    <p:extLst>
      <p:ext uri="{BB962C8B-B14F-4D97-AF65-F5344CB8AC3E}">
        <p14:creationId xmlns:p14="http://schemas.microsoft.com/office/powerpoint/2010/main" val="79928040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8"/>
          <p:cNvSpPr txBox="1">
            <a:spLocks/>
          </p:cNvSpPr>
          <p:nvPr/>
        </p:nvSpPr>
        <p:spPr bwMode="auto">
          <a:xfrm>
            <a:off x="900112" y="295200"/>
            <a:ext cx="7700400" cy="741600"/>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00B0F0"/>
                </a:solidFill>
                <a:effectLst/>
                <a:uLnTx/>
                <a:uFillTx/>
                <a:latin typeface="Futura Medium"/>
                <a:ea typeface="+mn-ea"/>
                <a:cs typeface="+mn-cs"/>
              </a:rPr>
              <a:t>4D Amplitude difference and </a:t>
            </a:r>
            <a:r>
              <a:rPr kumimoji="0" lang="en-US" sz="2400" b="1" i="0" u="none" strike="noStrike" kern="1200" cap="none" spc="0" normalizeH="0" baseline="0" noProof="0" dirty="0" err="1">
                <a:ln>
                  <a:noFill/>
                </a:ln>
                <a:solidFill>
                  <a:srgbClr val="00B0F0"/>
                </a:solidFill>
                <a:effectLst/>
                <a:uLnTx/>
                <a:uFillTx/>
                <a:latin typeface="Futura Medium"/>
                <a:ea typeface="+mn-ea"/>
                <a:cs typeface="+mn-cs"/>
              </a:rPr>
              <a:t>dRMS</a:t>
            </a:r>
            <a:endParaRPr kumimoji="0" lang="en-GB" sz="2400" b="1" i="0" u="none" strike="noStrike" kern="1200" cap="none" spc="0" normalizeH="0" baseline="0" noProof="0" dirty="0">
              <a:ln>
                <a:noFill/>
              </a:ln>
              <a:solidFill>
                <a:srgbClr val="00B0F0"/>
              </a:solidFill>
              <a:effectLst/>
              <a:uLnTx/>
              <a:uFillTx/>
              <a:latin typeface="Futura Medium"/>
              <a:ea typeface="+mn-ea"/>
              <a:cs typeface="+mn-cs"/>
            </a:endParaRPr>
          </a:p>
        </p:txBody>
      </p:sp>
      <p:sp>
        <p:nvSpPr>
          <p:cNvPr id="10" name="TextBox 9"/>
          <p:cNvSpPr txBox="1"/>
          <p:nvPr/>
        </p:nvSpPr>
        <p:spPr>
          <a:xfrm>
            <a:off x="285750" y="895350"/>
            <a:ext cx="4636206"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1" i="0" u="none" strike="noStrike" kern="1200" cap="none" spc="0" normalizeH="0" baseline="0" noProof="0" dirty="0">
                <a:ln>
                  <a:noFill/>
                </a:ln>
                <a:solidFill>
                  <a:srgbClr val="595959"/>
                </a:solidFill>
                <a:effectLst/>
                <a:uLnTx/>
                <a:uFillTx/>
                <a:latin typeface="Futura Medium"/>
                <a:ea typeface="+mn-ea"/>
                <a:cs typeface="+mn-cs"/>
              </a:rPr>
              <a:t>Monitor – Baseline Amplitude Difference</a:t>
            </a:r>
            <a:endParaRPr kumimoji="0" lang="en-MY" sz="1800" b="1" i="0" u="none" strike="noStrike" kern="1200" cap="none" spc="0" normalizeH="0" baseline="0" noProof="0" dirty="0" err="1">
              <a:ln>
                <a:noFill/>
              </a:ln>
              <a:solidFill>
                <a:srgbClr val="595959"/>
              </a:solidFill>
              <a:effectLst/>
              <a:uLnTx/>
              <a:uFillTx/>
              <a:latin typeface="Futura Medium"/>
              <a:ea typeface="+mn-ea"/>
              <a:cs typeface="+mn-cs"/>
            </a:endParaRPr>
          </a:p>
        </p:txBody>
      </p:sp>
      <p:sp>
        <p:nvSpPr>
          <p:cNvPr id="11" name="TextBox 10"/>
          <p:cNvSpPr txBox="1"/>
          <p:nvPr/>
        </p:nvSpPr>
        <p:spPr>
          <a:xfrm>
            <a:off x="5667375" y="885825"/>
            <a:ext cx="2244525"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1" i="0" u="none" strike="noStrike" kern="1200" cap="none" spc="0" normalizeH="0" baseline="0" noProof="0" dirty="0" err="1">
                <a:ln>
                  <a:noFill/>
                </a:ln>
                <a:solidFill>
                  <a:srgbClr val="595959"/>
                </a:solidFill>
                <a:effectLst/>
                <a:uLnTx/>
                <a:uFillTx/>
                <a:latin typeface="Futura Medium"/>
                <a:ea typeface="+mn-ea"/>
                <a:cs typeface="+mn-cs"/>
              </a:rPr>
              <a:t>dRMS</a:t>
            </a:r>
            <a:r>
              <a:rPr kumimoji="0" lang="en-US" sz="1800" b="1" i="0" u="none" strike="noStrike" kern="1200" cap="none" spc="0" normalizeH="0" baseline="0" noProof="0" dirty="0">
                <a:ln>
                  <a:noFill/>
                </a:ln>
                <a:solidFill>
                  <a:srgbClr val="595959"/>
                </a:solidFill>
                <a:effectLst/>
                <a:uLnTx/>
                <a:uFillTx/>
                <a:latin typeface="Futura Medium"/>
                <a:ea typeface="+mn-ea"/>
                <a:cs typeface="+mn-cs"/>
              </a:rPr>
              <a:t> (100-ft gate)</a:t>
            </a:r>
            <a:endParaRPr kumimoji="0" lang="en-MY" sz="1800" b="1" i="0" u="none" strike="noStrike" kern="1200" cap="none" spc="0" normalizeH="0" baseline="0" noProof="0" dirty="0" err="1">
              <a:ln>
                <a:noFill/>
              </a:ln>
              <a:solidFill>
                <a:srgbClr val="595959"/>
              </a:solidFill>
              <a:effectLst/>
              <a:uLnTx/>
              <a:uFillTx/>
              <a:latin typeface="Futura Medium"/>
              <a:ea typeface="+mn-ea"/>
              <a:cs typeface="+mn-cs"/>
            </a:endParaRPr>
          </a:p>
        </p:txBody>
      </p:sp>
      <p:pic>
        <p:nvPicPr>
          <p:cNvPr id="12" name="Picture 11" descr="Amp_diff.jpg"/>
          <p:cNvPicPr>
            <a:picLocks noChangeAspect="1"/>
          </p:cNvPicPr>
          <p:nvPr/>
        </p:nvPicPr>
        <p:blipFill>
          <a:blip r:embed="rId2" cstate="print"/>
          <a:srcRect l="7926" t="16944" r="3034" b="8056"/>
          <a:stretch>
            <a:fillRect/>
          </a:stretch>
        </p:blipFill>
        <p:spPr>
          <a:xfrm>
            <a:off x="228601" y="1285875"/>
            <a:ext cx="4306259" cy="4404122"/>
          </a:xfrm>
          <a:prstGeom prst="rect">
            <a:avLst/>
          </a:prstGeom>
        </p:spPr>
      </p:pic>
      <p:pic>
        <p:nvPicPr>
          <p:cNvPr id="13" name="Picture 12" descr="Amp_drms_100.jpg"/>
          <p:cNvPicPr>
            <a:picLocks noChangeAspect="1"/>
          </p:cNvPicPr>
          <p:nvPr/>
        </p:nvPicPr>
        <p:blipFill>
          <a:blip r:embed="rId3" cstate="print"/>
          <a:srcRect l="7941" t="16934" r="2978" b="8058"/>
          <a:stretch>
            <a:fillRect/>
          </a:stretch>
        </p:blipFill>
        <p:spPr>
          <a:xfrm>
            <a:off x="4835759" y="1285180"/>
            <a:ext cx="4308241" cy="4404592"/>
          </a:xfrm>
          <a:prstGeom prst="rect">
            <a:avLst/>
          </a:prstGeom>
        </p:spPr>
      </p:pic>
      <p:sp>
        <p:nvSpPr>
          <p:cNvPr id="14" name="TextBox 13"/>
          <p:cNvSpPr txBox="1"/>
          <p:nvPr/>
        </p:nvSpPr>
        <p:spPr>
          <a:xfrm rot="16200000">
            <a:off x="4133850" y="2009775"/>
            <a:ext cx="1218603"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000099"/>
                </a:solidFill>
                <a:effectLst/>
                <a:uLnTx/>
                <a:uFillTx/>
                <a:latin typeface="Futura Medium"/>
                <a:ea typeface="+mn-ea"/>
                <a:cs typeface="+mn-cs"/>
              </a:rPr>
              <a:t>Hardening</a:t>
            </a:r>
            <a:endParaRPr kumimoji="0" lang="en-MY" sz="1800" b="0" i="0" u="none" strike="noStrike" kern="1200" cap="none" spc="0" normalizeH="0" baseline="0" noProof="0" dirty="0" err="1">
              <a:ln>
                <a:noFill/>
              </a:ln>
              <a:solidFill>
                <a:srgbClr val="000099"/>
              </a:solidFill>
              <a:effectLst/>
              <a:uLnTx/>
              <a:uFillTx/>
              <a:latin typeface="Futura Medium"/>
              <a:ea typeface="+mn-ea"/>
              <a:cs typeface="+mn-cs"/>
            </a:endParaRPr>
          </a:p>
        </p:txBody>
      </p:sp>
      <p:sp>
        <p:nvSpPr>
          <p:cNvPr id="15" name="TextBox 14"/>
          <p:cNvSpPr txBox="1"/>
          <p:nvPr/>
        </p:nvSpPr>
        <p:spPr>
          <a:xfrm rot="16200000">
            <a:off x="4196367" y="5000625"/>
            <a:ext cx="1093569"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Futura Medium"/>
                <a:ea typeface="+mn-ea"/>
                <a:cs typeface="+mn-cs"/>
              </a:rPr>
              <a:t>Softening</a:t>
            </a:r>
            <a:endParaRPr kumimoji="0" lang="en-MY" sz="1800" b="0" i="0" u="none" strike="noStrike" kern="1200" cap="none" spc="0" normalizeH="0" baseline="0" noProof="0" dirty="0" err="1">
              <a:ln>
                <a:noFill/>
              </a:ln>
              <a:solidFill>
                <a:srgbClr val="C00000"/>
              </a:solidFill>
              <a:effectLst/>
              <a:uLnTx/>
              <a:uFillTx/>
              <a:latin typeface="Futura Medium"/>
              <a:ea typeface="+mn-ea"/>
              <a:cs typeface="+mn-cs"/>
            </a:endParaRPr>
          </a:p>
        </p:txBody>
      </p:sp>
      <p:sp>
        <p:nvSpPr>
          <p:cNvPr id="16" name="TextBox 15"/>
          <p:cNvSpPr txBox="1"/>
          <p:nvPr/>
        </p:nvSpPr>
        <p:spPr>
          <a:xfrm rot="16200000">
            <a:off x="-528205" y="2009775"/>
            <a:ext cx="1322798"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000099"/>
                </a:solidFill>
                <a:effectLst/>
                <a:uLnTx/>
                <a:uFillTx/>
                <a:latin typeface="Futura Medium"/>
                <a:ea typeface="+mn-ea"/>
                <a:cs typeface="+mn-cs"/>
              </a:rPr>
              <a:t>Hardening?</a:t>
            </a:r>
            <a:endParaRPr kumimoji="0" lang="en-MY" sz="1800" b="0" i="0" u="none" strike="noStrike" kern="1200" cap="none" spc="0" normalizeH="0" baseline="0" noProof="0" dirty="0" err="1">
              <a:ln>
                <a:noFill/>
              </a:ln>
              <a:solidFill>
                <a:srgbClr val="000099"/>
              </a:solidFill>
              <a:effectLst/>
              <a:uLnTx/>
              <a:uFillTx/>
              <a:latin typeface="Futura Medium"/>
              <a:ea typeface="+mn-ea"/>
              <a:cs typeface="+mn-cs"/>
            </a:endParaRPr>
          </a:p>
        </p:txBody>
      </p:sp>
      <p:sp>
        <p:nvSpPr>
          <p:cNvPr id="17" name="TextBox 16"/>
          <p:cNvSpPr txBox="1"/>
          <p:nvPr/>
        </p:nvSpPr>
        <p:spPr>
          <a:xfrm rot="16200000">
            <a:off x="-465688" y="5000625"/>
            <a:ext cx="1197764" cy="361637"/>
          </a:xfrm>
          <a:prstGeom prst="rect">
            <a:avLst/>
          </a:prstGeom>
          <a:noFill/>
        </p:spPr>
        <p:txBody>
          <a:bodyPr wrap="none" rtlCol="0">
            <a:spAutoFit/>
          </a:bodyPr>
          <a:lstStyle/>
          <a:p>
            <a:pPr marL="0" marR="0" lvl="0" indent="0" algn="l" defTabSz="914400" rtl="0" eaLnBrk="1" fontAlgn="auto" latinLnBrk="0" hangingPunct="1">
              <a:lnSpc>
                <a:spcPts val="2100"/>
              </a:lnSpc>
              <a:spcBef>
                <a:spcPts val="0"/>
              </a:spcBef>
              <a:spcAft>
                <a:spcPts val="120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Futura Medium"/>
                <a:ea typeface="+mn-ea"/>
                <a:cs typeface="+mn-cs"/>
              </a:rPr>
              <a:t>Softening?</a:t>
            </a:r>
            <a:endParaRPr kumimoji="0" lang="en-MY" sz="1800" b="0" i="0" u="none" strike="noStrike" kern="1200" cap="none" spc="0" normalizeH="0" baseline="0" noProof="0" dirty="0" err="1">
              <a:ln>
                <a:noFill/>
              </a:ln>
              <a:solidFill>
                <a:srgbClr val="C00000"/>
              </a:solidFill>
              <a:effectLst/>
              <a:uLnTx/>
              <a:uFillTx/>
              <a:latin typeface="Futura Medium"/>
              <a:ea typeface="+mn-ea"/>
              <a:cs typeface="+mn-cs"/>
            </a:endParaRPr>
          </a:p>
        </p:txBody>
      </p:sp>
      <p:sp>
        <p:nvSpPr>
          <p:cNvPr id="18" name="TextBox 17"/>
          <p:cNvSpPr txBox="1"/>
          <p:nvPr/>
        </p:nvSpPr>
        <p:spPr>
          <a:xfrm>
            <a:off x="1447800" y="1676400"/>
            <a:ext cx="2667000" cy="304800"/>
          </a:xfrm>
          <a:prstGeom prst="rect">
            <a:avLst/>
          </a:prstGeom>
          <a:solidFill>
            <a:schemeClr val="bg1"/>
          </a:solid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Monitor-baseline difference</a:t>
            </a:r>
          </a:p>
        </p:txBody>
      </p:sp>
    </p:spTree>
    <p:extLst>
      <p:ext uri="{BB962C8B-B14F-4D97-AF65-F5344CB8AC3E}">
        <p14:creationId xmlns:p14="http://schemas.microsoft.com/office/powerpoint/2010/main" val="223279175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B45D5-CD1D-AC54-ED07-22A207CA140F}"/>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64424E87-239F-1BE9-2439-DF7A42B5BF95}"/>
              </a:ext>
            </a:extLst>
          </p:cNvPr>
          <p:cNvSpPr>
            <a:spLocks noGrp="1"/>
          </p:cNvSpPr>
          <p:nvPr>
            <p:ph type="title"/>
          </p:nvPr>
        </p:nvSpPr>
        <p:spPr/>
        <p:txBody>
          <a:bodyPr/>
          <a:lstStyle/>
          <a:p>
            <a:r>
              <a:rPr lang="en-US" cap="none" dirty="0">
                <a:solidFill>
                  <a:srgbClr val="00B0F0"/>
                </a:solidFill>
              </a:rPr>
              <a:t>Time-shift and Time-strain</a:t>
            </a:r>
          </a:p>
        </p:txBody>
      </p:sp>
      <p:sp>
        <p:nvSpPr>
          <p:cNvPr id="3074" name="Rectangle 2">
            <a:extLst>
              <a:ext uri="{FF2B5EF4-FFF2-40B4-BE49-F238E27FC236}">
                <a16:creationId xmlns:a16="http://schemas.microsoft.com/office/drawing/2014/main" id="{95547019-98A7-AE05-C67B-3339A90614D3}"/>
              </a:ext>
            </a:extLst>
          </p:cNvPr>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Futura Medium"/>
              <a:ea typeface="+mn-ea"/>
              <a:cs typeface="+mn-cs"/>
            </a:endParaRPr>
          </a:p>
        </p:txBody>
      </p:sp>
      <p:sp>
        <p:nvSpPr>
          <p:cNvPr id="24" name="Slide Number Placeholder 14">
            <a:extLst>
              <a:ext uri="{FF2B5EF4-FFF2-40B4-BE49-F238E27FC236}">
                <a16:creationId xmlns:a16="http://schemas.microsoft.com/office/drawing/2014/main" id="{418E54EA-0158-9689-4C3E-39C97CA4DFE0}"/>
              </a:ext>
            </a:extLst>
          </p:cNvPr>
          <p:cNvSpPr>
            <a:spLocks noGrp="1"/>
          </p:cNvSpPr>
          <p:nvPr>
            <p:ph type="sldNum" sz="quarter" idx="4294967295"/>
          </p:nvPr>
        </p:nvSpPr>
        <p:spPr>
          <a:xfrm>
            <a:off x="8406599" y="6470360"/>
            <a:ext cx="266673" cy="169277"/>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2BAE6A-B452-4007-8177-56DD051636F9}" type="slidenum">
              <a:rPr kumimoji="0" lang="en-US" sz="800" b="0" i="0" u="none" strike="noStrike" kern="1200" cap="none" spc="0" normalizeH="0" baseline="0" noProof="0" smtClean="0">
                <a:ln>
                  <a:noFill/>
                </a:ln>
                <a:solidFill>
                  <a:srgbClr val="595959"/>
                </a:solidFill>
                <a:effectLst/>
                <a:uLnTx/>
                <a:uFillTx/>
                <a:latin typeface="Futura Medium"/>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800" b="0" i="0" u="none" strike="noStrike" kern="1200" cap="none" spc="0" normalizeH="0" baseline="0" noProof="0" dirty="0">
              <a:ln>
                <a:noFill/>
              </a:ln>
              <a:solidFill>
                <a:srgbClr val="595959"/>
              </a:solidFill>
              <a:effectLst/>
              <a:uLnTx/>
              <a:uFillTx/>
              <a:latin typeface="Futura Medium"/>
              <a:ea typeface="+mn-ea"/>
              <a:cs typeface="Arial" pitchFamily="34" charset="0"/>
            </a:endParaRPr>
          </a:p>
        </p:txBody>
      </p:sp>
      <mc:AlternateContent xmlns:mc="http://schemas.openxmlformats.org/markup-compatibility/2006" xmlns:a14="http://schemas.microsoft.com/office/drawing/2010/main">
        <mc:Choice Requires="a14">
          <p:sp>
            <p:nvSpPr>
              <p:cNvPr id="2" name="Object 21">
                <a:extLst>
                  <a:ext uri="{FF2B5EF4-FFF2-40B4-BE49-F238E27FC236}">
                    <a16:creationId xmlns:a16="http://schemas.microsoft.com/office/drawing/2014/main" id="{7CA58EC7-333B-BADD-DCF9-7B8F608AD6B6}"/>
                  </a:ext>
                </a:extLst>
              </p:cNvPr>
              <p:cNvSpPr txBox="1"/>
              <p:nvPr/>
            </p:nvSpPr>
            <p:spPr bwMode="auto">
              <a:xfrm>
                <a:off x="433386" y="1009555"/>
                <a:ext cx="7786689" cy="2857593"/>
              </a:xfrm>
              <a:prstGeom prst="rect">
                <a:avLst/>
              </a:prstGeom>
              <a:noFill/>
            </p:spPr>
            <p:txBody>
              <a:bodyPr>
                <a:normAutofit fontScale="85000" lnSpcReduction="20000"/>
              </a:bodyPr>
              <a:lstStyle/>
              <a:p>
                <a:pPr/>
                <a14:m>
                  <m:oMathPara xmlns:m="http://schemas.openxmlformats.org/officeDocument/2006/math">
                    <m:oMathParaPr>
                      <m:jc m:val="left"/>
                    </m:oMathParaPr>
                    <m:oMath xmlns:m="http://schemas.openxmlformats.org/officeDocument/2006/math">
                      <m:r>
                        <a:rPr lang="en-US" b="1" i="1" smtClean="0">
                          <a:solidFill>
                            <a:srgbClr val="000000"/>
                          </a:solidFill>
                          <a:latin typeface="Cambria Math" panose="02040503050406030204" pitchFamily="18" charset="0"/>
                        </a:rPr>
                        <m:t>      </m:t>
                      </m:r>
                      <m:r>
                        <a:rPr lang="en-US" b="1" i="1" smtClean="0">
                          <a:solidFill>
                            <a:srgbClr val="000000"/>
                          </a:solidFill>
                          <a:latin typeface="Cambria Math" panose="02040503050406030204" pitchFamily="18" charset="0"/>
                        </a:rPr>
                        <m:t>𝚫</m:t>
                      </m:r>
                      <m:r>
                        <a:rPr lang="en-US" b="1" i="0" smtClean="0">
                          <a:solidFill>
                            <a:srgbClr val="000000"/>
                          </a:solidFill>
                          <a:latin typeface="Cambria Math" panose="02040503050406030204" pitchFamily="18" charset="0"/>
                        </a:rPr>
                        <m:t>𝐓</m:t>
                      </m:r>
                      <m:d>
                        <m:dPr>
                          <m:ctrlPr>
                            <a:rPr lang="en-US" b="1" i="1" smtClean="0">
                              <a:solidFill>
                                <a:srgbClr val="000000"/>
                              </a:solidFill>
                              <a:latin typeface="Cambria Math" panose="02040503050406030204" pitchFamily="18" charset="0"/>
                            </a:rPr>
                          </m:ctrlPr>
                        </m:dPr>
                        <m:e>
                          <m:r>
                            <a:rPr lang="en-US" b="1" i="0" smtClean="0">
                              <a:solidFill>
                                <a:srgbClr val="000000"/>
                              </a:solidFill>
                              <a:latin typeface="Cambria Math" panose="02040503050406030204" pitchFamily="18" charset="0"/>
                            </a:rPr>
                            <m:t>𝐭</m:t>
                          </m:r>
                        </m:e>
                      </m:d>
                      <m:r>
                        <a:rPr lang="en-US" b="1">
                          <a:solidFill>
                            <a:srgbClr val="000000"/>
                          </a:solidFill>
                          <a:latin typeface="Cambria Math" panose="02040503050406030204" pitchFamily="18" charset="0"/>
                        </a:rPr>
                        <m:t>= </m:t>
                      </m:r>
                      <m:r>
                        <a:rPr lang="en-US" b="1">
                          <a:solidFill>
                            <a:srgbClr val="000000"/>
                          </a:solidFill>
                          <a:latin typeface="Cambria Math" panose="02040503050406030204" pitchFamily="18" charset="0"/>
                        </a:rPr>
                        <m:t>𝐓𝐢𝐦𝐞𝐒𝐡𝐢𝐟𝐭</m:t>
                      </m:r>
                      <m:r>
                        <a:rPr lang="en-US" b="1">
                          <a:solidFill>
                            <a:srgbClr val="000000"/>
                          </a:solidFill>
                          <a:latin typeface="Cambria Math" panose="02040503050406030204" pitchFamily="18" charset="0"/>
                        </a:rPr>
                        <m:t>=</m:t>
                      </m:r>
                      <m:r>
                        <a:rPr lang="en-US" b="1">
                          <a:solidFill>
                            <a:srgbClr val="000000"/>
                          </a:solidFill>
                          <a:latin typeface="Cambria Math" panose="02040503050406030204" pitchFamily="18" charset="0"/>
                        </a:rPr>
                        <m:t>𝐓</m:t>
                      </m:r>
                      <m:d>
                        <m:dPr>
                          <m:ctrlPr>
                            <a:rPr lang="en-US" b="1" i="1">
                              <a:solidFill>
                                <a:srgbClr val="000000"/>
                              </a:solidFill>
                              <a:latin typeface="Cambria Math" panose="02040503050406030204" pitchFamily="18" charset="0"/>
                            </a:rPr>
                          </m:ctrlPr>
                        </m:dPr>
                        <m:e>
                          <m:r>
                            <a:rPr lang="en-US" b="1" i="1" smtClean="0">
                              <a:solidFill>
                                <a:srgbClr val="000000"/>
                              </a:solidFill>
                              <a:latin typeface="Cambria Math" panose="02040503050406030204" pitchFamily="18" charset="0"/>
                            </a:rPr>
                            <m:t>𝛕</m:t>
                          </m:r>
                          <m:r>
                            <a:rPr lang="en-US" b="1" i="1" baseline="-25000" smtClean="0">
                              <a:solidFill>
                                <a:srgbClr val="000000"/>
                              </a:solidFill>
                              <a:latin typeface="Cambria Math" panose="02040503050406030204" pitchFamily="18" charset="0"/>
                            </a:rPr>
                            <m:t>𝟐</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𝒕</m:t>
                          </m:r>
                        </m:e>
                      </m:d>
                      <m:r>
                        <a:rPr lang="en-US" b="1" i="1">
                          <a:solidFill>
                            <a:srgbClr val="000000"/>
                          </a:solidFill>
                          <a:latin typeface="Cambria Math" panose="02040503050406030204" pitchFamily="18" charset="0"/>
                        </a:rPr>
                        <m:t>−</m:t>
                      </m:r>
                      <m:r>
                        <a:rPr lang="en-US" b="1">
                          <a:solidFill>
                            <a:srgbClr val="000000"/>
                          </a:solidFill>
                          <a:latin typeface="Cambria Math" panose="02040503050406030204" pitchFamily="18" charset="0"/>
                        </a:rPr>
                        <m:t>𝐓</m:t>
                      </m:r>
                      <m:d>
                        <m:dPr>
                          <m:ctrlPr>
                            <a:rPr lang="en-US" b="1" i="1">
                              <a:solidFill>
                                <a:srgbClr val="000000"/>
                              </a:solidFill>
                              <a:latin typeface="Cambria Math" panose="02040503050406030204" pitchFamily="18" charset="0"/>
                            </a:rPr>
                          </m:ctrlPr>
                        </m:dPr>
                        <m:e>
                          <m:r>
                            <a:rPr lang="en-US" b="1" i="1">
                              <a:solidFill>
                                <a:srgbClr val="000000"/>
                              </a:solidFill>
                              <a:latin typeface="Cambria Math" panose="02040503050406030204" pitchFamily="18" charset="0"/>
                            </a:rPr>
                            <m:t>𝛕</m:t>
                          </m:r>
                          <m:r>
                            <a:rPr lang="en-US" b="1" i="1" baseline="-25000" smtClean="0">
                              <a:solidFill>
                                <a:srgbClr val="000000"/>
                              </a:solidFill>
                              <a:latin typeface="Cambria Math" panose="02040503050406030204" pitchFamily="18" charset="0"/>
                            </a:rPr>
                            <m:t>𝟏</m:t>
                          </m:r>
                          <m:r>
                            <a:rPr lang="en-US" b="1" i="1">
                              <a:solidFill>
                                <a:srgbClr val="000000"/>
                              </a:solidFill>
                              <a:latin typeface="Cambria Math" panose="02040503050406030204" pitchFamily="18" charset="0"/>
                            </a:rPr>
                            <m:t>,</m:t>
                          </m:r>
                          <m:r>
                            <a:rPr lang="en-US" b="1" i="1">
                              <a:solidFill>
                                <a:srgbClr val="000000"/>
                              </a:solidFill>
                              <a:latin typeface="Cambria Math" panose="02040503050406030204" pitchFamily="18" charset="0"/>
                            </a:rPr>
                            <m:t>𝒕</m:t>
                          </m:r>
                        </m:e>
                      </m:d>
                    </m:oMath>
                  </m:oMathPara>
                </a14:m>
                <a:endParaRPr lang="nl-NL" b="1" dirty="0"/>
              </a:p>
              <a:p>
                <a:endParaRPr lang="nl-NL" b="1" dirty="0"/>
              </a:p>
              <a:p>
                <a:endParaRPr lang="nl-NL" b="1" dirty="0"/>
              </a:p>
              <a:p>
                <a:pPr/>
                <a14:m>
                  <m:oMathPara xmlns:m="http://schemas.openxmlformats.org/officeDocument/2006/math">
                    <m:oMathParaPr>
                      <m:jc m:val="left"/>
                    </m:oMathParaPr>
                    <m:oMath xmlns:m="http://schemas.openxmlformats.org/officeDocument/2006/math">
                      <m:r>
                        <a:rPr lang="en-US" b="1" i="1" smtClean="0">
                          <a:solidFill>
                            <a:srgbClr val="000000"/>
                          </a:solidFill>
                          <a:latin typeface="Cambria Math" panose="02040503050406030204" pitchFamily="18" charset="0"/>
                        </a:rPr>
                        <m:t>      </m:t>
                      </m:r>
                      <m:r>
                        <a:rPr lang="en-US" b="1" i="1" smtClean="0">
                          <a:solidFill>
                            <a:srgbClr val="000000"/>
                          </a:solidFill>
                          <a:latin typeface="Cambria Math" panose="02040503050406030204" pitchFamily="18" charset="0"/>
                        </a:rPr>
                        <m:t>𝜺</m:t>
                      </m:r>
                      <m:r>
                        <a:rPr lang="en-US" b="1" i="0" baseline="-25000" smtClean="0">
                          <a:solidFill>
                            <a:srgbClr val="000000"/>
                          </a:solidFill>
                          <a:latin typeface="Cambria Math" panose="02040503050406030204" pitchFamily="18" charset="0"/>
                        </a:rPr>
                        <m:t>𝐭</m:t>
                      </m:r>
                      <m:r>
                        <a:rPr lang="en-US" b="1" i="0" smtClean="0">
                          <a:solidFill>
                            <a:srgbClr val="000000"/>
                          </a:solidFill>
                          <a:latin typeface="Cambria Math" panose="02040503050406030204" pitchFamily="18" charset="0"/>
                        </a:rPr>
                        <m:t>       = </m:t>
                      </m:r>
                      <m:r>
                        <a:rPr lang="en-US" b="1" i="0" smtClean="0">
                          <a:solidFill>
                            <a:srgbClr val="000000"/>
                          </a:solidFill>
                          <a:latin typeface="Cambria Math" panose="02040503050406030204" pitchFamily="18" charset="0"/>
                        </a:rPr>
                        <m:t>𝐓𝐢𝐦𝐞𝐒𝐭𝐫𝐚𝐢𝐧</m:t>
                      </m:r>
                      <m:r>
                        <a:rPr lang="nl-NL" b="1" i="1">
                          <a:solidFill>
                            <a:srgbClr val="000000"/>
                          </a:solidFill>
                          <a:latin typeface="Cambria Math" panose="02040503050406030204" pitchFamily="18" charset="0"/>
                        </a:rPr>
                        <m:t>=</m:t>
                      </m:r>
                      <m:f>
                        <m:fPr>
                          <m:ctrlPr>
                            <a:rPr lang="nl-NL" b="1" i="1">
                              <a:solidFill>
                                <a:srgbClr val="000000"/>
                              </a:solidFill>
                              <a:latin typeface="Cambria Math" panose="02040503050406030204" pitchFamily="18" charset="0"/>
                            </a:rPr>
                          </m:ctrlPr>
                        </m:fPr>
                        <m:num>
                          <m:r>
                            <a:rPr lang="en-US" b="1" i="0" smtClean="0">
                              <a:solidFill>
                                <a:srgbClr val="000000"/>
                              </a:solidFill>
                              <a:latin typeface="Cambria Math" panose="02040503050406030204" pitchFamily="18" charset="0"/>
                            </a:rPr>
                            <m:t>𝐓𝐢𝐦𝐞𝐒𝐡𝐢𝐟𝐭</m:t>
                          </m:r>
                          <m:d>
                            <m:dPr>
                              <m:ctrlPr>
                                <a:rPr lang="en-US" b="1" i="1" smtClean="0">
                                  <a:solidFill>
                                    <a:srgbClr val="000000"/>
                                  </a:solidFill>
                                  <a:latin typeface="Cambria Math" panose="02040503050406030204" pitchFamily="18" charset="0"/>
                                </a:rPr>
                              </m:ctrlPr>
                            </m:dPr>
                            <m:e>
                              <m:r>
                                <a:rPr lang="en-US" b="1" i="1" smtClean="0">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𝒅𝒕</m:t>
                              </m:r>
                            </m:e>
                          </m:d>
                          <m:r>
                            <a:rPr lang="en-US" b="1" i="1">
                              <a:solidFill>
                                <a:srgbClr val="000000"/>
                              </a:solidFill>
                              <a:latin typeface="Cambria Math" panose="02040503050406030204" pitchFamily="18" charset="0"/>
                            </a:rPr>
                            <m:t>−</m:t>
                          </m:r>
                          <m:r>
                            <a:rPr lang="en-US" b="1" i="0" smtClean="0">
                              <a:solidFill>
                                <a:srgbClr val="000000"/>
                              </a:solidFill>
                              <a:latin typeface="Cambria Math" panose="02040503050406030204" pitchFamily="18" charset="0"/>
                            </a:rPr>
                            <m:t>𝐓𝐢𝐦𝐞𝐒𝐡𝐢𝐟</m:t>
                          </m:r>
                          <m:r>
                            <a:rPr lang="en-US" b="1" i="1" smtClean="0">
                              <a:solidFill>
                                <a:srgbClr val="000000"/>
                              </a:solidFill>
                              <a:latin typeface="Cambria Math" panose="02040503050406030204" pitchFamily="18" charset="0"/>
                            </a:rPr>
                            <m:t>𝒕</m:t>
                          </m:r>
                          <m:d>
                            <m:dPr>
                              <m:ctrlPr>
                                <a:rPr lang="en-US" b="1" i="1">
                                  <a:solidFill>
                                    <a:srgbClr val="000000"/>
                                  </a:solidFill>
                                  <a:latin typeface="Cambria Math" panose="02040503050406030204" pitchFamily="18" charset="0"/>
                                </a:rPr>
                              </m:ctrlPr>
                            </m:dPr>
                            <m:e>
                              <m:r>
                                <a:rPr lang="en-US" b="1" i="1">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a:solidFill>
                                    <a:srgbClr val="000000"/>
                                  </a:solidFill>
                                  <a:latin typeface="Cambria Math" panose="02040503050406030204" pitchFamily="18" charset="0"/>
                                </a:rPr>
                                <m:t>𝒅𝒕</m:t>
                              </m:r>
                            </m:e>
                          </m:d>
                        </m:num>
                        <m:den>
                          <m:r>
                            <a:rPr lang="en-US" b="1" i="1" smtClean="0">
                              <a:solidFill>
                                <a:srgbClr val="000000"/>
                              </a:solidFill>
                              <a:latin typeface="Cambria Math" panose="02040503050406030204" pitchFamily="18" charset="0"/>
                            </a:rPr>
                            <m:t>𝟐</m:t>
                          </m:r>
                          <m:r>
                            <a:rPr lang="en-US" b="1" i="1" smtClean="0">
                              <a:solidFill>
                                <a:srgbClr val="000000"/>
                              </a:solidFill>
                              <a:latin typeface="Cambria Math" panose="02040503050406030204" pitchFamily="18" charset="0"/>
                            </a:rPr>
                            <m:t> </m:t>
                          </m:r>
                          <m:r>
                            <a:rPr lang="en-US" b="1" i="1" smtClean="0">
                              <a:solidFill>
                                <a:srgbClr val="000000"/>
                              </a:solidFill>
                              <a:latin typeface="Cambria Math" panose="02040503050406030204" pitchFamily="18" charset="0"/>
                            </a:rPr>
                            <m:t>𝒅𝒕</m:t>
                          </m:r>
                        </m:den>
                      </m:f>
                    </m:oMath>
                  </m:oMathPara>
                </a14:m>
                <a:endParaRPr lang="nl-NL" b="1" dirty="0"/>
              </a:p>
              <a:p>
                <a:endParaRPr lang="nl-NL" b="1" dirty="0"/>
              </a:p>
              <a:p>
                <a:pPr/>
                <a14:m>
                  <m:oMathPara xmlns:m="http://schemas.openxmlformats.org/officeDocument/2006/math">
                    <m:oMathParaPr>
                      <m:jc m:val="left"/>
                    </m:oMathParaPr>
                    <m:oMath xmlns:m="http://schemas.openxmlformats.org/officeDocument/2006/math">
                      <m:r>
                        <a:rPr lang="en-US" b="1" i="1" smtClean="0">
                          <a:solidFill>
                            <a:srgbClr val="000000"/>
                          </a:solidFill>
                          <a:latin typeface="Cambria Math" panose="02040503050406030204" pitchFamily="18" charset="0"/>
                        </a:rPr>
                        <m:t>                                                  </m:t>
                      </m:r>
                      <m:r>
                        <a:rPr lang="nl-NL" b="1" i="1" smtClean="0">
                          <a:solidFill>
                            <a:srgbClr val="000000"/>
                          </a:solidFill>
                          <a:latin typeface="Cambria Math" panose="02040503050406030204" pitchFamily="18" charset="0"/>
                        </a:rPr>
                        <m:t>=</m:t>
                      </m:r>
                      <m:f>
                        <m:fPr>
                          <m:ctrlPr>
                            <a:rPr lang="nl-NL" b="1" i="1">
                              <a:solidFill>
                                <a:srgbClr val="000000"/>
                              </a:solidFill>
                              <a:latin typeface="Cambria Math" panose="02040503050406030204" pitchFamily="18" charset="0"/>
                            </a:rPr>
                          </m:ctrlPr>
                        </m:fPr>
                        <m:num>
                          <m:d>
                            <m:dPr>
                              <m:begChr m:val="["/>
                              <m:endChr m:val="]"/>
                              <m:ctrlPr>
                                <a:rPr lang="en-US" b="1" i="1" smtClean="0">
                                  <a:solidFill>
                                    <a:srgbClr val="000000"/>
                                  </a:solidFill>
                                  <a:latin typeface="Cambria Math" panose="02040503050406030204" pitchFamily="18" charset="0"/>
                                </a:rPr>
                              </m:ctrlPr>
                            </m:dPr>
                            <m:e>
                              <m:r>
                                <a:rPr lang="en-US" b="1" i="0" smtClean="0">
                                  <a:solidFill>
                                    <a:srgbClr val="000000"/>
                                  </a:solidFill>
                                  <a:latin typeface="Cambria Math" panose="02040503050406030204" pitchFamily="18" charset="0"/>
                                </a:rPr>
                                <m:t>𝐓</m:t>
                              </m:r>
                              <m:d>
                                <m:dPr>
                                  <m:ctrlPr>
                                    <a:rPr lang="en-US" b="1" i="1" smtClean="0">
                                      <a:solidFill>
                                        <a:srgbClr val="000000"/>
                                      </a:solidFill>
                                      <a:latin typeface="Cambria Math" panose="02040503050406030204" pitchFamily="18" charset="0"/>
                                    </a:rPr>
                                  </m:ctrlPr>
                                </m:dPr>
                                <m:e>
                                  <m:r>
                                    <a:rPr lang="en-US" b="1" i="1">
                                      <a:solidFill>
                                        <a:srgbClr val="000000"/>
                                      </a:solidFill>
                                      <a:latin typeface="Cambria Math" panose="02040503050406030204" pitchFamily="18" charset="0"/>
                                    </a:rPr>
                                    <m:t>𝛕</m:t>
                                  </m:r>
                                  <m:r>
                                    <a:rPr lang="en-US" b="1" i="1" baseline="-25000">
                                      <a:solidFill>
                                        <a:srgbClr val="000000"/>
                                      </a:solidFill>
                                      <a:latin typeface="Cambria Math" panose="02040503050406030204" pitchFamily="18" charset="0"/>
                                    </a:rPr>
                                    <m:t>𝟐</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𝒅𝒕</m:t>
                                  </m:r>
                                </m:e>
                              </m:d>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𝑻</m:t>
                              </m:r>
                              <m:d>
                                <m:dPr>
                                  <m:ctrlPr>
                                    <a:rPr lang="en-US" b="1" i="1" smtClean="0">
                                      <a:solidFill>
                                        <a:srgbClr val="000000"/>
                                      </a:solidFill>
                                      <a:latin typeface="Cambria Math" panose="02040503050406030204" pitchFamily="18" charset="0"/>
                                    </a:rPr>
                                  </m:ctrlPr>
                                </m:dPr>
                                <m:e>
                                  <m:r>
                                    <a:rPr lang="en-US" b="1" i="1" smtClean="0">
                                      <a:solidFill>
                                        <a:srgbClr val="000000"/>
                                      </a:solidFill>
                                      <a:latin typeface="Cambria Math" panose="02040503050406030204" pitchFamily="18" charset="0"/>
                                    </a:rPr>
                                    <m:t>𝝉</m:t>
                                  </m:r>
                                  <m:r>
                                    <a:rPr lang="en-US" b="1" i="1" baseline="-25000" smtClean="0">
                                      <a:solidFill>
                                        <a:srgbClr val="000000"/>
                                      </a:solidFill>
                                      <a:latin typeface="Cambria Math" panose="02040503050406030204" pitchFamily="18" charset="0"/>
                                    </a:rPr>
                                    <m:t>𝟏</m:t>
                                  </m:r>
                                  <m:r>
                                    <a:rPr lang="en-US" b="1" i="1" smtClean="0">
                                      <a:solidFill>
                                        <a:srgbClr val="000000"/>
                                      </a:solidFill>
                                      <a:latin typeface="Cambria Math" panose="02040503050406030204" pitchFamily="18" charset="0"/>
                                    </a:rPr>
                                    <m:t>,</m:t>
                                  </m:r>
                                  <m:r>
                                    <a:rPr lang="en-US" b="1" i="0" smtClean="0">
                                      <a:solidFill>
                                        <a:srgbClr val="000000"/>
                                      </a:solidFill>
                                      <a:latin typeface="Cambria Math" panose="02040503050406030204" pitchFamily="18" charset="0"/>
                                    </a:rPr>
                                    <m:t>𝐭</m:t>
                                  </m:r>
                                  <m:r>
                                    <a:rPr lang="en-US" b="1" i="0" smtClean="0">
                                      <a:solidFill>
                                        <a:srgbClr val="000000"/>
                                      </a:solidFill>
                                      <a:latin typeface="Cambria Math" panose="02040503050406030204" pitchFamily="18" charset="0"/>
                                    </a:rPr>
                                    <m:t>+</m:t>
                                  </m:r>
                                  <m:r>
                                    <a:rPr lang="en-US" b="1" i="0" smtClean="0">
                                      <a:solidFill>
                                        <a:srgbClr val="000000"/>
                                      </a:solidFill>
                                      <a:latin typeface="Cambria Math" panose="02040503050406030204" pitchFamily="18" charset="0"/>
                                    </a:rPr>
                                    <m:t>𝐝𝐭</m:t>
                                  </m:r>
                                </m:e>
                              </m:d>
                            </m:e>
                          </m:d>
                          <m:r>
                            <a:rPr lang="en-US" b="1" i="0" smtClean="0">
                              <a:solidFill>
                                <a:srgbClr val="000000"/>
                              </a:solidFill>
                              <a:latin typeface="Cambria Math" panose="02040503050406030204" pitchFamily="18" charset="0"/>
                            </a:rPr>
                            <m:t>−[</m:t>
                          </m:r>
                          <m:r>
                            <a:rPr lang="en-US" b="1" i="0" smtClean="0">
                              <a:solidFill>
                                <a:srgbClr val="000000"/>
                              </a:solidFill>
                              <a:latin typeface="Cambria Math" panose="02040503050406030204" pitchFamily="18" charset="0"/>
                            </a:rPr>
                            <m:t>𝐓</m:t>
                          </m:r>
                          <m:d>
                            <m:dPr>
                              <m:ctrlPr>
                                <a:rPr lang="en-US" b="1" i="1">
                                  <a:solidFill>
                                    <a:srgbClr val="000000"/>
                                  </a:solidFill>
                                  <a:latin typeface="Cambria Math" panose="02040503050406030204" pitchFamily="18" charset="0"/>
                                </a:rPr>
                              </m:ctrlPr>
                            </m:dPr>
                            <m:e>
                              <m:r>
                                <a:rPr lang="en-US" b="1" i="1" smtClean="0">
                                  <a:solidFill>
                                    <a:srgbClr val="000000"/>
                                  </a:solidFill>
                                  <a:latin typeface="Cambria Math" panose="02040503050406030204" pitchFamily="18" charset="0"/>
                                </a:rPr>
                                <m:t>𝝉</m:t>
                              </m:r>
                              <m:r>
                                <a:rPr lang="en-US" b="1" i="1" baseline="-25000" smtClean="0">
                                  <a:solidFill>
                                    <a:srgbClr val="000000"/>
                                  </a:solidFill>
                                  <a:latin typeface="Cambria Math" panose="02040503050406030204" pitchFamily="18" charset="0"/>
                                </a:rPr>
                                <m:t>𝟐</m:t>
                              </m:r>
                              <m:r>
                                <a:rPr lang="en-US" b="1" i="1" smtClean="0">
                                  <a:solidFill>
                                    <a:srgbClr val="000000"/>
                                  </a:solidFill>
                                  <a:latin typeface="Cambria Math" panose="02040503050406030204" pitchFamily="18" charset="0"/>
                                </a:rPr>
                                <m:t>,</m:t>
                              </m:r>
                              <m:r>
                                <a:rPr lang="en-US" b="1" i="1">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a:solidFill>
                                    <a:srgbClr val="000000"/>
                                  </a:solidFill>
                                  <a:latin typeface="Cambria Math" panose="02040503050406030204" pitchFamily="18" charset="0"/>
                                </a:rPr>
                                <m:t>𝒅𝒕</m:t>
                              </m:r>
                            </m:e>
                          </m:d>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𝑻</m:t>
                          </m:r>
                          <m:d>
                            <m:dPr>
                              <m:ctrlPr>
                                <a:rPr lang="en-US" b="1" i="1" smtClean="0">
                                  <a:solidFill>
                                    <a:srgbClr val="000000"/>
                                  </a:solidFill>
                                  <a:latin typeface="Cambria Math" panose="02040503050406030204" pitchFamily="18" charset="0"/>
                                </a:rPr>
                              </m:ctrlPr>
                            </m:dPr>
                            <m:e>
                              <m:r>
                                <a:rPr lang="en-US" b="1" i="1" smtClean="0">
                                  <a:solidFill>
                                    <a:srgbClr val="000000"/>
                                  </a:solidFill>
                                  <a:latin typeface="Cambria Math" panose="02040503050406030204" pitchFamily="18" charset="0"/>
                                </a:rPr>
                                <m:t>𝝉</m:t>
                              </m:r>
                              <m:r>
                                <a:rPr lang="en-US" b="1" i="1" baseline="-25000" smtClean="0">
                                  <a:solidFill>
                                    <a:srgbClr val="000000"/>
                                  </a:solidFill>
                                  <a:latin typeface="Cambria Math" panose="02040503050406030204" pitchFamily="18" charset="0"/>
                                </a:rPr>
                                <m:t>𝟏</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𝒅𝒕</m:t>
                              </m:r>
                            </m:e>
                          </m:d>
                          <m:r>
                            <a:rPr lang="en-US" b="1" i="1" smtClean="0">
                              <a:solidFill>
                                <a:srgbClr val="000000"/>
                              </a:solidFill>
                              <a:latin typeface="Cambria Math" panose="02040503050406030204" pitchFamily="18" charset="0"/>
                            </a:rPr>
                            <m:t>]</m:t>
                          </m:r>
                        </m:num>
                        <m:den>
                          <m:r>
                            <a:rPr lang="en-US" b="1" i="1" smtClean="0">
                              <a:solidFill>
                                <a:srgbClr val="000000"/>
                              </a:solidFill>
                              <a:latin typeface="Cambria Math" panose="02040503050406030204" pitchFamily="18" charset="0"/>
                            </a:rPr>
                            <m:t>𝟐</m:t>
                          </m:r>
                          <m:r>
                            <a:rPr lang="en-US" b="1" i="1" smtClean="0">
                              <a:solidFill>
                                <a:srgbClr val="000000"/>
                              </a:solidFill>
                              <a:latin typeface="Cambria Math" panose="02040503050406030204" pitchFamily="18" charset="0"/>
                            </a:rPr>
                            <m:t> </m:t>
                          </m:r>
                          <m:r>
                            <a:rPr lang="en-US" b="1" i="1" smtClean="0">
                              <a:solidFill>
                                <a:srgbClr val="000000"/>
                              </a:solidFill>
                              <a:latin typeface="Cambria Math" panose="02040503050406030204" pitchFamily="18" charset="0"/>
                            </a:rPr>
                            <m:t>𝒅𝒕</m:t>
                          </m:r>
                        </m:den>
                      </m:f>
                    </m:oMath>
                  </m:oMathPara>
                </a14:m>
                <a:endParaRPr lang="nl-NL" b="1" dirty="0"/>
              </a:p>
              <a:p>
                <a:endParaRPr lang="nl-NL" b="1" dirty="0"/>
              </a:p>
              <a:p>
                <a:r>
                  <a:rPr lang="nl-NL" b="1" dirty="0" err="1"/>
                  <a:t>where</a:t>
                </a:r>
                <a:endParaRPr lang="nl-NL" b="1" dirty="0"/>
              </a:p>
              <a:p>
                <a:endParaRPr lang="nl-NL" b="1" dirty="0"/>
              </a:p>
              <a:p>
                <a:r>
                  <a:rPr lang="nl-NL" b="1" dirty="0"/>
                  <a:t>      t = </a:t>
                </a:r>
                <a:r>
                  <a:rPr lang="nl-NL" b="1" dirty="0" err="1"/>
                  <a:t>fast</a:t>
                </a:r>
                <a:r>
                  <a:rPr lang="nl-NL" b="1" dirty="0"/>
                  <a:t> time (</a:t>
                </a:r>
                <a:r>
                  <a:rPr lang="nl-NL" b="1" dirty="0" err="1"/>
                  <a:t>recording</a:t>
                </a:r>
                <a:r>
                  <a:rPr lang="nl-NL" b="1" dirty="0"/>
                  <a:t> time)</a:t>
                </a:r>
              </a:p>
              <a:p>
                <a:endParaRPr lang="nl-NL" b="1" dirty="0"/>
              </a:p>
              <a:p>
                <a:r>
                  <a:rPr lang="nl-NL" b="1" dirty="0"/>
                  <a:t>      𝝉 = slow time (e.g., time of base survey, </a:t>
                </a:r>
                <a:r>
                  <a:rPr lang="nl-NL" b="1"/>
                  <a:t>monitor survey)</a:t>
                </a:r>
                <a:endParaRPr lang="nl-NL" b="1" dirty="0"/>
              </a:p>
              <a:p>
                <a:endParaRPr lang="nl-NL" b="1" dirty="0"/>
              </a:p>
              <a:p>
                <a:endParaRPr lang="nl-NL" b="1" dirty="0"/>
              </a:p>
            </p:txBody>
          </p:sp>
        </mc:Choice>
        <mc:Fallback xmlns="">
          <p:sp>
            <p:nvSpPr>
              <p:cNvPr id="2" name="Object 21">
                <a:extLst>
                  <a:ext uri="{FF2B5EF4-FFF2-40B4-BE49-F238E27FC236}">
                    <a16:creationId xmlns:a16="http://schemas.microsoft.com/office/drawing/2014/main" id="{7CA58EC7-333B-BADD-DCF9-7B8F608AD6B6}"/>
                  </a:ext>
                </a:extLst>
              </p:cNvPr>
              <p:cNvSpPr txBox="1">
                <a:spLocks noRot="1" noChangeAspect="1" noMove="1" noResize="1" noEditPoints="1" noAdjustHandles="1" noChangeArrowheads="1" noChangeShapeType="1" noTextEdit="1"/>
              </p:cNvSpPr>
              <p:nvPr/>
            </p:nvSpPr>
            <p:spPr bwMode="auto">
              <a:xfrm>
                <a:off x="433386" y="1009555"/>
                <a:ext cx="7786689" cy="2857593"/>
              </a:xfrm>
              <a:prstGeom prst="rect">
                <a:avLst/>
              </a:prstGeom>
              <a:blipFill>
                <a:blip r:embed="rId3"/>
                <a:stretch>
                  <a:fillRect l="-313" b="-2350"/>
                </a:stretch>
              </a:blipFill>
            </p:spPr>
            <p:txBody>
              <a:bodyPr/>
              <a:lstStyle/>
              <a:p>
                <a:r>
                  <a:rPr lang="nl-NL">
                    <a:noFill/>
                  </a:rPr>
                  <a:t> </a:t>
                </a:r>
              </a:p>
            </p:txBody>
          </p:sp>
        </mc:Fallback>
      </mc:AlternateContent>
    </p:spTree>
    <p:extLst>
      <p:ext uri="{BB962C8B-B14F-4D97-AF65-F5344CB8AC3E}">
        <p14:creationId xmlns:p14="http://schemas.microsoft.com/office/powerpoint/2010/main" val="3823738671"/>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cap="none" dirty="0">
                <a:solidFill>
                  <a:srgbClr val="00B0F0"/>
                </a:solidFill>
              </a:rPr>
              <a:t>Time-shift and Time-strain</a:t>
            </a:r>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95959"/>
              </a:solidFill>
              <a:effectLst/>
              <a:uLnTx/>
              <a:uFillTx/>
              <a:latin typeface="Futura Medium"/>
              <a:ea typeface="+mn-ea"/>
              <a:cs typeface="+mn-cs"/>
            </a:endParaRPr>
          </a:p>
        </p:txBody>
      </p:sp>
      <p:cxnSp>
        <p:nvCxnSpPr>
          <p:cNvPr id="69" name="Straight Connector 68"/>
          <p:cNvCxnSpPr/>
          <p:nvPr/>
        </p:nvCxnSpPr>
        <p:spPr>
          <a:xfrm flipV="1">
            <a:off x="3810000" y="2667000"/>
            <a:ext cx="228600"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810000" y="3505200"/>
            <a:ext cx="228600"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Content Placeholder 7"/>
          <p:cNvSpPr>
            <a:spLocks noGrp="1"/>
          </p:cNvSpPr>
          <p:nvPr>
            <p:ph sz="quarter" idx="11"/>
          </p:nvPr>
        </p:nvSpPr>
        <p:spPr>
          <a:xfrm>
            <a:off x="4411134" y="2444212"/>
            <a:ext cx="4571994" cy="2198175"/>
          </a:xfrm>
        </p:spPr>
        <p:txBody>
          <a:bodyPr/>
          <a:lstStyle/>
          <a:p>
            <a:pPr lvl="1"/>
            <a:r>
              <a:rPr lang="en-US" sz="1400" b="1" dirty="0"/>
              <a:t>Monitor arrives later than base: Time-Shift = negative.</a:t>
            </a:r>
          </a:p>
          <a:p>
            <a:pPr lvl="1"/>
            <a:r>
              <a:rPr lang="en-US" sz="1400" b="1" dirty="0"/>
              <a:t>Time-Shift linked to average velocity change from surface.</a:t>
            </a:r>
          </a:p>
          <a:p>
            <a:pPr lvl="1"/>
            <a:r>
              <a:rPr lang="en-US" sz="1400" b="1" dirty="0"/>
              <a:t>Time-Strain highlights changes within an interval – derivative of Time-Shift.  Also correlated with velocity change.</a:t>
            </a:r>
          </a:p>
        </p:txBody>
      </p:sp>
      <p:cxnSp>
        <p:nvCxnSpPr>
          <p:cNvPr id="76" name="Straight Connector 75"/>
          <p:cNvCxnSpPr/>
          <p:nvPr/>
        </p:nvCxnSpPr>
        <p:spPr>
          <a:xfrm>
            <a:off x="4038600" y="1371600"/>
            <a:ext cx="0" cy="39624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2819400" y="1143000"/>
            <a:ext cx="3962400" cy="304800"/>
          </a:xfrm>
          <a:prstGeom prst="rect">
            <a:avLst/>
          </a:prstGeom>
          <a:noFill/>
        </p:spPr>
        <p:txBody>
          <a:bodyPr wrap="square" lIns="0" tIns="0" rIns="0" bIns="0" rtlCol="0">
            <a:noAutofit/>
          </a:bodyPr>
          <a:lstStyle/>
          <a:p>
            <a:pPr marL="45720" marR="0" lvl="0" indent="0" algn="l"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none" spc="0" normalizeH="0" baseline="0" noProof="0" dirty="0">
                <a:ln>
                  <a:noFill/>
                </a:ln>
                <a:solidFill>
                  <a:srgbClr val="595959"/>
                </a:solidFill>
                <a:effectLst/>
                <a:uLnTx/>
                <a:uFillTx/>
                <a:latin typeface="Arial" pitchFamily="34" charset="0"/>
                <a:ea typeface="+mn-ea"/>
                <a:cs typeface="Arial" pitchFamily="34" charset="0"/>
              </a:rPr>
              <a:t>Time-shift      Time-strain</a:t>
            </a:r>
          </a:p>
        </p:txBody>
      </p:sp>
      <p:sp>
        <p:nvSpPr>
          <p:cNvPr id="78" name="TextBox 77"/>
          <p:cNvSpPr txBox="1"/>
          <p:nvPr/>
        </p:nvSpPr>
        <p:spPr>
          <a:xfrm>
            <a:off x="3725333" y="5376338"/>
            <a:ext cx="609600" cy="304800"/>
          </a:xfrm>
          <a:prstGeom prst="rect">
            <a:avLst/>
          </a:prstGeom>
          <a:noFill/>
        </p:spPr>
        <p:txBody>
          <a:bodyPr wrap="square" lIns="0" tIns="0" rIns="0" bIns="0" rtlCol="0">
            <a:noAutofit/>
          </a:bodyPr>
          <a:lstStyle/>
          <a:p>
            <a:pPr marL="45720" marR="0" lvl="0" indent="0" algn="ctr" defTabSz="914400" rtl="0" eaLnBrk="1" fontAlgn="auto" latinLnBrk="0" hangingPunct="1">
              <a:lnSpc>
                <a:spcPct val="100000"/>
              </a:lnSpc>
              <a:spcBef>
                <a:spcPts val="300"/>
              </a:spcBef>
              <a:spcAft>
                <a:spcPts val="300"/>
              </a:spcAft>
              <a:buClrTx/>
              <a:buSzTx/>
              <a:buFontTx/>
              <a:buNone/>
              <a:tabLst/>
              <a:defRPr/>
            </a:pPr>
            <a:r>
              <a:rPr kumimoji="0" lang="en-US" sz="900" b="0" i="0" u="none" strike="noStrike" kern="1200" cap="none" spc="0" normalizeH="0" baseline="0" noProof="0" dirty="0">
                <a:ln>
                  <a:noFill/>
                </a:ln>
                <a:solidFill>
                  <a:srgbClr val="595959"/>
                </a:solidFill>
                <a:effectLst/>
                <a:uLnTx/>
                <a:uFillTx/>
                <a:latin typeface="Arial" pitchFamily="34" charset="0"/>
                <a:ea typeface="+mn-ea"/>
                <a:cs typeface="Arial" pitchFamily="34" charset="0"/>
              </a:rPr>
              <a:t>–   0    +</a:t>
            </a:r>
          </a:p>
        </p:txBody>
      </p:sp>
      <p:cxnSp>
        <p:nvCxnSpPr>
          <p:cNvPr id="80" name="Straight Connector 79"/>
          <p:cNvCxnSpPr/>
          <p:nvPr/>
        </p:nvCxnSpPr>
        <p:spPr>
          <a:xfrm>
            <a:off x="3810000" y="5334000"/>
            <a:ext cx="4572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cstate="print"/>
          <a:srcRect r="27957" b="7447"/>
          <a:stretch>
            <a:fillRect/>
          </a:stretch>
        </p:blipFill>
        <p:spPr bwMode="auto">
          <a:xfrm>
            <a:off x="190500" y="1190625"/>
            <a:ext cx="2552700" cy="4143375"/>
          </a:xfrm>
          <a:prstGeom prst="rect">
            <a:avLst/>
          </a:prstGeom>
          <a:noFill/>
          <a:ln w="9525">
            <a:noFill/>
            <a:miter lim="800000"/>
            <a:headEnd/>
            <a:tailEnd/>
          </a:ln>
          <a:effectLst/>
        </p:spPr>
      </p:pic>
      <p:sp>
        <p:nvSpPr>
          <p:cNvPr id="81" name="TextBox 80"/>
          <p:cNvSpPr txBox="1"/>
          <p:nvPr/>
        </p:nvSpPr>
        <p:spPr>
          <a:xfrm>
            <a:off x="533400" y="5410200"/>
            <a:ext cx="990600" cy="304800"/>
          </a:xfrm>
          <a:prstGeom prst="rect">
            <a:avLst/>
          </a:prstGeom>
          <a:noFill/>
        </p:spPr>
        <p:txBody>
          <a:bodyPr wrap="square" lIns="0" tIns="0" rIns="0" bIns="0" rtlCol="0">
            <a:noAutofit/>
          </a:bodyPr>
          <a:lstStyle/>
          <a:p>
            <a:pPr marL="45720" marR="0" lvl="0" indent="0" algn="ctr"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none" spc="0" normalizeH="0" baseline="0" noProof="0" dirty="0">
                <a:ln>
                  <a:noFill/>
                </a:ln>
                <a:solidFill>
                  <a:srgbClr val="595959"/>
                </a:solidFill>
                <a:effectLst/>
                <a:uLnTx/>
                <a:uFillTx/>
                <a:latin typeface="Arial" pitchFamily="34" charset="0"/>
                <a:ea typeface="+mn-ea"/>
                <a:cs typeface="Arial" pitchFamily="34" charset="0"/>
              </a:rPr>
              <a:t>Monitor</a:t>
            </a:r>
          </a:p>
        </p:txBody>
      </p:sp>
      <p:sp>
        <p:nvSpPr>
          <p:cNvPr id="82" name="TextBox 81"/>
          <p:cNvSpPr txBox="1"/>
          <p:nvPr/>
        </p:nvSpPr>
        <p:spPr>
          <a:xfrm>
            <a:off x="1600200" y="5410200"/>
            <a:ext cx="990600" cy="304800"/>
          </a:xfrm>
          <a:prstGeom prst="rect">
            <a:avLst/>
          </a:prstGeom>
          <a:noFill/>
        </p:spPr>
        <p:txBody>
          <a:bodyPr wrap="square" lIns="0" tIns="0" rIns="0" bIns="0" rtlCol="0">
            <a:noAutofit/>
          </a:bodyPr>
          <a:lstStyle/>
          <a:p>
            <a:pPr marL="45720" marR="0" lvl="0" indent="0" algn="ctr" defTabSz="914400" rtl="0" eaLnBrk="1" fontAlgn="auto" latinLnBrk="0" hangingPunct="1">
              <a:lnSpc>
                <a:spcPct val="100000"/>
              </a:lnSpc>
              <a:spcBef>
                <a:spcPts val="300"/>
              </a:spcBef>
              <a:spcAft>
                <a:spcPts val="300"/>
              </a:spcAft>
              <a:buClrTx/>
              <a:buSzTx/>
              <a:buFontTx/>
              <a:buNone/>
              <a:tabLst/>
              <a:defRPr/>
            </a:pPr>
            <a:r>
              <a:rPr kumimoji="0" lang="en-US" sz="1050" b="1" i="0" u="none" strike="noStrike" kern="1200" cap="none" spc="0" normalizeH="0" baseline="0" noProof="0" dirty="0">
                <a:ln>
                  <a:noFill/>
                </a:ln>
                <a:solidFill>
                  <a:srgbClr val="595959"/>
                </a:solidFill>
                <a:effectLst/>
                <a:uLnTx/>
                <a:uFillTx/>
                <a:latin typeface="Arial" pitchFamily="34" charset="0"/>
                <a:ea typeface="+mn-ea"/>
                <a:cs typeface="Arial" pitchFamily="34" charset="0"/>
              </a:rPr>
              <a:t>Base</a:t>
            </a:r>
          </a:p>
        </p:txBody>
      </p:sp>
      <p:cxnSp>
        <p:nvCxnSpPr>
          <p:cNvPr id="83" name="Straight Connector 82"/>
          <p:cNvCxnSpPr/>
          <p:nvPr/>
        </p:nvCxnSpPr>
        <p:spPr>
          <a:xfrm>
            <a:off x="3200400" y="1371600"/>
            <a:ext cx="0" cy="39624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2895600" y="5376338"/>
            <a:ext cx="609600" cy="304800"/>
          </a:xfrm>
          <a:prstGeom prst="rect">
            <a:avLst/>
          </a:prstGeom>
          <a:noFill/>
        </p:spPr>
        <p:txBody>
          <a:bodyPr wrap="square" lIns="0" tIns="0" rIns="0" bIns="0" rtlCol="0">
            <a:noAutofit/>
          </a:bodyPr>
          <a:lstStyle/>
          <a:p>
            <a:pPr marL="45720" marR="0" lvl="0" indent="0" algn="ctr" defTabSz="914400" rtl="0" eaLnBrk="1" fontAlgn="auto" latinLnBrk="0" hangingPunct="1">
              <a:lnSpc>
                <a:spcPct val="100000"/>
              </a:lnSpc>
              <a:spcBef>
                <a:spcPts val="300"/>
              </a:spcBef>
              <a:spcAft>
                <a:spcPts val="300"/>
              </a:spcAft>
              <a:buClrTx/>
              <a:buSzTx/>
              <a:buFontTx/>
              <a:buNone/>
              <a:tabLst/>
              <a:defRPr/>
            </a:pPr>
            <a:r>
              <a:rPr kumimoji="0" lang="en-US" sz="900" b="0" i="0" u="none" strike="noStrike" kern="1200" cap="none" spc="0" normalizeH="0" baseline="0" noProof="0" dirty="0">
                <a:ln>
                  <a:noFill/>
                </a:ln>
                <a:solidFill>
                  <a:srgbClr val="595959"/>
                </a:solidFill>
                <a:effectLst/>
                <a:uLnTx/>
                <a:uFillTx/>
                <a:latin typeface="Arial" pitchFamily="34" charset="0"/>
                <a:ea typeface="+mn-ea"/>
                <a:cs typeface="Arial" pitchFamily="34" charset="0"/>
              </a:rPr>
              <a:t>–   0    +</a:t>
            </a:r>
          </a:p>
        </p:txBody>
      </p:sp>
      <p:cxnSp>
        <p:nvCxnSpPr>
          <p:cNvPr id="85" name="Straight Connector 84"/>
          <p:cNvCxnSpPr/>
          <p:nvPr/>
        </p:nvCxnSpPr>
        <p:spPr>
          <a:xfrm>
            <a:off x="2980267" y="5334000"/>
            <a:ext cx="4572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200400" y="1371600"/>
            <a:ext cx="0" cy="1295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971800" y="3581400"/>
            <a:ext cx="0" cy="1752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2971800" y="2667000"/>
            <a:ext cx="228600" cy="914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038600" y="1371600"/>
            <a:ext cx="0" cy="1295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038600" y="3581400"/>
            <a:ext cx="0" cy="1752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810000" y="2743200"/>
            <a:ext cx="0" cy="762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Slide Number Placeholder 14"/>
          <p:cNvSpPr>
            <a:spLocks noGrp="1"/>
          </p:cNvSpPr>
          <p:nvPr>
            <p:ph type="sldNum" sz="quarter" idx="4294967295"/>
          </p:nvPr>
        </p:nvSpPr>
        <p:spPr>
          <a:xfrm>
            <a:off x="8406599" y="6470360"/>
            <a:ext cx="266673" cy="169277"/>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2BAE6A-B452-4007-8177-56DD051636F9}" type="slidenum">
              <a:rPr kumimoji="0" lang="en-US" sz="800" b="0" i="0" u="none" strike="noStrike" kern="1200" cap="none" spc="0" normalizeH="0" baseline="0" noProof="0" smtClean="0">
                <a:ln>
                  <a:noFill/>
                </a:ln>
                <a:solidFill>
                  <a:srgbClr val="595959"/>
                </a:solidFill>
                <a:effectLst/>
                <a:uLnTx/>
                <a:uFillTx/>
                <a:latin typeface="Futura Medium"/>
                <a:ea typeface="+mn-ea"/>
                <a:cs typeface="Arial"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800" b="0" i="0" u="none" strike="noStrike" kern="1200" cap="none" spc="0" normalizeH="0" baseline="0" noProof="0" dirty="0">
              <a:ln>
                <a:noFill/>
              </a:ln>
              <a:solidFill>
                <a:srgbClr val="595959"/>
              </a:solidFill>
              <a:effectLst/>
              <a:uLnTx/>
              <a:uFillTx/>
              <a:latin typeface="Futura Medium"/>
              <a:ea typeface="+mn-ea"/>
              <a:cs typeface="Arial" pitchFamily="34" charset="0"/>
            </a:endParaRPr>
          </a:p>
        </p:txBody>
      </p:sp>
      <mc:AlternateContent xmlns:mc="http://schemas.openxmlformats.org/markup-compatibility/2006" xmlns:a14="http://schemas.microsoft.com/office/drawing/2010/main">
        <mc:Choice Requires="a14">
          <p:sp>
            <p:nvSpPr>
              <p:cNvPr id="2" name="Object 21">
                <a:extLst>
                  <a:ext uri="{FF2B5EF4-FFF2-40B4-BE49-F238E27FC236}">
                    <a16:creationId xmlns:a16="http://schemas.microsoft.com/office/drawing/2014/main" id="{BEF5CC0D-AACF-BBF5-1319-A06702576A76}"/>
                  </a:ext>
                </a:extLst>
              </p:cNvPr>
              <p:cNvSpPr txBox="1"/>
              <p:nvPr/>
            </p:nvSpPr>
            <p:spPr bwMode="auto">
              <a:xfrm>
                <a:off x="4267200" y="1540316"/>
                <a:ext cx="4686297" cy="744760"/>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a:rPr lang="en-US" b="1" i="0" smtClean="0">
                          <a:solidFill>
                            <a:srgbClr val="000000"/>
                          </a:solidFill>
                          <a:latin typeface="Cambria Math" panose="02040503050406030204" pitchFamily="18" charset="0"/>
                        </a:rPr>
                        <m:t>𝐓𝐢𝐦𝐞𝐒𝐭𝐫𝐚𝐢𝐧</m:t>
                      </m:r>
                      <m:r>
                        <a:rPr lang="nl-NL" b="1" i="1">
                          <a:solidFill>
                            <a:srgbClr val="000000"/>
                          </a:solidFill>
                          <a:latin typeface="Cambria Math" panose="02040503050406030204" pitchFamily="18" charset="0"/>
                        </a:rPr>
                        <m:t>=</m:t>
                      </m:r>
                      <m:f>
                        <m:fPr>
                          <m:ctrlPr>
                            <a:rPr lang="nl-NL" b="1" i="1">
                              <a:solidFill>
                                <a:srgbClr val="000000"/>
                              </a:solidFill>
                              <a:latin typeface="Cambria Math" panose="02040503050406030204" pitchFamily="18" charset="0"/>
                            </a:rPr>
                          </m:ctrlPr>
                        </m:fPr>
                        <m:num>
                          <m:r>
                            <a:rPr lang="en-US" b="1" i="0" smtClean="0">
                              <a:solidFill>
                                <a:srgbClr val="000000"/>
                              </a:solidFill>
                              <a:latin typeface="Cambria Math" panose="02040503050406030204" pitchFamily="18" charset="0"/>
                            </a:rPr>
                            <m:t>𝐓𝐢𝐦𝐞𝐒𝐡𝐢𝐟𝐭</m:t>
                          </m:r>
                          <m:d>
                            <m:dPr>
                              <m:ctrlPr>
                                <a:rPr lang="en-US" b="1" i="1" smtClean="0">
                                  <a:solidFill>
                                    <a:srgbClr val="000000"/>
                                  </a:solidFill>
                                  <a:latin typeface="Cambria Math" panose="02040503050406030204" pitchFamily="18" charset="0"/>
                                </a:rPr>
                              </m:ctrlPr>
                            </m:dPr>
                            <m:e>
                              <m:r>
                                <a:rPr lang="en-US" b="1" i="1" smtClean="0">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smtClean="0">
                                  <a:solidFill>
                                    <a:srgbClr val="000000"/>
                                  </a:solidFill>
                                  <a:latin typeface="Cambria Math" panose="02040503050406030204" pitchFamily="18" charset="0"/>
                                </a:rPr>
                                <m:t>𝒅𝒕</m:t>
                              </m:r>
                            </m:e>
                          </m:d>
                          <m:r>
                            <a:rPr lang="en-US" b="1" i="1">
                              <a:solidFill>
                                <a:srgbClr val="000000"/>
                              </a:solidFill>
                              <a:latin typeface="Cambria Math" panose="02040503050406030204" pitchFamily="18" charset="0"/>
                            </a:rPr>
                            <m:t>−</m:t>
                          </m:r>
                          <m:r>
                            <a:rPr lang="en-US" b="1" i="0" smtClean="0">
                              <a:solidFill>
                                <a:srgbClr val="000000"/>
                              </a:solidFill>
                              <a:latin typeface="Cambria Math" panose="02040503050406030204" pitchFamily="18" charset="0"/>
                            </a:rPr>
                            <m:t>𝐓𝐢𝐦𝐞𝐒𝐡𝐢𝐟</m:t>
                          </m:r>
                          <m:r>
                            <a:rPr lang="en-US" b="1" i="1" smtClean="0">
                              <a:solidFill>
                                <a:srgbClr val="000000"/>
                              </a:solidFill>
                              <a:latin typeface="Cambria Math" panose="02040503050406030204" pitchFamily="18" charset="0"/>
                            </a:rPr>
                            <m:t>𝒕</m:t>
                          </m:r>
                          <m:d>
                            <m:dPr>
                              <m:ctrlPr>
                                <a:rPr lang="en-US" b="1" i="1">
                                  <a:solidFill>
                                    <a:srgbClr val="000000"/>
                                  </a:solidFill>
                                  <a:latin typeface="Cambria Math" panose="02040503050406030204" pitchFamily="18" charset="0"/>
                                </a:rPr>
                              </m:ctrlPr>
                            </m:dPr>
                            <m:e>
                              <m:r>
                                <a:rPr lang="en-US" b="1" i="1">
                                  <a:solidFill>
                                    <a:srgbClr val="000000"/>
                                  </a:solidFill>
                                  <a:latin typeface="Cambria Math" panose="02040503050406030204" pitchFamily="18" charset="0"/>
                                </a:rPr>
                                <m:t>𝒕</m:t>
                              </m:r>
                              <m:r>
                                <a:rPr lang="en-US" b="1" i="1" smtClean="0">
                                  <a:solidFill>
                                    <a:srgbClr val="000000"/>
                                  </a:solidFill>
                                  <a:latin typeface="Cambria Math" panose="02040503050406030204" pitchFamily="18" charset="0"/>
                                </a:rPr>
                                <m:t>−</m:t>
                              </m:r>
                              <m:r>
                                <a:rPr lang="en-US" b="1" i="1">
                                  <a:solidFill>
                                    <a:srgbClr val="000000"/>
                                  </a:solidFill>
                                  <a:latin typeface="Cambria Math" panose="02040503050406030204" pitchFamily="18" charset="0"/>
                                </a:rPr>
                                <m:t>𝒅𝒕</m:t>
                              </m:r>
                            </m:e>
                          </m:d>
                        </m:num>
                        <m:den>
                          <m:r>
                            <a:rPr lang="en-US" b="1" i="1" smtClean="0">
                              <a:solidFill>
                                <a:srgbClr val="000000"/>
                              </a:solidFill>
                              <a:latin typeface="Cambria Math" panose="02040503050406030204" pitchFamily="18" charset="0"/>
                            </a:rPr>
                            <m:t>𝟐</m:t>
                          </m:r>
                          <m:r>
                            <a:rPr lang="en-US" b="1" i="1" smtClean="0">
                              <a:solidFill>
                                <a:srgbClr val="000000"/>
                              </a:solidFill>
                              <a:latin typeface="Cambria Math" panose="02040503050406030204" pitchFamily="18" charset="0"/>
                            </a:rPr>
                            <m:t> </m:t>
                          </m:r>
                          <m:r>
                            <a:rPr lang="en-US" b="1" i="1" smtClean="0">
                              <a:solidFill>
                                <a:srgbClr val="000000"/>
                              </a:solidFill>
                              <a:latin typeface="Cambria Math" panose="02040503050406030204" pitchFamily="18" charset="0"/>
                            </a:rPr>
                            <m:t>𝒅𝒕</m:t>
                          </m:r>
                        </m:den>
                      </m:f>
                    </m:oMath>
                  </m:oMathPara>
                </a14:m>
                <a:endParaRPr lang="nl-NL" b="1" dirty="0"/>
              </a:p>
            </p:txBody>
          </p:sp>
        </mc:Choice>
        <mc:Fallback xmlns="">
          <p:sp>
            <p:nvSpPr>
              <p:cNvPr id="2" name="Object 21">
                <a:extLst>
                  <a:ext uri="{FF2B5EF4-FFF2-40B4-BE49-F238E27FC236}">
                    <a16:creationId xmlns:a16="http://schemas.microsoft.com/office/drawing/2014/main" id="{BEF5CC0D-AACF-BBF5-1319-A06702576A76}"/>
                  </a:ext>
                </a:extLst>
              </p:cNvPr>
              <p:cNvSpPr txBox="1">
                <a:spLocks noRot="1" noChangeAspect="1" noMove="1" noResize="1" noEditPoints="1" noAdjustHandles="1" noChangeArrowheads="1" noChangeShapeType="1" noTextEdit="1"/>
              </p:cNvSpPr>
              <p:nvPr/>
            </p:nvSpPr>
            <p:spPr bwMode="auto">
              <a:xfrm>
                <a:off x="4267200" y="1540316"/>
                <a:ext cx="4686297" cy="744760"/>
              </a:xfrm>
              <a:prstGeom prst="rect">
                <a:avLst/>
              </a:prstGeom>
              <a:blipFill>
                <a:blip r:embed="rId4"/>
                <a:stretch>
                  <a:fillRect/>
                </a:stretch>
              </a:blipFill>
            </p:spPr>
            <p:txBody>
              <a:bodyPr/>
              <a:lstStyle/>
              <a:p>
                <a:r>
                  <a:rPr lang="nl-NL">
                    <a:noFill/>
                  </a:rPr>
                  <a:t> </a:t>
                </a:r>
              </a:p>
            </p:txBody>
          </p:sp>
        </mc:Fallback>
      </mc:AlternateContent>
    </p:spTree>
    <p:extLst>
      <p:ext uri="{BB962C8B-B14F-4D97-AF65-F5344CB8AC3E}">
        <p14:creationId xmlns:p14="http://schemas.microsoft.com/office/powerpoint/2010/main" val="3530951600"/>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Example of timeshifts and </a:t>
            </a:r>
            <a:r>
              <a:rPr lang="en-US" dirty="0" err="1">
                <a:solidFill>
                  <a:srgbClr val="00B0F0"/>
                </a:solidFill>
              </a:rPr>
              <a:t>Timestrains</a:t>
            </a:r>
            <a:r>
              <a:rPr lang="en-US" dirty="0">
                <a:solidFill>
                  <a:srgbClr val="00B0F0"/>
                </a:solidFill>
              </a:rPr>
              <a:t>:</a:t>
            </a:r>
          </a:p>
        </p:txBody>
      </p:sp>
      <p:pic>
        <p:nvPicPr>
          <p:cNvPr id="37891" name="Picture 3" descr="\\ushovfsep129\eptr_am_4\Paul\sw_ampa\Han_Final\hc4df\a.jpg"/>
          <p:cNvPicPr>
            <a:picLocks noChangeAspect="1" noChangeArrowheads="1"/>
          </p:cNvPicPr>
          <p:nvPr/>
        </p:nvPicPr>
        <p:blipFill>
          <a:blip r:embed="rId2" cstate="print"/>
          <a:srcRect/>
          <a:stretch>
            <a:fillRect/>
          </a:stretch>
        </p:blipFill>
        <p:spPr bwMode="auto">
          <a:xfrm>
            <a:off x="609601" y="1219200"/>
            <a:ext cx="3733800" cy="2571452"/>
          </a:xfrm>
          <a:prstGeom prst="rect">
            <a:avLst/>
          </a:prstGeom>
          <a:noFill/>
        </p:spPr>
      </p:pic>
      <p:pic>
        <p:nvPicPr>
          <p:cNvPr id="7" name="Picture 3" descr="\\ushovfsep129\eptr_am_4\Paul\sw_ampa\Han_Final\hc4df\a.jpg"/>
          <p:cNvPicPr>
            <a:picLocks noChangeAspect="1" noChangeArrowheads="1"/>
          </p:cNvPicPr>
          <p:nvPr/>
        </p:nvPicPr>
        <p:blipFill>
          <a:blip r:embed="rId3" cstate="print"/>
          <a:stretch>
            <a:fillRect/>
          </a:stretch>
        </p:blipFill>
        <p:spPr bwMode="auto">
          <a:xfrm>
            <a:off x="5029202" y="1219200"/>
            <a:ext cx="3733798" cy="2571451"/>
          </a:xfrm>
          <a:prstGeom prst="rect">
            <a:avLst/>
          </a:prstGeom>
          <a:noFill/>
        </p:spPr>
      </p:pic>
      <p:sp>
        <p:nvSpPr>
          <p:cNvPr id="9" name="TextBox 8"/>
          <p:cNvSpPr txBox="1"/>
          <p:nvPr/>
        </p:nvSpPr>
        <p:spPr>
          <a:xfrm rot="16200000">
            <a:off x="-266700" y="2733377"/>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Monitor later</a:t>
            </a:r>
          </a:p>
        </p:txBody>
      </p:sp>
      <p:sp>
        <p:nvSpPr>
          <p:cNvPr id="10" name="TextBox 9"/>
          <p:cNvSpPr txBox="1"/>
          <p:nvPr/>
        </p:nvSpPr>
        <p:spPr>
          <a:xfrm rot="16200000">
            <a:off x="-285751" y="9906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Monitor sooner</a:t>
            </a:r>
          </a:p>
        </p:txBody>
      </p:sp>
      <p:sp>
        <p:nvSpPr>
          <p:cNvPr id="11" name="TextBox 10"/>
          <p:cNvSpPr txBox="1"/>
          <p:nvPr/>
        </p:nvSpPr>
        <p:spPr>
          <a:xfrm>
            <a:off x="457200" y="38100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-7 ms</a:t>
            </a:r>
          </a:p>
        </p:txBody>
      </p:sp>
      <p:sp>
        <p:nvSpPr>
          <p:cNvPr id="12" name="TextBox 11"/>
          <p:cNvSpPr txBox="1"/>
          <p:nvPr/>
        </p:nvSpPr>
        <p:spPr>
          <a:xfrm>
            <a:off x="457200" y="9906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+7 ms</a:t>
            </a:r>
          </a:p>
        </p:txBody>
      </p:sp>
      <p:sp>
        <p:nvSpPr>
          <p:cNvPr id="13" name="TextBox 12"/>
          <p:cNvSpPr txBox="1"/>
          <p:nvPr/>
        </p:nvSpPr>
        <p:spPr>
          <a:xfrm>
            <a:off x="1981200" y="9144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err="1">
                <a:ln>
                  <a:noFill/>
                </a:ln>
                <a:solidFill>
                  <a:srgbClr val="595959"/>
                </a:solidFill>
                <a:effectLst/>
                <a:uLnTx/>
                <a:uFillTx/>
                <a:latin typeface="Futura Medium"/>
                <a:ea typeface="+mn-ea"/>
                <a:cs typeface="+mn-cs"/>
              </a:rPr>
              <a:t>TimeShift</a:t>
            </a:r>
            <a:r>
              <a:rPr kumimoji="0" lang="en-US" sz="1600" b="0" i="0" u="none" strike="noStrike" kern="1200" cap="none" spc="0" normalizeH="0" baseline="0" noProof="0" dirty="0">
                <a:ln>
                  <a:noFill/>
                </a:ln>
                <a:solidFill>
                  <a:srgbClr val="595959"/>
                </a:solidFill>
                <a:effectLst/>
                <a:uLnTx/>
                <a:uFillTx/>
                <a:latin typeface="Futura Medium"/>
                <a:ea typeface="+mn-ea"/>
                <a:cs typeface="+mn-cs"/>
              </a:rPr>
              <a:t> Cube</a:t>
            </a:r>
          </a:p>
        </p:txBody>
      </p:sp>
      <p:sp>
        <p:nvSpPr>
          <p:cNvPr id="14" name="TextBox 13"/>
          <p:cNvSpPr txBox="1"/>
          <p:nvPr/>
        </p:nvSpPr>
        <p:spPr>
          <a:xfrm>
            <a:off x="6629400" y="9144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err="1">
                <a:ln>
                  <a:noFill/>
                </a:ln>
                <a:solidFill>
                  <a:srgbClr val="595959"/>
                </a:solidFill>
                <a:effectLst/>
                <a:uLnTx/>
                <a:uFillTx/>
                <a:latin typeface="Futura Medium"/>
                <a:ea typeface="+mn-ea"/>
                <a:cs typeface="+mn-cs"/>
              </a:rPr>
              <a:t>TimeStrain</a:t>
            </a:r>
            <a:r>
              <a:rPr kumimoji="0" lang="en-US" sz="1600" b="0" i="0" u="none" strike="noStrike" kern="1200" cap="none" spc="0" normalizeH="0" baseline="0" noProof="0" dirty="0">
                <a:ln>
                  <a:noFill/>
                </a:ln>
                <a:solidFill>
                  <a:srgbClr val="595959"/>
                </a:solidFill>
                <a:effectLst/>
                <a:uLnTx/>
                <a:uFillTx/>
                <a:latin typeface="Futura Medium"/>
                <a:ea typeface="+mn-ea"/>
                <a:cs typeface="+mn-cs"/>
              </a:rPr>
              <a:t> Cube</a:t>
            </a:r>
          </a:p>
        </p:txBody>
      </p:sp>
      <p:sp>
        <p:nvSpPr>
          <p:cNvPr id="18" name="TextBox 17"/>
          <p:cNvSpPr txBox="1"/>
          <p:nvPr/>
        </p:nvSpPr>
        <p:spPr>
          <a:xfrm>
            <a:off x="6629400" y="10668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 typeface="Wingdings"/>
              <a:buChar char="n"/>
              <a:tabLst/>
              <a:defRPr/>
            </a:pPr>
            <a:endParaRPr kumimoji="0" lang="en-US" sz="1600" b="0" i="0" u="none" strike="noStrike" kern="1200" cap="none" spc="0" normalizeH="0" baseline="0" noProof="0" dirty="0">
              <a:ln>
                <a:noFill/>
              </a:ln>
              <a:solidFill>
                <a:srgbClr val="595959"/>
              </a:solidFill>
              <a:effectLst/>
              <a:uLnTx/>
              <a:uFillTx/>
              <a:latin typeface="Futura Medium"/>
              <a:ea typeface="+mn-ea"/>
              <a:cs typeface="+mn-cs"/>
            </a:endParaRPr>
          </a:p>
        </p:txBody>
      </p:sp>
      <p:sp>
        <p:nvSpPr>
          <p:cNvPr id="20" name="TextBox 19"/>
          <p:cNvSpPr txBox="1"/>
          <p:nvPr/>
        </p:nvSpPr>
        <p:spPr>
          <a:xfrm>
            <a:off x="4648200" y="38100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-5 %</a:t>
            </a:r>
          </a:p>
        </p:txBody>
      </p:sp>
      <p:sp>
        <p:nvSpPr>
          <p:cNvPr id="21" name="TextBox 20"/>
          <p:cNvSpPr txBox="1"/>
          <p:nvPr/>
        </p:nvSpPr>
        <p:spPr>
          <a:xfrm>
            <a:off x="4648200" y="9906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+5 %</a:t>
            </a:r>
          </a:p>
        </p:txBody>
      </p:sp>
      <p:sp>
        <p:nvSpPr>
          <p:cNvPr id="22" name="TextBox 21"/>
          <p:cNvSpPr txBox="1"/>
          <p:nvPr/>
        </p:nvSpPr>
        <p:spPr>
          <a:xfrm rot="16200000">
            <a:off x="4267201" y="22860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V decrease</a:t>
            </a:r>
          </a:p>
        </p:txBody>
      </p:sp>
      <p:sp>
        <p:nvSpPr>
          <p:cNvPr id="23" name="TextBox 22"/>
          <p:cNvSpPr txBox="1"/>
          <p:nvPr/>
        </p:nvSpPr>
        <p:spPr>
          <a:xfrm rot="16200000">
            <a:off x="4267200" y="8382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V increase</a:t>
            </a:r>
          </a:p>
        </p:txBody>
      </p:sp>
    </p:spTree>
    <p:extLst>
      <p:ext uri="{BB962C8B-B14F-4D97-AF65-F5344CB8AC3E}">
        <p14:creationId xmlns:p14="http://schemas.microsoft.com/office/powerpoint/2010/main" val="357537680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967"/>
          <p:cNvGrpSpPr>
            <a:grpSpLocks/>
          </p:cNvGrpSpPr>
          <p:nvPr/>
        </p:nvGrpSpPr>
        <p:grpSpPr bwMode="auto">
          <a:xfrm>
            <a:off x="1143000" y="1600200"/>
            <a:ext cx="2819400" cy="1981200"/>
            <a:chOff x="672" y="864"/>
            <a:chExt cx="1344" cy="1008"/>
          </a:xfrm>
        </p:grpSpPr>
        <p:sp>
          <p:nvSpPr>
            <p:cNvPr id="21506" name="Rectangle 2"/>
            <p:cNvSpPr>
              <a:spLocks noChangeArrowheads="1"/>
            </p:cNvSpPr>
            <p:nvPr/>
          </p:nvSpPr>
          <p:spPr bwMode="auto">
            <a:xfrm>
              <a:off x="76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07" name="Rectangle 3"/>
            <p:cNvSpPr>
              <a:spLocks noChangeArrowheads="1"/>
            </p:cNvSpPr>
            <p:nvPr/>
          </p:nvSpPr>
          <p:spPr bwMode="auto">
            <a:xfrm>
              <a:off x="672"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08" name="Rectangle 4"/>
            <p:cNvSpPr>
              <a:spLocks noChangeArrowheads="1"/>
            </p:cNvSpPr>
            <p:nvPr/>
          </p:nvSpPr>
          <p:spPr bwMode="auto">
            <a:xfrm>
              <a:off x="1152"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09" name="Rectangle 5"/>
            <p:cNvSpPr>
              <a:spLocks noChangeArrowheads="1"/>
            </p:cNvSpPr>
            <p:nvPr/>
          </p:nvSpPr>
          <p:spPr bwMode="auto">
            <a:xfrm>
              <a:off x="720"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0" name="Rectangle 6"/>
            <p:cNvSpPr>
              <a:spLocks noChangeArrowheads="1"/>
            </p:cNvSpPr>
            <p:nvPr/>
          </p:nvSpPr>
          <p:spPr bwMode="auto">
            <a:xfrm>
              <a:off x="672" y="864"/>
              <a:ext cx="1344" cy="10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1" name="Rectangle 7"/>
            <p:cNvSpPr>
              <a:spLocks noChangeArrowheads="1"/>
            </p:cNvSpPr>
            <p:nvPr/>
          </p:nvSpPr>
          <p:spPr bwMode="auto">
            <a:xfrm>
              <a:off x="864"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2" name="Rectangle 8"/>
            <p:cNvSpPr>
              <a:spLocks noChangeArrowheads="1"/>
            </p:cNvSpPr>
            <p:nvPr/>
          </p:nvSpPr>
          <p:spPr bwMode="auto">
            <a:xfrm>
              <a:off x="960"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3" name="Rectangle 9"/>
            <p:cNvSpPr>
              <a:spLocks noChangeArrowheads="1"/>
            </p:cNvSpPr>
            <p:nvPr/>
          </p:nvSpPr>
          <p:spPr bwMode="auto">
            <a:xfrm>
              <a:off x="1056"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4" name="Rectangle 10"/>
            <p:cNvSpPr>
              <a:spLocks noChangeArrowheads="1"/>
            </p:cNvSpPr>
            <p:nvPr/>
          </p:nvSpPr>
          <p:spPr bwMode="auto">
            <a:xfrm>
              <a:off x="1008"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5" name="Rectangle 11"/>
            <p:cNvSpPr>
              <a:spLocks noChangeArrowheads="1"/>
            </p:cNvSpPr>
            <p:nvPr/>
          </p:nvSpPr>
          <p:spPr bwMode="auto">
            <a:xfrm>
              <a:off x="1440"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6" name="Rectangle 12"/>
            <p:cNvSpPr>
              <a:spLocks noChangeArrowheads="1"/>
            </p:cNvSpPr>
            <p:nvPr/>
          </p:nvSpPr>
          <p:spPr bwMode="auto">
            <a:xfrm>
              <a:off x="1344"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7" name="Rectangle 13"/>
            <p:cNvSpPr>
              <a:spLocks noChangeArrowheads="1"/>
            </p:cNvSpPr>
            <p:nvPr/>
          </p:nvSpPr>
          <p:spPr bwMode="auto">
            <a:xfrm>
              <a:off x="1344"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8" name="Rectangle 14"/>
            <p:cNvSpPr>
              <a:spLocks noChangeArrowheads="1"/>
            </p:cNvSpPr>
            <p:nvPr/>
          </p:nvSpPr>
          <p:spPr bwMode="auto">
            <a:xfrm>
              <a:off x="960"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19" name="Rectangle 15"/>
            <p:cNvSpPr>
              <a:spLocks noChangeArrowheads="1"/>
            </p:cNvSpPr>
            <p:nvPr/>
          </p:nvSpPr>
          <p:spPr bwMode="auto">
            <a:xfrm>
              <a:off x="768"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0" name="Rectangle 16"/>
            <p:cNvSpPr>
              <a:spLocks noChangeArrowheads="1"/>
            </p:cNvSpPr>
            <p:nvPr/>
          </p:nvSpPr>
          <p:spPr bwMode="auto">
            <a:xfrm>
              <a:off x="816"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1" name="Rectangle 17"/>
            <p:cNvSpPr>
              <a:spLocks noChangeArrowheads="1"/>
            </p:cNvSpPr>
            <p:nvPr/>
          </p:nvSpPr>
          <p:spPr bwMode="auto">
            <a:xfrm>
              <a:off x="816"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2" name="Rectangle 18"/>
            <p:cNvSpPr>
              <a:spLocks noChangeArrowheads="1"/>
            </p:cNvSpPr>
            <p:nvPr/>
          </p:nvSpPr>
          <p:spPr bwMode="auto">
            <a:xfrm>
              <a:off x="912"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3" name="Rectangle 19"/>
            <p:cNvSpPr>
              <a:spLocks noChangeArrowheads="1"/>
            </p:cNvSpPr>
            <p:nvPr/>
          </p:nvSpPr>
          <p:spPr bwMode="auto">
            <a:xfrm>
              <a:off x="912"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4" name="Rectangle 20"/>
            <p:cNvSpPr>
              <a:spLocks noChangeArrowheads="1"/>
            </p:cNvSpPr>
            <p:nvPr/>
          </p:nvSpPr>
          <p:spPr bwMode="auto">
            <a:xfrm>
              <a:off x="1296" y="124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5" name="Rectangle 21"/>
            <p:cNvSpPr>
              <a:spLocks noChangeArrowheads="1"/>
            </p:cNvSpPr>
            <p:nvPr/>
          </p:nvSpPr>
          <p:spPr bwMode="auto">
            <a:xfrm>
              <a:off x="1104" y="148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6" name="Rectangle 22"/>
            <p:cNvSpPr>
              <a:spLocks noChangeArrowheads="1"/>
            </p:cNvSpPr>
            <p:nvPr/>
          </p:nvSpPr>
          <p:spPr bwMode="auto">
            <a:xfrm>
              <a:off x="816" y="91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7" name="Rectangle 23"/>
            <p:cNvSpPr>
              <a:spLocks noChangeArrowheads="1"/>
            </p:cNvSpPr>
            <p:nvPr/>
          </p:nvSpPr>
          <p:spPr bwMode="auto">
            <a:xfrm>
              <a:off x="1200" y="158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8" name="Rectangle 24"/>
            <p:cNvSpPr>
              <a:spLocks noChangeArrowheads="1"/>
            </p:cNvSpPr>
            <p:nvPr/>
          </p:nvSpPr>
          <p:spPr bwMode="auto">
            <a:xfrm>
              <a:off x="1488"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29" name="Rectangle 25"/>
            <p:cNvSpPr>
              <a:spLocks noChangeArrowheads="1"/>
            </p:cNvSpPr>
            <p:nvPr/>
          </p:nvSpPr>
          <p:spPr bwMode="auto">
            <a:xfrm>
              <a:off x="720"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0" name="Rectangle 26"/>
            <p:cNvSpPr>
              <a:spLocks noChangeArrowheads="1"/>
            </p:cNvSpPr>
            <p:nvPr/>
          </p:nvSpPr>
          <p:spPr bwMode="auto">
            <a:xfrm>
              <a:off x="1056"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1" name="Rectangle 27"/>
            <p:cNvSpPr>
              <a:spLocks noChangeArrowheads="1"/>
            </p:cNvSpPr>
            <p:nvPr/>
          </p:nvSpPr>
          <p:spPr bwMode="auto">
            <a:xfrm>
              <a:off x="1056"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2" name="Rectangle 28"/>
            <p:cNvSpPr>
              <a:spLocks noChangeArrowheads="1"/>
            </p:cNvSpPr>
            <p:nvPr/>
          </p:nvSpPr>
          <p:spPr bwMode="auto">
            <a:xfrm>
              <a:off x="864"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3" name="Rectangle 29"/>
            <p:cNvSpPr>
              <a:spLocks noChangeArrowheads="1"/>
            </p:cNvSpPr>
            <p:nvPr/>
          </p:nvSpPr>
          <p:spPr bwMode="auto">
            <a:xfrm>
              <a:off x="1152"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4" name="Rectangle 30"/>
            <p:cNvSpPr>
              <a:spLocks noChangeArrowheads="1"/>
            </p:cNvSpPr>
            <p:nvPr/>
          </p:nvSpPr>
          <p:spPr bwMode="auto">
            <a:xfrm>
              <a:off x="912"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5" name="Rectangle 31"/>
            <p:cNvSpPr>
              <a:spLocks noChangeArrowheads="1"/>
            </p:cNvSpPr>
            <p:nvPr/>
          </p:nvSpPr>
          <p:spPr bwMode="auto">
            <a:xfrm>
              <a:off x="672"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6" name="Rectangle 32"/>
            <p:cNvSpPr>
              <a:spLocks noChangeArrowheads="1"/>
            </p:cNvSpPr>
            <p:nvPr/>
          </p:nvSpPr>
          <p:spPr bwMode="auto">
            <a:xfrm>
              <a:off x="864"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7" name="Rectangle 33"/>
            <p:cNvSpPr>
              <a:spLocks noChangeArrowheads="1"/>
            </p:cNvSpPr>
            <p:nvPr/>
          </p:nvSpPr>
          <p:spPr bwMode="auto">
            <a:xfrm>
              <a:off x="1296" y="91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8" name="Rectangle 34"/>
            <p:cNvSpPr>
              <a:spLocks noChangeArrowheads="1"/>
            </p:cNvSpPr>
            <p:nvPr/>
          </p:nvSpPr>
          <p:spPr bwMode="auto">
            <a:xfrm>
              <a:off x="1104"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39" name="Rectangle 35"/>
            <p:cNvSpPr>
              <a:spLocks noChangeArrowheads="1"/>
            </p:cNvSpPr>
            <p:nvPr/>
          </p:nvSpPr>
          <p:spPr bwMode="auto">
            <a:xfrm>
              <a:off x="768"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0" name="Rectangle 36"/>
            <p:cNvSpPr>
              <a:spLocks noChangeArrowheads="1"/>
            </p:cNvSpPr>
            <p:nvPr/>
          </p:nvSpPr>
          <p:spPr bwMode="auto">
            <a:xfrm>
              <a:off x="864"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1" name="Rectangle 37"/>
            <p:cNvSpPr>
              <a:spLocks noChangeArrowheads="1"/>
            </p:cNvSpPr>
            <p:nvPr/>
          </p:nvSpPr>
          <p:spPr bwMode="auto">
            <a:xfrm>
              <a:off x="816"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2" name="Rectangle 38"/>
            <p:cNvSpPr>
              <a:spLocks noChangeArrowheads="1"/>
            </p:cNvSpPr>
            <p:nvPr/>
          </p:nvSpPr>
          <p:spPr bwMode="auto">
            <a:xfrm>
              <a:off x="1344"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3" name="Rectangle 39"/>
            <p:cNvSpPr>
              <a:spLocks noChangeArrowheads="1"/>
            </p:cNvSpPr>
            <p:nvPr/>
          </p:nvSpPr>
          <p:spPr bwMode="auto">
            <a:xfrm>
              <a:off x="1872" y="91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4" name="Rectangle 40"/>
            <p:cNvSpPr>
              <a:spLocks noChangeArrowheads="1"/>
            </p:cNvSpPr>
            <p:nvPr/>
          </p:nvSpPr>
          <p:spPr bwMode="auto">
            <a:xfrm>
              <a:off x="1200"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5" name="Rectangle 41"/>
            <p:cNvSpPr>
              <a:spLocks noChangeArrowheads="1"/>
            </p:cNvSpPr>
            <p:nvPr/>
          </p:nvSpPr>
          <p:spPr bwMode="auto">
            <a:xfrm>
              <a:off x="1056" y="86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6" name="Rectangle 42"/>
            <p:cNvSpPr>
              <a:spLocks noChangeArrowheads="1"/>
            </p:cNvSpPr>
            <p:nvPr/>
          </p:nvSpPr>
          <p:spPr bwMode="auto">
            <a:xfrm>
              <a:off x="1200"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7" name="Rectangle 43"/>
            <p:cNvSpPr>
              <a:spLocks noChangeArrowheads="1"/>
            </p:cNvSpPr>
            <p:nvPr/>
          </p:nvSpPr>
          <p:spPr bwMode="auto">
            <a:xfrm>
              <a:off x="816" y="1344"/>
              <a:ext cx="47"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8" name="Rectangle 44"/>
            <p:cNvSpPr>
              <a:spLocks noChangeArrowheads="1"/>
            </p:cNvSpPr>
            <p:nvPr/>
          </p:nvSpPr>
          <p:spPr bwMode="auto">
            <a:xfrm>
              <a:off x="720" y="1344"/>
              <a:ext cx="48"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49" name="Rectangle 45"/>
            <p:cNvSpPr>
              <a:spLocks noChangeArrowheads="1"/>
            </p:cNvSpPr>
            <p:nvPr/>
          </p:nvSpPr>
          <p:spPr bwMode="auto">
            <a:xfrm>
              <a:off x="1008" y="1152"/>
              <a:ext cx="47"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0" name="Rectangle 46"/>
            <p:cNvSpPr>
              <a:spLocks noChangeArrowheads="1"/>
            </p:cNvSpPr>
            <p:nvPr/>
          </p:nvSpPr>
          <p:spPr bwMode="auto">
            <a:xfrm>
              <a:off x="1584"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1" name="Rectangle 47"/>
            <p:cNvSpPr>
              <a:spLocks noChangeArrowheads="1"/>
            </p:cNvSpPr>
            <p:nvPr/>
          </p:nvSpPr>
          <p:spPr bwMode="auto">
            <a:xfrm>
              <a:off x="816"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2" name="Rectangle 48"/>
            <p:cNvSpPr>
              <a:spLocks noChangeArrowheads="1"/>
            </p:cNvSpPr>
            <p:nvPr/>
          </p:nvSpPr>
          <p:spPr bwMode="auto">
            <a:xfrm>
              <a:off x="864"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3" name="Rectangle 49"/>
            <p:cNvSpPr>
              <a:spLocks noChangeArrowheads="1"/>
            </p:cNvSpPr>
            <p:nvPr/>
          </p:nvSpPr>
          <p:spPr bwMode="auto">
            <a:xfrm>
              <a:off x="864"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4" name="Rectangle 50"/>
            <p:cNvSpPr>
              <a:spLocks noChangeArrowheads="1"/>
            </p:cNvSpPr>
            <p:nvPr/>
          </p:nvSpPr>
          <p:spPr bwMode="auto">
            <a:xfrm>
              <a:off x="1008"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5" name="Rectangle 51"/>
            <p:cNvSpPr>
              <a:spLocks noChangeArrowheads="1"/>
            </p:cNvSpPr>
            <p:nvPr/>
          </p:nvSpPr>
          <p:spPr bwMode="auto">
            <a:xfrm>
              <a:off x="100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6" name="Rectangle 52"/>
            <p:cNvSpPr>
              <a:spLocks noChangeArrowheads="1"/>
            </p:cNvSpPr>
            <p:nvPr/>
          </p:nvSpPr>
          <p:spPr bwMode="auto">
            <a:xfrm>
              <a:off x="1200"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7" name="Rectangle 53"/>
            <p:cNvSpPr>
              <a:spLocks noChangeArrowheads="1"/>
            </p:cNvSpPr>
            <p:nvPr/>
          </p:nvSpPr>
          <p:spPr bwMode="auto">
            <a:xfrm>
              <a:off x="1104"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8" name="Rectangle 54"/>
            <p:cNvSpPr>
              <a:spLocks noChangeArrowheads="1"/>
            </p:cNvSpPr>
            <p:nvPr/>
          </p:nvSpPr>
          <p:spPr bwMode="auto">
            <a:xfrm>
              <a:off x="115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59" name="Rectangle 55"/>
            <p:cNvSpPr>
              <a:spLocks noChangeArrowheads="1"/>
            </p:cNvSpPr>
            <p:nvPr/>
          </p:nvSpPr>
          <p:spPr bwMode="auto">
            <a:xfrm>
              <a:off x="1104"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0" name="Rectangle 56"/>
            <p:cNvSpPr>
              <a:spLocks noChangeArrowheads="1"/>
            </p:cNvSpPr>
            <p:nvPr/>
          </p:nvSpPr>
          <p:spPr bwMode="auto">
            <a:xfrm>
              <a:off x="124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1" name="Rectangle 57"/>
            <p:cNvSpPr>
              <a:spLocks noChangeArrowheads="1"/>
            </p:cNvSpPr>
            <p:nvPr/>
          </p:nvSpPr>
          <p:spPr bwMode="auto">
            <a:xfrm>
              <a:off x="1248"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2" name="Rectangle 58"/>
            <p:cNvSpPr>
              <a:spLocks noChangeArrowheads="1"/>
            </p:cNvSpPr>
            <p:nvPr/>
          </p:nvSpPr>
          <p:spPr bwMode="auto">
            <a:xfrm>
              <a:off x="672"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3" name="Rectangle 59"/>
            <p:cNvSpPr>
              <a:spLocks noChangeArrowheads="1"/>
            </p:cNvSpPr>
            <p:nvPr/>
          </p:nvSpPr>
          <p:spPr bwMode="auto">
            <a:xfrm>
              <a:off x="768"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4" name="Rectangle 60"/>
            <p:cNvSpPr>
              <a:spLocks noChangeArrowheads="1"/>
            </p:cNvSpPr>
            <p:nvPr/>
          </p:nvSpPr>
          <p:spPr bwMode="auto">
            <a:xfrm>
              <a:off x="144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5" name="Rectangle 61"/>
            <p:cNvSpPr>
              <a:spLocks noChangeArrowheads="1"/>
            </p:cNvSpPr>
            <p:nvPr/>
          </p:nvSpPr>
          <p:spPr bwMode="auto">
            <a:xfrm>
              <a:off x="720"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6" name="Rectangle 62"/>
            <p:cNvSpPr>
              <a:spLocks noChangeArrowheads="1"/>
            </p:cNvSpPr>
            <p:nvPr/>
          </p:nvSpPr>
          <p:spPr bwMode="auto">
            <a:xfrm>
              <a:off x="1536"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7" name="Rectangle 63"/>
            <p:cNvSpPr>
              <a:spLocks noChangeArrowheads="1"/>
            </p:cNvSpPr>
            <p:nvPr/>
          </p:nvSpPr>
          <p:spPr bwMode="auto">
            <a:xfrm>
              <a:off x="1584"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8" name="Rectangle 64"/>
            <p:cNvSpPr>
              <a:spLocks noChangeArrowheads="1"/>
            </p:cNvSpPr>
            <p:nvPr/>
          </p:nvSpPr>
          <p:spPr bwMode="auto">
            <a:xfrm>
              <a:off x="912"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69" name="Rectangle 65"/>
            <p:cNvSpPr>
              <a:spLocks noChangeArrowheads="1"/>
            </p:cNvSpPr>
            <p:nvPr/>
          </p:nvSpPr>
          <p:spPr bwMode="auto">
            <a:xfrm>
              <a:off x="168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0" name="Rectangle 66"/>
            <p:cNvSpPr>
              <a:spLocks noChangeArrowheads="1"/>
            </p:cNvSpPr>
            <p:nvPr/>
          </p:nvSpPr>
          <p:spPr bwMode="auto">
            <a:xfrm>
              <a:off x="67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1" name="Rectangle 67"/>
            <p:cNvSpPr>
              <a:spLocks noChangeArrowheads="1"/>
            </p:cNvSpPr>
            <p:nvPr/>
          </p:nvSpPr>
          <p:spPr bwMode="auto">
            <a:xfrm>
              <a:off x="1728"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2" name="Rectangle 68"/>
            <p:cNvSpPr>
              <a:spLocks noChangeArrowheads="1"/>
            </p:cNvSpPr>
            <p:nvPr/>
          </p:nvSpPr>
          <p:spPr bwMode="auto">
            <a:xfrm>
              <a:off x="912"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3" name="Rectangle 69"/>
            <p:cNvSpPr>
              <a:spLocks noChangeArrowheads="1"/>
            </p:cNvSpPr>
            <p:nvPr/>
          </p:nvSpPr>
          <p:spPr bwMode="auto">
            <a:xfrm>
              <a:off x="1872"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4" name="Rectangle 70"/>
            <p:cNvSpPr>
              <a:spLocks noChangeArrowheads="1"/>
            </p:cNvSpPr>
            <p:nvPr/>
          </p:nvSpPr>
          <p:spPr bwMode="auto">
            <a:xfrm>
              <a:off x="816"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5" name="Rectangle 71"/>
            <p:cNvSpPr>
              <a:spLocks noChangeArrowheads="1"/>
            </p:cNvSpPr>
            <p:nvPr/>
          </p:nvSpPr>
          <p:spPr bwMode="auto">
            <a:xfrm>
              <a:off x="196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6" name="Rectangle 72"/>
            <p:cNvSpPr>
              <a:spLocks noChangeArrowheads="1"/>
            </p:cNvSpPr>
            <p:nvPr/>
          </p:nvSpPr>
          <p:spPr bwMode="auto">
            <a:xfrm>
              <a:off x="1632"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7" name="Rectangle 73"/>
            <p:cNvSpPr>
              <a:spLocks noChangeArrowheads="1"/>
            </p:cNvSpPr>
            <p:nvPr/>
          </p:nvSpPr>
          <p:spPr bwMode="auto">
            <a:xfrm>
              <a:off x="768"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8" name="Rectangle 74"/>
            <p:cNvSpPr>
              <a:spLocks noChangeArrowheads="1"/>
            </p:cNvSpPr>
            <p:nvPr/>
          </p:nvSpPr>
          <p:spPr bwMode="auto">
            <a:xfrm>
              <a:off x="1824"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79" name="Rectangle 75"/>
            <p:cNvSpPr>
              <a:spLocks noChangeArrowheads="1"/>
            </p:cNvSpPr>
            <p:nvPr/>
          </p:nvSpPr>
          <p:spPr bwMode="auto">
            <a:xfrm>
              <a:off x="720"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0" name="Rectangle 76"/>
            <p:cNvSpPr>
              <a:spLocks noChangeArrowheads="1"/>
            </p:cNvSpPr>
            <p:nvPr/>
          </p:nvSpPr>
          <p:spPr bwMode="auto">
            <a:xfrm>
              <a:off x="96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1" name="Rectangle 77"/>
            <p:cNvSpPr>
              <a:spLocks noChangeArrowheads="1"/>
            </p:cNvSpPr>
            <p:nvPr/>
          </p:nvSpPr>
          <p:spPr bwMode="auto">
            <a:xfrm>
              <a:off x="1152"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2" name="Rectangle 78"/>
            <p:cNvSpPr>
              <a:spLocks noChangeArrowheads="1"/>
            </p:cNvSpPr>
            <p:nvPr/>
          </p:nvSpPr>
          <p:spPr bwMode="auto">
            <a:xfrm>
              <a:off x="1296"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3" name="Rectangle 79"/>
            <p:cNvSpPr>
              <a:spLocks noChangeArrowheads="1"/>
            </p:cNvSpPr>
            <p:nvPr/>
          </p:nvSpPr>
          <p:spPr bwMode="auto">
            <a:xfrm>
              <a:off x="1152"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4" name="Rectangle 80"/>
            <p:cNvSpPr>
              <a:spLocks noChangeArrowheads="1"/>
            </p:cNvSpPr>
            <p:nvPr/>
          </p:nvSpPr>
          <p:spPr bwMode="auto">
            <a:xfrm>
              <a:off x="1632"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5" name="Rectangle 81"/>
            <p:cNvSpPr>
              <a:spLocks noChangeArrowheads="1"/>
            </p:cNvSpPr>
            <p:nvPr/>
          </p:nvSpPr>
          <p:spPr bwMode="auto">
            <a:xfrm>
              <a:off x="1248"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6" name="Rectangle 82"/>
            <p:cNvSpPr>
              <a:spLocks noChangeArrowheads="1"/>
            </p:cNvSpPr>
            <p:nvPr/>
          </p:nvSpPr>
          <p:spPr bwMode="auto">
            <a:xfrm>
              <a:off x="1104"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7" name="Rectangle 83"/>
            <p:cNvSpPr>
              <a:spLocks noChangeArrowheads="1"/>
            </p:cNvSpPr>
            <p:nvPr/>
          </p:nvSpPr>
          <p:spPr bwMode="auto">
            <a:xfrm>
              <a:off x="768"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8" name="Rectangle 84"/>
            <p:cNvSpPr>
              <a:spLocks noChangeArrowheads="1"/>
            </p:cNvSpPr>
            <p:nvPr/>
          </p:nvSpPr>
          <p:spPr bwMode="auto">
            <a:xfrm>
              <a:off x="1200"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89" name="Rectangle 85"/>
            <p:cNvSpPr>
              <a:spLocks noChangeArrowheads="1"/>
            </p:cNvSpPr>
            <p:nvPr/>
          </p:nvSpPr>
          <p:spPr bwMode="auto">
            <a:xfrm>
              <a:off x="1776"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0" name="Rectangle 86"/>
            <p:cNvSpPr>
              <a:spLocks noChangeArrowheads="1"/>
            </p:cNvSpPr>
            <p:nvPr/>
          </p:nvSpPr>
          <p:spPr bwMode="auto">
            <a:xfrm>
              <a:off x="960"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1" name="Rectangle 87"/>
            <p:cNvSpPr>
              <a:spLocks noChangeArrowheads="1"/>
            </p:cNvSpPr>
            <p:nvPr/>
          </p:nvSpPr>
          <p:spPr bwMode="auto">
            <a:xfrm>
              <a:off x="1488"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2" name="Rectangle 88"/>
            <p:cNvSpPr>
              <a:spLocks noChangeArrowheads="1"/>
            </p:cNvSpPr>
            <p:nvPr/>
          </p:nvSpPr>
          <p:spPr bwMode="auto">
            <a:xfrm>
              <a:off x="139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3" name="Rectangle 89"/>
            <p:cNvSpPr>
              <a:spLocks noChangeArrowheads="1"/>
            </p:cNvSpPr>
            <p:nvPr/>
          </p:nvSpPr>
          <p:spPr bwMode="auto">
            <a:xfrm>
              <a:off x="1056"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4" name="Rectangle 90"/>
            <p:cNvSpPr>
              <a:spLocks noChangeArrowheads="1"/>
            </p:cNvSpPr>
            <p:nvPr/>
          </p:nvSpPr>
          <p:spPr bwMode="auto">
            <a:xfrm>
              <a:off x="912"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5" name="Rectangle 91"/>
            <p:cNvSpPr>
              <a:spLocks noChangeArrowheads="1"/>
            </p:cNvSpPr>
            <p:nvPr/>
          </p:nvSpPr>
          <p:spPr bwMode="auto">
            <a:xfrm>
              <a:off x="1728"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6" name="Rectangle 92"/>
            <p:cNvSpPr>
              <a:spLocks noChangeArrowheads="1"/>
            </p:cNvSpPr>
            <p:nvPr/>
          </p:nvSpPr>
          <p:spPr bwMode="auto">
            <a:xfrm>
              <a:off x="1872"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7" name="Rectangle 93"/>
            <p:cNvSpPr>
              <a:spLocks noChangeArrowheads="1"/>
            </p:cNvSpPr>
            <p:nvPr/>
          </p:nvSpPr>
          <p:spPr bwMode="auto">
            <a:xfrm>
              <a:off x="960" y="12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8" name="Rectangle 94"/>
            <p:cNvSpPr>
              <a:spLocks noChangeArrowheads="1"/>
            </p:cNvSpPr>
            <p:nvPr/>
          </p:nvSpPr>
          <p:spPr bwMode="auto">
            <a:xfrm>
              <a:off x="1392"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599" name="Rectangle 95"/>
            <p:cNvSpPr>
              <a:spLocks noChangeArrowheads="1"/>
            </p:cNvSpPr>
            <p:nvPr/>
          </p:nvSpPr>
          <p:spPr bwMode="auto">
            <a:xfrm>
              <a:off x="1344"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1" name="Rectangle 97"/>
            <p:cNvSpPr>
              <a:spLocks noChangeArrowheads="1"/>
            </p:cNvSpPr>
            <p:nvPr/>
          </p:nvSpPr>
          <p:spPr bwMode="auto">
            <a:xfrm>
              <a:off x="1296"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2" name="Rectangle 98"/>
            <p:cNvSpPr>
              <a:spLocks noChangeArrowheads="1"/>
            </p:cNvSpPr>
            <p:nvPr/>
          </p:nvSpPr>
          <p:spPr bwMode="auto">
            <a:xfrm>
              <a:off x="1008"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3" name="Rectangle 99"/>
            <p:cNvSpPr>
              <a:spLocks noChangeArrowheads="1"/>
            </p:cNvSpPr>
            <p:nvPr/>
          </p:nvSpPr>
          <p:spPr bwMode="auto">
            <a:xfrm>
              <a:off x="1248"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4" name="Rectangle 100"/>
            <p:cNvSpPr>
              <a:spLocks noChangeArrowheads="1"/>
            </p:cNvSpPr>
            <p:nvPr/>
          </p:nvSpPr>
          <p:spPr bwMode="auto">
            <a:xfrm>
              <a:off x="1008"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5" name="Rectangle 101"/>
            <p:cNvSpPr>
              <a:spLocks noChangeArrowheads="1"/>
            </p:cNvSpPr>
            <p:nvPr/>
          </p:nvSpPr>
          <p:spPr bwMode="auto">
            <a:xfrm>
              <a:off x="1488"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6" name="Rectangle 102"/>
            <p:cNvSpPr>
              <a:spLocks noChangeArrowheads="1"/>
            </p:cNvSpPr>
            <p:nvPr/>
          </p:nvSpPr>
          <p:spPr bwMode="auto">
            <a:xfrm>
              <a:off x="1632"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7" name="Rectangle 103"/>
            <p:cNvSpPr>
              <a:spLocks noChangeArrowheads="1"/>
            </p:cNvSpPr>
            <p:nvPr/>
          </p:nvSpPr>
          <p:spPr bwMode="auto">
            <a:xfrm>
              <a:off x="1440"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8" name="Rectangle 104"/>
            <p:cNvSpPr>
              <a:spLocks noChangeArrowheads="1"/>
            </p:cNvSpPr>
            <p:nvPr/>
          </p:nvSpPr>
          <p:spPr bwMode="auto">
            <a:xfrm>
              <a:off x="1296"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09" name="Rectangle 105"/>
            <p:cNvSpPr>
              <a:spLocks noChangeArrowheads="1"/>
            </p:cNvSpPr>
            <p:nvPr/>
          </p:nvSpPr>
          <p:spPr bwMode="auto">
            <a:xfrm>
              <a:off x="1440"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0" name="Rectangle 106"/>
            <p:cNvSpPr>
              <a:spLocks noChangeArrowheads="1"/>
            </p:cNvSpPr>
            <p:nvPr/>
          </p:nvSpPr>
          <p:spPr bwMode="auto">
            <a:xfrm>
              <a:off x="1968"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1" name="Rectangle 107"/>
            <p:cNvSpPr>
              <a:spLocks noChangeArrowheads="1"/>
            </p:cNvSpPr>
            <p:nvPr/>
          </p:nvSpPr>
          <p:spPr bwMode="auto">
            <a:xfrm>
              <a:off x="864"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2" name="Rectangle 108"/>
            <p:cNvSpPr>
              <a:spLocks noChangeArrowheads="1"/>
            </p:cNvSpPr>
            <p:nvPr/>
          </p:nvSpPr>
          <p:spPr bwMode="auto">
            <a:xfrm>
              <a:off x="1200"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3" name="Rectangle 109"/>
            <p:cNvSpPr>
              <a:spLocks noChangeArrowheads="1"/>
            </p:cNvSpPr>
            <p:nvPr/>
          </p:nvSpPr>
          <p:spPr bwMode="auto">
            <a:xfrm>
              <a:off x="1680"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4" name="Rectangle 110"/>
            <p:cNvSpPr>
              <a:spLocks noChangeArrowheads="1"/>
            </p:cNvSpPr>
            <p:nvPr/>
          </p:nvSpPr>
          <p:spPr bwMode="auto">
            <a:xfrm>
              <a:off x="1872"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5" name="Rectangle 111"/>
            <p:cNvSpPr>
              <a:spLocks noChangeArrowheads="1"/>
            </p:cNvSpPr>
            <p:nvPr/>
          </p:nvSpPr>
          <p:spPr bwMode="auto">
            <a:xfrm>
              <a:off x="1968"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6" name="Rectangle 112"/>
            <p:cNvSpPr>
              <a:spLocks noChangeArrowheads="1"/>
            </p:cNvSpPr>
            <p:nvPr/>
          </p:nvSpPr>
          <p:spPr bwMode="auto">
            <a:xfrm>
              <a:off x="1392"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7" name="Rectangle 113"/>
            <p:cNvSpPr>
              <a:spLocks noChangeArrowheads="1"/>
            </p:cNvSpPr>
            <p:nvPr/>
          </p:nvSpPr>
          <p:spPr bwMode="auto">
            <a:xfrm>
              <a:off x="1632"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8" name="Rectangle 114"/>
            <p:cNvSpPr>
              <a:spLocks noChangeArrowheads="1"/>
            </p:cNvSpPr>
            <p:nvPr/>
          </p:nvSpPr>
          <p:spPr bwMode="auto">
            <a:xfrm>
              <a:off x="720" y="12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19" name="Rectangle 115"/>
            <p:cNvSpPr>
              <a:spLocks noChangeArrowheads="1"/>
            </p:cNvSpPr>
            <p:nvPr/>
          </p:nvSpPr>
          <p:spPr bwMode="auto">
            <a:xfrm>
              <a:off x="163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0" name="Rectangle 116"/>
            <p:cNvSpPr>
              <a:spLocks noChangeArrowheads="1"/>
            </p:cNvSpPr>
            <p:nvPr/>
          </p:nvSpPr>
          <p:spPr bwMode="auto">
            <a:xfrm>
              <a:off x="1200"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1" name="Rectangle 117"/>
            <p:cNvSpPr>
              <a:spLocks noChangeArrowheads="1"/>
            </p:cNvSpPr>
            <p:nvPr/>
          </p:nvSpPr>
          <p:spPr bwMode="auto">
            <a:xfrm>
              <a:off x="1632"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2" name="Rectangle 118"/>
            <p:cNvSpPr>
              <a:spLocks noChangeArrowheads="1"/>
            </p:cNvSpPr>
            <p:nvPr/>
          </p:nvSpPr>
          <p:spPr bwMode="auto">
            <a:xfrm>
              <a:off x="1728"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3" name="Rectangle 119"/>
            <p:cNvSpPr>
              <a:spLocks noChangeArrowheads="1"/>
            </p:cNvSpPr>
            <p:nvPr/>
          </p:nvSpPr>
          <p:spPr bwMode="auto">
            <a:xfrm>
              <a:off x="1344"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4" name="Rectangle 120"/>
            <p:cNvSpPr>
              <a:spLocks noChangeArrowheads="1"/>
            </p:cNvSpPr>
            <p:nvPr/>
          </p:nvSpPr>
          <p:spPr bwMode="auto">
            <a:xfrm>
              <a:off x="1392"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5" name="Rectangle 121"/>
            <p:cNvSpPr>
              <a:spLocks noChangeArrowheads="1"/>
            </p:cNvSpPr>
            <p:nvPr/>
          </p:nvSpPr>
          <p:spPr bwMode="auto">
            <a:xfrm>
              <a:off x="1776"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6" name="Rectangle 122"/>
            <p:cNvSpPr>
              <a:spLocks noChangeArrowheads="1"/>
            </p:cNvSpPr>
            <p:nvPr/>
          </p:nvSpPr>
          <p:spPr bwMode="auto">
            <a:xfrm>
              <a:off x="1872"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7" name="Rectangle 123"/>
            <p:cNvSpPr>
              <a:spLocks noChangeArrowheads="1"/>
            </p:cNvSpPr>
            <p:nvPr/>
          </p:nvSpPr>
          <p:spPr bwMode="auto">
            <a:xfrm>
              <a:off x="1104"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8" name="Rectangle 124"/>
            <p:cNvSpPr>
              <a:spLocks noChangeArrowheads="1"/>
            </p:cNvSpPr>
            <p:nvPr/>
          </p:nvSpPr>
          <p:spPr bwMode="auto">
            <a:xfrm>
              <a:off x="816"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29" name="Rectangle 125"/>
            <p:cNvSpPr>
              <a:spLocks noChangeArrowheads="1"/>
            </p:cNvSpPr>
            <p:nvPr/>
          </p:nvSpPr>
          <p:spPr bwMode="auto">
            <a:xfrm>
              <a:off x="864" y="153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0" name="Rectangle 126"/>
            <p:cNvSpPr>
              <a:spLocks noChangeArrowheads="1"/>
            </p:cNvSpPr>
            <p:nvPr/>
          </p:nvSpPr>
          <p:spPr bwMode="auto">
            <a:xfrm>
              <a:off x="720"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1" name="Rectangle 127"/>
            <p:cNvSpPr>
              <a:spLocks noChangeArrowheads="1"/>
            </p:cNvSpPr>
            <p:nvPr/>
          </p:nvSpPr>
          <p:spPr bwMode="auto">
            <a:xfrm>
              <a:off x="768"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2" name="Rectangle 128"/>
            <p:cNvSpPr>
              <a:spLocks noChangeArrowheads="1"/>
            </p:cNvSpPr>
            <p:nvPr/>
          </p:nvSpPr>
          <p:spPr bwMode="auto">
            <a:xfrm>
              <a:off x="1008"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3" name="Rectangle 129"/>
            <p:cNvSpPr>
              <a:spLocks noChangeArrowheads="1"/>
            </p:cNvSpPr>
            <p:nvPr/>
          </p:nvSpPr>
          <p:spPr bwMode="auto">
            <a:xfrm>
              <a:off x="1056"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4" name="Rectangle 130"/>
            <p:cNvSpPr>
              <a:spLocks noChangeArrowheads="1"/>
            </p:cNvSpPr>
            <p:nvPr/>
          </p:nvSpPr>
          <p:spPr bwMode="auto">
            <a:xfrm>
              <a:off x="720"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5" name="Rectangle 131"/>
            <p:cNvSpPr>
              <a:spLocks noChangeArrowheads="1"/>
            </p:cNvSpPr>
            <p:nvPr/>
          </p:nvSpPr>
          <p:spPr bwMode="auto">
            <a:xfrm>
              <a:off x="1152"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6" name="Rectangle 132"/>
            <p:cNvSpPr>
              <a:spLocks noChangeArrowheads="1"/>
            </p:cNvSpPr>
            <p:nvPr/>
          </p:nvSpPr>
          <p:spPr bwMode="auto">
            <a:xfrm>
              <a:off x="768"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7" name="Rectangle 133"/>
            <p:cNvSpPr>
              <a:spLocks noChangeArrowheads="1"/>
            </p:cNvSpPr>
            <p:nvPr/>
          </p:nvSpPr>
          <p:spPr bwMode="auto">
            <a:xfrm>
              <a:off x="1104"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8" name="Rectangle 134"/>
            <p:cNvSpPr>
              <a:spLocks noChangeArrowheads="1"/>
            </p:cNvSpPr>
            <p:nvPr/>
          </p:nvSpPr>
          <p:spPr bwMode="auto">
            <a:xfrm>
              <a:off x="816"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39" name="Rectangle 135"/>
            <p:cNvSpPr>
              <a:spLocks noChangeArrowheads="1"/>
            </p:cNvSpPr>
            <p:nvPr/>
          </p:nvSpPr>
          <p:spPr bwMode="auto">
            <a:xfrm>
              <a:off x="1392"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0" name="Rectangle 136"/>
            <p:cNvSpPr>
              <a:spLocks noChangeArrowheads="1"/>
            </p:cNvSpPr>
            <p:nvPr/>
          </p:nvSpPr>
          <p:spPr bwMode="auto">
            <a:xfrm>
              <a:off x="768"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1" name="Rectangle 137"/>
            <p:cNvSpPr>
              <a:spLocks noChangeArrowheads="1"/>
            </p:cNvSpPr>
            <p:nvPr/>
          </p:nvSpPr>
          <p:spPr bwMode="auto">
            <a:xfrm>
              <a:off x="1728"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2" name="Rectangle 138"/>
            <p:cNvSpPr>
              <a:spLocks noChangeArrowheads="1"/>
            </p:cNvSpPr>
            <p:nvPr/>
          </p:nvSpPr>
          <p:spPr bwMode="auto">
            <a:xfrm>
              <a:off x="960" y="100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3" name="Rectangle 139"/>
            <p:cNvSpPr>
              <a:spLocks noChangeArrowheads="1"/>
            </p:cNvSpPr>
            <p:nvPr/>
          </p:nvSpPr>
          <p:spPr bwMode="auto">
            <a:xfrm>
              <a:off x="1248"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4" name="Rectangle 140"/>
            <p:cNvSpPr>
              <a:spLocks noChangeArrowheads="1"/>
            </p:cNvSpPr>
            <p:nvPr/>
          </p:nvSpPr>
          <p:spPr bwMode="auto">
            <a:xfrm>
              <a:off x="1824"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5" name="Rectangle 141"/>
            <p:cNvSpPr>
              <a:spLocks noChangeArrowheads="1"/>
            </p:cNvSpPr>
            <p:nvPr/>
          </p:nvSpPr>
          <p:spPr bwMode="auto">
            <a:xfrm>
              <a:off x="1680"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6" name="Rectangle 142"/>
            <p:cNvSpPr>
              <a:spLocks noChangeArrowheads="1"/>
            </p:cNvSpPr>
            <p:nvPr/>
          </p:nvSpPr>
          <p:spPr bwMode="auto">
            <a:xfrm>
              <a:off x="672" y="115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7" name="Rectangle 143"/>
            <p:cNvSpPr>
              <a:spLocks noChangeArrowheads="1"/>
            </p:cNvSpPr>
            <p:nvPr/>
          </p:nvSpPr>
          <p:spPr bwMode="auto">
            <a:xfrm>
              <a:off x="672" y="105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8" name="Rectangle 144"/>
            <p:cNvSpPr>
              <a:spLocks noChangeArrowheads="1"/>
            </p:cNvSpPr>
            <p:nvPr/>
          </p:nvSpPr>
          <p:spPr bwMode="auto">
            <a:xfrm>
              <a:off x="720"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49" name="Rectangle 145"/>
            <p:cNvSpPr>
              <a:spLocks noChangeArrowheads="1"/>
            </p:cNvSpPr>
            <p:nvPr/>
          </p:nvSpPr>
          <p:spPr bwMode="auto">
            <a:xfrm>
              <a:off x="864" y="110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0" name="Rectangle 146"/>
            <p:cNvSpPr>
              <a:spLocks noChangeArrowheads="1"/>
            </p:cNvSpPr>
            <p:nvPr/>
          </p:nvSpPr>
          <p:spPr bwMode="auto">
            <a:xfrm>
              <a:off x="672"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1" name="Rectangle 147"/>
            <p:cNvSpPr>
              <a:spLocks noChangeArrowheads="1"/>
            </p:cNvSpPr>
            <p:nvPr/>
          </p:nvSpPr>
          <p:spPr bwMode="auto">
            <a:xfrm>
              <a:off x="672"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2" name="Rectangle 148"/>
            <p:cNvSpPr>
              <a:spLocks noChangeArrowheads="1"/>
            </p:cNvSpPr>
            <p:nvPr/>
          </p:nvSpPr>
          <p:spPr bwMode="auto">
            <a:xfrm>
              <a:off x="672"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3" name="Rectangle 149"/>
            <p:cNvSpPr>
              <a:spLocks noChangeArrowheads="1"/>
            </p:cNvSpPr>
            <p:nvPr/>
          </p:nvSpPr>
          <p:spPr bwMode="auto">
            <a:xfrm>
              <a:off x="1488"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4" name="Rectangle 150"/>
            <p:cNvSpPr>
              <a:spLocks noChangeArrowheads="1"/>
            </p:cNvSpPr>
            <p:nvPr/>
          </p:nvSpPr>
          <p:spPr bwMode="auto">
            <a:xfrm>
              <a:off x="1536"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5" name="Rectangle 151"/>
            <p:cNvSpPr>
              <a:spLocks noChangeArrowheads="1"/>
            </p:cNvSpPr>
            <p:nvPr/>
          </p:nvSpPr>
          <p:spPr bwMode="auto">
            <a:xfrm>
              <a:off x="768"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6" name="Rectangle 152"/>
            <p:cNvSpPr>
              <a:spLocks noChangeArrowheads="1"/>
            </p:cNvSpPr>
            <p:nvPr/>
          </p:nvSpPr>
          <p:spPr bwMode="auto">
            <a:xfrm>
              <a:off x="912" y="110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7" name="Rectangle 153"/>
            <p:cNvSpPr>
              <a:spLocks noChangeArrowheads="1"/>
            </p:cNvSpPr>
            <p:nvPr/>
          </p:nvSpPr>
          <p:spPr bwMode="auto">
            <a:xfrm>
              <a:off x="816"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8" name="Rectangle 154"/>
            <p:cNvSpPr>
              <a:spLocks noChangeArrowheads="1"/>
            </p:cNvSpPr>
            <p:nvPr/>
          </p:nvSpPr>
          <p:spPr bwMode="auto">
            <a:xfrm>
              <a:off x="1008"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59" name="Rectangle 155"/>
            <p:cNvSpPr>
              <a:spLocks noChangeArrowheads="1"/>
            </p:cNvSpPr>
            <p:nvPr/>
          </p:nvSpPr>
          <p:spPr bwMode="auto">
            <a:xfrm>
              <a:off x="1536" y="110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0" name="Rectangle 156"/>
            <p:cNvSpPr>
              <a:spLocks noChangeArrowheads="1"/>
            </p:cNvSpPr>
            <p:nvPr/>
          </p:nvSpPr>
          <p:spPr bwMode="auto">
            <a:xfrm>
              <a:off x="1680" y="100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1" name="Rectangle 157"/>
            <p:cNvSpPr>
              <a:spLocks noChangeArrowheads="1"/>
            </p:cNvSpPr>
            <p:nvPr/>
          </p:nvSpPr>
          <p:spPr bwMode="auto">
            <a:xfrm>
              <a:off x="1776" y="91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2" name="Rectangle 158"/>
            <p:cNvSpPr>
              <a:spLocks noChangeArrowheads="1"/>
            </p:cNvSpPr>
            <p:nvPr/>
          </p:nvSpPr>
          <p:spPr bwMode="auto">
            <a:xfrm>
              <a:off x="1824"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3" name="Rectangle 159"/>
            <p:cNvSpPr>
              <a:spLocks noChangeArrowheads="1"/>
            </p:cNvSpPr>
            <p:nvPr/>
          </p:nvSpPr>
          <p:spPr bwMode="auto">
            <a:xfrm>
              <a:off x="1200" y="105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4" name="Rectangle 160"/>
            <p:cNvSpPr>
              <a:spLocks noChangeArrowheads="1"/>
            </p:cNvSpPr>
            <p:nvPr/>
          </p:nvSpPr>
          <p:spPr bwMode="auto">
            <a:xfrm>
              <a:off x="960"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5" name="Rectangle 161"/>
            <p:cNvSpPr>
              <a:spLocks noChangeArrowheads="1"/>
            </p:cNvSpPr>
            <p:nvPr/>
          </p:nvSpPr>
          <p:spPr bwMode="auto">
            <a:xfrm>
              <a:off x="816" y="1200"/>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6" name="Rectangle 162"/>
            <p:cNvSpPr>
              <a:spLocks noChangeArrowheads="1"/>
            </p:cNvSpPr>
            <p:nvPr/>
          </p:nvSpPr>
          <p:spPr bwMode="auto">
            <a:xfrm>
              <a:off x="1536" y="960"/>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7" name="Rectangle 163"/>
            <p:cNvSpPr>
              <a:spLocks noChangeArrowheads="1"/>
            </p:cNvSpPr>
            <p:nvPr/>
          </p:nvSpPr>
          <p:spPr bwMode="auto">
            <a:xfrm>
              <a:off x="1296" y="1536"/>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8" name="Rectangle 164"/>
            <p:cNvSpPr>
              <a:spLocks noChangeArrowheads="1"/>
            </p:cNvSpPr>
            <p:nvPr/>
          </p:nvSpPr>
          <p:spPr bwMode="auto">
            <a:xfrm>
              <a:off x="1872"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69" name="Rectangle 165"/>
            <p:cNvSpPr>
              <a:spLocks noChangeArrowheads="1"/>
            </p:cNvSpPr>
            <p:nvPr/>
          </p:nvSpPr>
          <p:spPr bwMode="auto">
            <a:xfrm>
              <a:off x="1584" y="1632"/>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0" name="Rectangle 166"/>
            <p:cNvSpPr>
              <a:spLocks noChangeArrowheads="1"/>
            </p:cNvSpPr>
            <p:nvPr/>
          </p:nvSpPr>
          <p:spPr bwMode="auto">
            <a:xfrm>
              <a:off x="672" y="1392"/>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1" name="Rectangle 167"/>
            <p:cNvSpPr>
              <a:spLocks noChangeArrowheads="1"/>
            </p:cNvSpPr>
            <p:nvPr/>
          </p:nvSpPr>
          <p:spPr bwMode="auto">
            <a:xfrm>
              <a:off x="1008"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2" name="Rectangle 168"/>
            <p:cNvSpPr>
              <a:spLocks noChangeArrowheads="1"/>
            </p:cNvSpPr>
            <p:nvPr/>
          </p:nvSpPr>
          <p:spPr bwMode="auto">
            <a:xfrm>
              <a:off x="1248"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3" name="Rectangle 169"/>
            <p:cNvSpPr>
              <a:spLocks noChangeArrowheads="1"/>
            </p:cNvSpPr>
            <p:nvPr/>
          </p:nvSpPr>
          <p:spPr bwMode="auto">
            <a:xfrm>
              <a:off x="1056" y="91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4" name="Rectangle 170"/>
            <p:cNvSpPr>
              <a:spLocks noChangeArrowheads="1"/>
            </p:cNvSpPr>
            <p:nvPr/>
          </p:nvSpPr>
          <p:spPr bwMode="auto">
            <a:xfrm>
              <a:off x="1344"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5" name="Rectangle 171"/>
            <p:cNvSpPr>
              <a:spLocks noChangeArrowheads="1"/>
            </p:cNvSpPr>
            <p:nvPr/>
          </p:nvSpPr>
          <p:spPr bwMode="auto">
            <a:xfrm>
              <a:off x="1440" y="86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6" name="Rectangle 172"/>
            <p:cNvSpPr>
              <a:spLocks noChangeArrowheads="1"/>
            </p:cNvSpPr>
            <p:nvPr/>
          </p:nvSpPr>
          <p:spPr bwMode="auto">
            <a:xfrm>
              <a:off x="1584"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7" name="Rectangle 173"/>
            <p:cNvSpPr>
              <a:spLocks noChangeArrowheads="1"/>
            </p:cNvSpPr>
            <p:nvPr/>
          </p:nvSpPr>
          <p:spPr bwMode="auto">
            <a:xfrm>
              <a:off x="1488"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8" name="Rectangle 174"/>
            <p:cNvSpPr>
              <a:spLocks noChangeArrowheads="1"/>
            </p:cNvSpPr>
            <p:nvPr/>
          </p:nvSpPr>
          <p:spPr bwMode="auto">
            <a:xfrm>
              <a:off x="1584"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79" name="Rectangle 175"/>
            <p:cNvSpPr>
              <a:spLocks noChangeArrowheads="1"/>
            </p:cNvSpPr>
            <p:nvPr/>
          </p:nvSpPr>
          <p:spPr bwMode="auto">
            <a:xfrm>
              <a:off x="720"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0" name="Rectangle 176"/>
            <p:cNvSpPr>
              <a:spLocks noChangeArrowheads="1"/>
            </p:cNvSpPr>
            <p:nvPr/>
          </p:nvSpPr>
          <p:spPr bwMode="auto">
            <a:xfrm>
              <a:off x="1824" y="124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1" name="Rectangle 177"/>
            <p:cNvSpPr>
              <a:spLocks noChangeArrowheads="1"/>
            </p:cNvSpPr>
            <p:nvPr/>
          </p:nvSpPr>
          <p:spPr bwMode="auto">
            <a:xfrm>
              <a:off x="1680"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2" name="Rectangle 178"/>
            <p:cNvSpPr>
              <a:spLocks noChangeArrowheads="1"/>
            </p:cNvSpPr>
            <p:nvPr/>
          </p:nvSpPr>
          <p:spPr bwMode="auto">
            <a:xfrm>
              <a:off x="153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3" name="Rectangle 179"/>
            <p:cNvSpPr>
              <a:spLocks noChangeArrowheads="1"/>
            </p:cNvSpPr>
            <p:nvPr/>
          </p:nvSpPr>
          <p:spPr bwMode="auto">
            <a:xfrm>
              <a:off x="1488"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4" name="Rectangle 180"/>
            <p:cNvSpPr>
              <a:spLocks noChangeArrowheads="1"/>
            </p:cNvSpPr>
            <p:nvPr/>
          </p:nvSpPr>
          <p:spPr bwMode="auto">
            <a:xfrm>
              <a:off x="1824"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5" name="Rectangle 181"/>
            <p:cNvSpPr>
              <a:spLocks noChangeArrowheads="1"/>
            </p:cNvSpPr>
            <p:nvPr/>
          </p:nvSpPr>
          <p:spPr bwMode="auto">
            <a:xfrm>
              <a:off x="1104"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6" name="Rectangle 182"/>
            <p:cNvSpPr>
              <a:spLocks noChangeArrowheads="1"/>
            </p:cNvSpPr>
            <p:nvPr/>
          </p:nvSpPr>
          <p:spPr bwMode="auto">
            <a:xfrm>
              <a:off x="1920"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7" name="Rectangle 183"/>
            <p:cNvSpPr>
              <a:spLocks noChangeArrowheads="1"/>
            </p:cNvSpPr>
            <p:nvPr/>
          </p:nvSpPr>
          <p:spPr bwMode="auto">
            <a:xfrm>
              <a:off x="1968"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8" name="Rectangle 184"/>
            <p:cNvSpPr>
              <a:spLocks noChangeArrowheads="1"/>
            </p:cNvSpPr>
            <p:nvPr/>
          </p:nvSpPr>
          <p:spPr bwMode="auto">
            <a:xfrm>
              <a:off x="1776"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89" name="Rectangle 185"/>
            <p:cNvSpPr>
              <a:spLocks noChangeArrowheads="1"/>
            </p:cNvSpPr>
            <p:nvPr/>
          </p:nvSpPr>
          <p:spPr bwMode="auto">
            <a:xfrm>
              <a:off x="912" y="91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0" name="Rectangle 186"/>
            <p:cNvSpPr>
              <a:spLocks noChangeArrowheads="1"/>
            </p:cNvSpPr>
            <p:nvPr/>
          </p:nvSpPr>
          <p:spPr bwMode="auto">
            <a:xfrm>
              <a:off x="1296" y="86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1" name="Rectangle 187"/>
            <p:cNvSpPr>
              <a:spLocks noChangeArrowheads="1"/>
            </p:cNvSpPr>
            <p:nvPr/>
          </p:nvSpPr>
          <p:spPr bwMode="auto">
            <a:xfrm>
              <a:off x="960"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2" name="Rectangle 188"/>
            <p:cNvSpPr>
              <a:spLocks noChangeArrowheads="1"/>
            </p:cNvSpPr>
            <p:nvPr/>
          </p:nvSpPr>
          <p:spPr bwMode="auto">
            <a:xfrm>
              <a:off x="912"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3" name="Rectangle 189"/>
            <p:cNvSpPr>
              <a:spLocks noChangeArrowheads="1"/>
            </p:cNvSpPr>
            <p:nvPr/>
          </p:nvSpPr>
          <p:spPr bwMode="auto">
            <a:xfrm>
              <a:off x="1056"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4" name="Rectangle 190"/>
            <p:cNvSpPr>
              <a:spLocks noChangeArrowheads="1"/>
            </p:cNvSpPr>
            <p:nvPr/>
          </p:nvSpPr>
          <p:spPr bwMode="auto">
            <a:xfrm>
              <a:off x="1728" y="86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5" name="Rectangle 191"/>
            <p:cNvSpPr>
              <a:spLocks noChangeArrowheads="1"/>
            </p:cNvSpPr>
            <p:nvPr/>
          </p:nvSpPr>
          <p:spPr bwMode="auto">
            <a:xfrm>
              <a:off x="960"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6" name="Rectangle 192"/>
            <p:cNvSpPr>
              <a:spLocks noChangeArrowheads="1"/>
            </p:cNvSpPr>
            <p:nvPr/>
          </p:nvSpPr>
          <p:spPr bwMode="auto">
            <a:xfrm>
              <a:off x="1152"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7" name="Rectangle 193"/>
            <p:cNvSpPr>
              <a:spLocks noChangeArrowheads="1"/>
            </p:cNvSpPr>
            <p:nvPr/>
          </p:nvSpPr>
          <p:spPr bwMode="auto">
            <a:xfrm>
              <a:off x="1200"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8" name="Rectangle 194"/>
            <p:cNvSpPr>
              <a:spLocks noChangeArrowheads="1"/>
            </p:cNvSpPr>
            <p:nvPr/>
          </p:nvSpPr>
          <p:spPr bwMode="auto">
            <a:xfrm>
              <a:off x="1488"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699" name="Rectangle 195"/>
            <p:cNvSpPr>
              <a:spLocks noChangeArrowheads="1"/>
            </p:cNvSpPr>
            <p:nvPr/>
          </p:nvSpPr>
          <p:spPr bwMode="auto">
            <a:xfrm>
              <a:off x="1152"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0" name="Rectangle 196"/>
            <p:cNvSpPr>
              <a:spLocks noChangeArrowheads="1"/>
            </p:cNvSpPr>
            <p:nvPr/>
          </p:nvSpPr>
          <p:spPr bwMode="auto">
            <a:xfrm>
              <a:off x="1200"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1" name="Rectangle 197"/>
            <p:cNvSpPr>
              <a:spLocks noChangeArrowheads="1"/>
            </p:cNvSpPr>
            <p:nvPr/>
          </p:nvSpPr>
          <p:spPr bwMode="auto">
            <a:xfrm>
              <a:off x="1392"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2" name="Rectangle 198"/>
            <p:cNvSpPr>
              <a:spLocks noChangeArrowheads="1"/>
            </p:cNvSpPr>
            <p:nvPr/>
          </p:nvSpPr>
          <p:spPr bwMode="auto">
            <a:xfrm>
              <a:off x="1104"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3" name="Rectangle 199"/>
            <p:cNvSpPr>
              <a:spLocks noChangeArrowheads="1"/>
            </p:cNvSpPr>
            <p:nvPr/>
          </p:nvSpPr>
          <p:spPr bwMode="auto">
            <a:xfrm>
              <a:off x="1056"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4" name="Rectangle 200"/>
            <p:cNvSpPr>
              <a:spLocks noChangeArrowheads="1"/>
            </p:cNvSpPr>
            <p:nvPr/>
          </p:nvSpPr>
          <p:spPr bwMode="auto">
            <a:xfrm>
              <a:off x="1008"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5" name="Rectangle 201"/>
            <p:cNvSpPr>
              <a:spLocks noChangeArrowheads="1"/>
            </p:cNvSpPr>
            <p:nvPr/>
          </p:nvSpPr>
          <p:spPr bwMode="auto">
            <a:xfrm>
              <a:off x="100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6" name="Rectangle 202"/>
            <p:cNvSpPr>
              <a:spLocks noChangeArrowheads="1"/>
            </p:cNvSpPr>
            <p:nvPr/>
          </p:nvSpPr>
          <p:spPr bwMode="auto">
            <a:xfrm>
              <a:off x="1344"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7" name="Rectangle 203"/>
            <p:cNvSpPr>
              <a:spLocks noChangeArrowheads="1"/>
            </p:cNvSpPr>
            <p:nvPr/>
          </p:nvSpPr>
          <p:spPr bwMode="auto">
            <a:xfrm>
              <a:off x="1152"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8" name="Rectangle 204"/>
            <p:cNvSpPr>
              <a:spLocks noChangeArrowheads="1"/>
            </p:cNvSpPr>
            <p:nvPr/>
          </p:nvSpPr>
          <p:spPr bwMode="auto">
            <a:xfrm>
              <a:off x="1584"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09" name="Rectangle 205"/>
            <p:cNvSpPr>
              <a:spLocks noChangeArrowheads="1"/>
            </p:cNvSpPr>
            <p:nvPr/>
          </p:nvSpPr>
          <p:spPr bwMode="auto">
            <a:xfrm>
              <a:off x="720"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0" name="Rectangle 206"/>
            <p:cNvSpPr>
              <a:spLocks noChangeArrowheads="1"/>
            </p:cNvSpPr>
            <p:nvPr/>
          </p:nvSpPr>
          <p:spPr bwMode="auto">
            <a:xfrm>
              <a:off x="1728"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1" name="Rectangle 207"/>
            <p:cNvSpPr>
              <a:spLocks noChangeArrowheads="1"/>
            </p:cNvSpPr>
            <p:nvPr/>
          </p:nvSpPr>
          <p:spPr bwMode="auto">
            <a:xfrm>
              <a:off x="1776"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2" name="Rectangle 208"/>
            <p:cNvSpPr>
              <a:spLocks noChangeArrowheads="1"/>
            </p:cNvSpPr>
            <p:nvPr/>
          </p:nvSpPr>
          <p:spPr bwMode="auto">
            <a:xfrm>
              <a:off x="1632"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3" name="Rectangle 209"/>
            <p:cNvSpPr>
              <a:spLocks noChangeArrowheads="1"/>
            </p:cNvSpPr>
            <p:nvPr/>
          </p:nvSpPr>
          <p:spPr bwMode="auto">
            <a:xfrm>
              <a:off x="1872"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4" name="Rectangle 210"/>
            <p:cNvSpPr>
              <a:spLocks noChangeArrowheads="1"/>
            </p:cNvSpPr>
            <p:nvPr/>
          </p:nvSpPr>
          <p:spPr bwMode="auto">
            <a:xfrm>
              <a:off x="864" y="134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5" name="Rectangle 211"/>
            <p:cNvSpPr>
              <a:spLocks noChangeArrowheads="1"/>
            </p:cNvSpPr>
            <p:nvPr/>
          </p:nvSpPr>
          <p:spPr bwMode="auto">
            <a:xfrm>
              <a:off x="1248"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6" name="Rectangle 212"/>
            <p:cNvSpPr>
              <a:spLocks noChangeArrowheads="1"/>
            </p:cNvSpPr>
            <p:nvPr/>
          </p:nvSpPr>
          <p:spPr bwMode="auto">
            <a:xfrm>
              <a:off x="1056" y="124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7" name="Rectangle 213"/>
            <p:cNvSpPr>
              <a:spLocks noChangeArrowheads="1"/>
            </p:cNvSpPr>
            <p:nvPr/>
          </p:nvSpPr>
          <p:spPr bwMode="auto">
            <a:xfrm>
              <a:off x="1680"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8" name="Rectangle 214"/>
            <p:cNvSpPr>
              <a:spLocks noChangeArrowheads="1"/>
            </p:cNvSpPr>
            <p:nvPr/>
          </p:nvSpPr>
          <p:spPr bwMode="auto">
            <a:xfrm>
              <a:off x="1440"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19" name="Rectangle 215"/>
            <p:cNvSpPr>
              <a:spLocks noChangeArrowheads="1"/>
            </p:cNvSpPr>
            <p:nvPr/>
          </p:nvSpPr>
          <p:spPr bwMode="auto">
            <a:xfrm>
              <a:off x="720"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0" name="Rectangle 216"/>
            <p:cNvSpPr>
              <a:spLocks noChangeArrowheads="1"/>
            </p:cNvSpPr>
            <p:nvPr/>
          </p:nvSpPr>
          <p:spPr bwMode="auto">
            <a:xfrm>
              <a:off x="768" y="139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1" name="Rectangle 217"/>
            <p:cNvSpPr>
              <a:spLocks noChangeArrowheads="1"/>
            </p:cNvSpPr>
            <p:nvPr/>
          </p:nvSpPr>
          <p:spPr bwMode="auto">
            <a:xfrm>
              <a:off x="672"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2" name="Rectangle 218"/>
            <p:cNvSpPr>
              <a:spLocks noChangeArrowheads="1"/>
            </p:cNvSpPr>
            <p:nvPr/>
          </p:nvSpPr>
          <p:spPr bwMode="auto">
            <a:xfrm>
              <a:off x="912"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3" name="Rectangle 219"/>
            <p:cNvSpPr>
              <a:spLocks noChangeArrowheads="1"/>
            </p:cNvSpPr>
            <p:nvPr/>
          </p:nvSpPr>
          <p:spPr bwMode="auto">
            <a:xfrm>
              <a:off x="1200" y="134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4" name="Rectangle 220"/>
            <p:cNvSpPr>
              <a:spLocks noChangeArrowheads="1"/>
            </p:cNvSpPr>
            <p:nvPr/>
          </p:nvSpPr>
          <p:spPr bwMode="auto">
            <a:xfrm>
              <a:off x="1056"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5" name="Rectangle 221"/>
            <p:cNvSpPr>
              <a:spLocks noChangeArrowheads="1"/>
            </p:cNvSpPr>
            <p:nvPr/>
          </p:nvSpPr>
          <p:spPr bwMode="auto">
            <a:xfrm>
              <a:off x="1152"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6" name="Rectangle 222"/>
            <p:cNvSpPr>
              <a:spLocks noChangeArrowheads="1"/>
            </p:cNvSpPr>
            <p:nvPr/>
          </p:nvSpPr>
          <p:spPr bwMode="auto">
            <a:xfrm>
              <a:off x="1248" y="124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7" name="Rectangle 223"/>
            <p:cNvSpPr>
              <a:spLocks noChangeArrowheads="1"/>
            </p:cNvSpPr>
            <p:nvPr/>
          </p:nvSpPr>
          <p:spPr bwMode="auto">
            <a:xfrm>
              <a:off x="1392"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8" name="Rectangle 224"/>
            <p:cNvSpPr>
              <a:spLocks noChangeArrowheads="1"/>
            </p:cNvSpPr>
            <p:nvPr/>
          </p:nvSpPr>
          <p:spPr bwMode="auto">
            <a:xfrm>
              <a:off x="912" y="172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29" name="Rectangle 225"/>
            <p:cNvSpPr>
              <a:spLocks noChangeArrowheads="1"/>
            </p:cNvSpPr>
            <p:nvPr/>
          </p:nvSpPr>
          <p:spPr bwMode="auto">
            <a:xfrm>
              <a:off x="1344"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0" name="Rectangle 226"/>
            <p:cNvSpPr>
              <a:spLocks noChangeArrowheads="1"/>
            </p:cNvSpPr>
            <p:nvPr/>
          </p:nvSpPr>
          <p:spPr bwMode="auto">
            <a:xfrm>
              <a:off x="1536" y="134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1" name="Rectangle 227"/>
            <p:cNvSpPr>
              <a:spLocks noChangeArrowheads="1"/>
            </p:cNvSpPr>
            <p:nvPr/>
          </p:nvSpPr>
          <p:spPr bwMode="auto">
            <a:xfrm>
              <a:off x="1104" y="158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2" name="Rectangle 228"/>
            <p:cNvSpPr>
              <a:spLocks noChangeArrowheads="1"/>
            </p:cNvSpPr>
            <p:nvPr/>
          </p:nvSpPr>
          <p:spPr bwMode="auto">
            <a:xfrm>
              <a:off x="1344"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3" name="Rectangle 229"/>
            <p:cNvSpPr>
              <a:spLocks noChangeArrowheads="1"/>
            </p:cNvSpPr>
            <p:nvPr/>
          </p:nvSpPr>
          <p:spPr bwMode="auto">
            <a:xfrm>
              <a:off x="768"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4" name="Rectangle 230"/>
            <p:cNvSpPr>
              <a:spLocks noChangeArrowheads="1"/>
            </p:cNvSpPr>
            <p:nvPr/>
          </p:nvSpPr>
          <p:spPr bwMode="auto">
            <a:xfrm>
              <a:off x="1152"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5" name="Rectangle 231"/>
            <p:cNvSpPr>
              <a:spLocks noChangeArrowheads="1"/>
            </p:cNvSpPr>
            <p:nvPr/>
          </p:nvSpPr>
          <p:spPr bwMode="auto">
            <a:xfrm>
              <a:off x="768"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6" name="Rectangle 232"/>
            <p:cNvSpPr>
              <a:spLocks noChangeArrowheads="1"/>
            </p:cNvSpPr>
            <p:nvPr/>
          </p:nvSpPr>
          <p:spPr bwMode="auto">
            <a:xfrm>
              <a:off x="768" y="163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7" name="Rectangle 233"/>
            <p:cNvSpPr>
              <a:spLocks noChangeArrowheads="1"/>
            </p:cNvSpPr>
            <p:nvPr/>
          </p:nvSpPr>
          <p:spPr bwMode="auto">
            <a:xfrm>
              <a:off x="672"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8" name="Rectangle 234"/>
            <p:cNvSpPr>
              <a:spLocks noChangeArrowheads="1"/>
            </p:cNvSpPr>
            <p:nvPr/>
          </p:nvSpPr>
          <p:spPr bwMode="auto">
            <a:xfrm>
              <a:off x="912"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39" name="Rectangle 235"/>
            <p:cNvSpPr>
              <a:spLocks noChangeArrowheads="1"/>
            </p:cNvSpPr>
            <p:nvPr/>
          </p:nvSpPr>
          <p:spPr bwMode="auto">
            <a:xfrm>
              <a:off x="816"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0" name="Rectangle 236"/>
            <p:cNvSpPr>
              <a:spLocks noChangeArrowheads="1"/>
            </p:cNvSpPr>
            <p:nvPr/>
          </p:nvSpPr>
          <p:spPr bwMode="auto">
            <a:xfrm>
              <a:off x="1008"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1" name="Rectangle 237"/>
            <p:cNvSpPr>
              <a:spLocks noChangeArrowheads="1"/>
            </p:cNvSpPr>
            <p:nvPr/>
          </p:nvSpPr>
          <p:spPr bwMode="auto">
            <a:xfrm>
              <a:off x="912"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2" name="Rectangle 238"/>
            <p:cNvSpPr>
              <a:spLocks noChangeArrowheads="1"/>
            </p:cNvSpPr>
            <p:nvPr/>
          </p:nvSpPr>
          <p:spPr bwMode="auto">
            <a:xfrm>
              <a:off x="1152"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3" name="Rectangle 239"/>
            <p:cNvSpPr>
              <a:spLocks noChangeArrowheads="1"/>
            </p:cNvSpPr>
            <p:nvPr/>
          </p:nvSpPr>
          <p:spPr bwMode="auto">
            <a:xfrm>
              <a:off x="1152"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4" name="Rectangle 240"/>
            <p:cNvSpPr>
              <a:spLocks noChangeArrowheads="1"/>
            </p:cNvSpPr>
            <p:nvPr/>
          </p:nvSpPr>
          <p:spPr bwMode="auto">
            <a:xfrm>
              <a:off x="1440" y="15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5" name="Rectangle 241"/>
            <p:cNvSpPr>
              <a:spLocks noChangeArrowheads="1"/>
            </p:cNvSpPr>
            <p:nvPr/>
          </p:nvSpPr>
          <p:spPr bwMode="auto">
            <a:xfrm>
              <a:off x="960"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6" name="Rectangle 242"/>
            <p:cNvSpPr>
              <a:spLocks noChangeArrowheads="1"/>
            </p:cNvSpPr>
            <p:nvPr/>
          </p:nvSpPr>
          <p:spPr bwMode="auto">
            <a:xfrm>
              <a:off x="1200"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7" name="Rectangle 243"/>
            <p:cNvSpPr>
              <a:spLocks noChangeArrowheads="1"/>
            </p:cNvSpPr>
            <p:nvPr/>
          </p:nvSpPr>
          <p:spPr bwMode="auto">
            <a:xfrm>
              <a:off x="1296"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8" name="Rectangle 244"/>
            <p:cNvSpPr>
              <a:spLocks noChangeArrowheads="1"/>
            </p:cNvSpPr>
            <p:nvPr/>
          </p:nvSpPr>
          <p:spPr bwMode="auto">
            <a:xfrm>
              <a:off x="1248"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49" name="Rectangle 245"/>
            <p:cNvSpPr>
              <a:spLocks noChangeArrowheads="1"/>
            </p:cNvSpPr>
            <p:nvPr/>
          </p:nvSpPr>
          <p:spPr bwMode="auto">
            <a:xfrm>
              <a:off x="1248"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0" name="Rectangle 246"/>
            <p:cNvSpPr>
              <a:spLocks noChangeArrowheads="1"/>
            </p:cNvSpPr>
            <p:nvPr/>
          </p:nvSpPr>
          <p:spPr bwMode="auto">
            <a:xfrm>
              <a:off x="1728"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1" name="Rectangle 247"/>
            <p:cNvSpPr>
              <a:spLocks noChangeArrowheads="1"/>
            </p:cNvSpPr>
            <p:nvPr/>
          </p:nvSpPr>
          <p:spPr bwMode="auto">
            <a:xfrm>
              <a:off x="1296"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2" name="Rectangle 248"/>
            <p:cNvSpPr>
              <a:spLocks noChangeArrowheads="1"/>
            </p:cNvSpPr>
            <p:nvPr/>
          </p:nvSpPr>
          <p:spPr bwMode="auto">
            <a:xfrm>
              <a:off x="1440"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3" name="Rectangle 249"/>
            <p:cNvSpPr>
              <a:spLocks noChangeArrowheads="1"/>
            </p:cNvSpPr>
            <p:nvPr/>
          </p:nvSpPr>
          <p:spPr bwMode="auto">
            <a:xfrm>
              <a:off x="1440"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4" name="Rectangle 250"/>
            <p:cNvSpPr>
              <a:spLocks noChangeArrowheads="1"/>
            </p:cNvSpPr>
            <p:nvPr/>
          </p:nvSpPr>
          <p:spPr bwMode="auto">
            <a:xfrm>
              <a:off x="1536"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5" name="Rectangle 251"/>
            <p:cNvSpPr>
              <a:spLocks noChangeArrowheads="1"/>
            </p:cNvSpPr>
            <p:nvPr/>
          </p:nvSpPr>
          <p:spPr bwMode="auto">
            <a:xfrm>
              <a:off x="1536"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6" name="Rectangle 252"/>
            <p:cNvSpPr>
              <a:spLocks noChangeArrowheads="1"/>
            </p:cNvSpPr>
            <p:nvPr/>
          </p:nvSpPr>
          <p:spPr bwMode="auto">
            <a:xfrm>
              <a:off x="1680"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7" name="Rectangle 253"/>
            <p:cNvSpPr>
              <a:spLocks noChangeArrowheads="1"/>
            </p:cNvSpPr>
            <p:nvPr/>
          </p:nvSpPr>
          <p:spPr bwMode="auto">
            <a:xfrm>
              <a:off x="1920"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8" name="Rectangle 254"/>
            <p:cNvSpPr>
              <a:spLocks noChangeArrowheads="1"/>
            </p:cNvSpPr>
            <p:nvPr/>
          </p:nvSpPr>
          <p:spPr bwMode="auto">
            <a:xfrm>
              <a:off x="1536"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59" name="Rectangle 255"/>
            <p:cNvSpPr>
              <a:spLocks noChangeArrowheads="1"/>
            </p:cNvSpPr>
            <p:nvPr/>
          </p:nvSpPr>
          <p:spPr bwMode="auto">
            <a:xfrm>
              <a:off x="1824"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0" name="Rectangle 256"/>
            <p:cNvSpPr>
              <a:spLocks noChangeArrowheads="1"/>
            </p:cNvSpPr>
            <p:nvPr/>
          </p:nvSpPr>
          <p:spPr bwMode="auto">
            <a:xfrm>
              <a:off x="1632"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1" name="Rectangle 257"/>
            <p:cNvSpPr>
              <a:spLocks noChangeArrowheads="1"/>
            </p:cNvSpPr>
            <p:nvPr/>
          </p:nvSpPr>
          <p:spPr bwMode="auto">
            <a:xfrm>
              <a:off x="1968"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2" name="Rectangle 258"/>
            <p:cNvSpPr>
              <a:spLocks noChangeArrowheads="1"/>
            </p:cNvSpPr>
            <p:nvPr/>
          </p:nvSpPr>
          <p:spPr bwMode="auto">
            <a:xfrm>
              <a:off x="1824"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3" name="Rectangle 259"/>
            <p:cNvSpPr>
              <a:spLocks noChangeArrowheads="1"/>
            </p:cNvSpPr>
            <p:nvPr/>
          </p:nvSpPr>
          <p:spPr bwMode="auto">
            <a:xfrm>
              <a:off x="1776"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4" name="Rectangle 260"/>
            <p:cNvSpPr>
              <a:spLocks noChangeArrowheads="1"/>
            </p:cNvSpPr>
            <p:nvPr/>
          </p:nvSpPr>
          <p:spPr bwMode="auto">
            <a:xfrm>
              <a:off x="1872"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5" name="Rectangle 261"/>
            <p:cNvSpPr>
              <a:spLocks noChangeArrowheads="1"/>
            </p:cNvSpPr>
            <p:nvPr/>
          </p:nvSpPr>
          <p:spPr bwMode="auto">
            <a:xfrm>
              <a:off x="1824"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6" name="Rectangle 262"/>
            <p:cNvSpPr>
              <a:spLocks noChangeArrowheads="1"/>
            </p:cNvSpPr>
            <p:nvPr/>
          </p:nvSpPr>
          <p:spPr bwMode="auto">
            <a:xfrm>
              <a:off x="1776" y="12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7" name="Rectangle 263"/>
            <p:cNvSpPr>
              <a:spLocks noChangeArrowheads="1"/>
            </p:cNvSpPr>
            <p:nvPr/>
          </p:nvSpPr>
          <p:spPr bwMode="auto">
            <a:xfrm>
              <a:off x="1824"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8" name="Rectangle 264"/>
            <p:cNvSpPr>
              <a:spLocks noChangeArrowheads="1"/>
            </p:cNvSpPr>
            <p:nvPr/>
          </p:nvSpPr>
          <p:spPr bwMode="auto">
            <a:xfrm>
              <a:off x="1488"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69" name="Rectangle 265"/>
            <p:cNvSpPr>
              <a:spLocks noChangeArrowheads="1"/>
            </p:cNvSpPr>
            <p:nvPr/>
          </p:nvSpPr>
          <p:spPr bwMode="auto">
            <a:xfrm>
              <a:off x="1920" y="86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0" name="Rectangle 266"/>
            <p:cNvSpPr>
              <a:spLocks noChangeArrowheads="1"/>
            </p:cNvSpPr>
            <p:nvPr/>
          </p:nvSpPr>
          <p:spPr bwMode="auto">
            <a:xfrm>
              <a:off x="1872"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2" name="Rectangle 268"/>
            <p:cNvSpPr>
              <a:spLocks noChangeArrowheads="1"/>
            </p:cNvSpPr>
            <p:nvPr/>
          </p:nvSpPr>
          <p:spPr bwMode="auto">
            <a:xfrm>
              <a:off x="1680" y="124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3" name="Rectangle 269"/>
            <p:cNvSpPr>
              <a:spLocks noChangeArrowheads="1"/>
            </p:cNvSpPr>
            <p:nvPr/>
          </p:nvSpPr>
          <p:spPr bwMode="auto">
            <a:xfrm>
              <a:off x="1536"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4" name="Rectangle 270"/>
            <p:cNvSpPr>
              <a:spLocks noChangeArrowheads="1"/>
            </p:cNvSpPr>
            <p:nvPr/>
          </p:nvSpPr>
          <p:spPr bwMode="auto">
            <a:xfrm>
              <a:off x="1632"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5" name="Rectangle 271"/>
            <p:cNvSpPr>
              <a:spLocks noChangeArrowheads="1"/>
            </p:cNvSpPr>
            <p:nvPr/>
          </p:nvSpPr>
          <p:spPr bwMode="auto">
            <a:xfrm>
              <a:off x="1920"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6" name="Rectangle 272"/>
            <p:cNvSpPr>
              <a:spLocks noChangeArrowheads="1"/>
            </p:cNvSpPr>
            <p:nvPr/>
          </p:nvSpPr>
          <p:spPr bwMode="auto">
            <a:xfrm>
              <a:off x="1920"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7" name="Rectangle 273"/>
            <p:cNvSpPr>
              <a:spLocks noChangeArrowheads="1"/>
            </p:cNvSpPr>
            <p:nvPr/>
          </p:nvSpPr>
          <p:spPr bwMode="auto">
            <a:xfrm>
              <a:off x="1968"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8" name="Rectangle 274"/>
            <p:cNvSpPr>
              <a:spLocks noChangeArrowheads="1"/>
            </p:cNvSpPr>
            <p:nvPr/>
          </p:nvSpPr>
          <p:spPr bwMode="auto">
            <a:xfrm>
              <a:off x="1536"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79" name="Rectangle 275"/>
            <p:cNvSpPr>
              <a:spLocks noChangeArrowheads="1"/>
            </p:cNvSpPr>
            <p:nvPr/>
          </p:nvSpPr>
          <p:spPr bwMode="auto">
            <a:xfrm>
              <a:off x="1776"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0" name="Rectangle 276"/>
            <p:cNvSpPr>
              <a:spLocks noChangeArrowheads="1"/>
            </p:cNvSpPr>
            <p:nvPr/>
          </p:nvSpPr>
          <p:spPr bwMode="auto">
            <a:xfrm>
              <a:off x="1872"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1" name="Rectangle 277"/>
            <p:cNvSpPr>
              <a:spLocks noChangeArrowheads="1"/>
            </p:cNvSpPr>
            <p:nvPr/>
          </p:nvSpPr>
          <p:spPr bwMode="auto">
            <a:xfrm>
              <a:off x="1680"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2" name="Rectangle 278"/>
            <p:cNvSpPr>
              <a:spLocks noChangeArrowheads="1"/>
            </p:cNvSpPr>
            <p:nvPr/>
          </p:nvSpPr>
          <p:spPr bwMode="auto">
            <a:xfrm>
              <a:off x="1920"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3" name="Rectangle 279"/>
            <p:cNvSpPr>
              <a:spLocks noChangeArrowheads="1"/>
            </p:cNvSpPr>
            <p:nvPr/>
          </p:nvSpPr>
          <p:spPr bwMode="auto">
            <a:xfrm>
              <a:off x="1920" y="148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4" name="Rectangle 280"/>
            <p:cNvSpPr>
              <a:spLocks noChangeArrowheads="1"/>
            </p:cNvSpPr>
            <p:nvPr/>
          </p:nvSpPr>
          <p:spPr bwMode="auto">
            <a:xfrm>
              <a:off x="1776"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5" name="Rectangle 281"/>
            <p:cNvSpPr>
              <a:spLocks noChangeArrowheads="1"/>
            </p:cNvSpPr>
            <p:nvPr/>
          </p:nvSpPr>
          <p:spPr bwMode="auto">
            <a:xfrm>
              <a:off x="1344"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6" name="Rectangle 282"/>
            <p:cNvSpPr>
              <a:spLocks noChangeArrowheads="1"/>
            </p:cNvSpPr>
            <p:nvPr/>
          </p:nvSpPr>
          <p:spPr bwMode="auto">
            <a:xfrm>
              <a:off x="1440"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7" name="Rectangle 283"/>
            <p:cNvSpPr>
              <a:spLocks noChangeArrowheads="1"/>
            </p:cNvSpPr>
            <p:nvPr/>
          </p:nvSpPr>
          <p:spPr bwMode="auto">
            <a:xfrm>
              <a:off x="1056"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8" name="Rectangle 284"/>
            <p:cNvSpPr>
              <a:spLocks noChangeArrowheads="1"/>
            </p:cNvSpPr>
            <p:nvPr/>
          </p:nvSpPr>
          <p:spPr bwMode="auto">
            <a:xfrm>
              <a:off x="912"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89" name="Rectangle 285"/>
            <p:cNvSpPr>
              <a:spLocks noChangeArrowheads="1"/>
            </p:cNvSpPr>
            <p:nvPr/>
          </p:nvSpPr>
          <p:spPr bwMode="auto">
            <a:xfrm>
              <a:off x="864"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0" name="Rectangle 286"/>
            <p:cNvSpPr>
              <a:spLocks noChangeArrowheads="1"/>
            </p:cNvSpPr>
            <p:nvPr/>
          </p:nvSpPr>
          <p:spPr bwMode="auto">
            <a:xfrm>
              <a:off x="76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1" name="Rectangle 287"/>
            <p:cNvSpPr>
              <a:spLocks noChangeArrowheads="1"/>
            </p:cNvSpPr>
            <p:nvPr/>
          </p:nvSpPr>
          <p:spPr bwMode="auto">
            <a:xfrm>
              <a:off x="960"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2" name="Rectangle 288"/>
            <p:cNvSpPr>
              <a:spLocks noChangeArrowheads="1"/>
            </p:cNvSpPr>
            <p:nvPr/>
          </p:nvSpPr>
          <p:spPr bwMode="auto">
            <a:xfrm>
              <a:off x="105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3" name="Rectangle 289"/>
            <p:cNvSpPr>
              <a:spLocks noChangeArrowheads="1"/>
            </p:cNvSpPr>
            <p:nvPr/>
          </p:nvSpPr>
          <p:spPr bwMode="auto">
            <a:xfrm>
              <a:off x="672"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4" name="Rectangle 290"/>
            <p:cNvSpPr>
              <a:spLocks noChangeArrowheads="1"/>
            </p:cNvSpPr>
            <p:nvPr/>
          </p:nvSpPr>
          <p:spPr bwMode="auto">
            <a:xfrm>
              <a:off x="864"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5" name="Rectangle 291"/>
            <p:cNvSpPr>
              <a:spLocks noChangeArrowheads="1"/>
            </p:cNvSpPr>
            <p:nvPr/>
          </p:nvSpPr>
          <p:spPr bwMode="auto">
            <a:xfrm>
              <a:off x="1056"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6" name="Rectangle 292"/>
            <p:cNvSpPr>
              <a:spLocks noChangeArrowheads="1"/>
            </p:cNvSpPr>
            <p:nvPr/>
          </p:nvSpPr>
          <p:spPr bwMode="auto">
            <a:xfrm>
              <a:off x="960"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7" name="Rectangle 293"/>
            <p:cNvSpPr>
              <a:spLocks noChangeArrowheads="1"/>
            </p:cNvSpPr>
            <p:nvPr/>
          </p:nvSpPr>
          <p:spPr bwMode="auto">
            <a:xfrm>
              <a:off x="1344"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8" name="Rectangle 294"/>
            <p:cNvSpPr>
              <a:spLocks noChangeArrowheads="1"/>
            </p:cNvSpPr>
            <p:nvPr/>
          </p:nvSpPr>
          <p:spPr bwMode="auto">
            <a:xfrm>
              <a:off x="1248"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799" name="Rectangle 295"/>
            <p:cNvSpPr>
              <a:spLocks noChangeArrowheads="1"/>
            </p:cNvSpPr>
            <p:nvPr/>
          </p:nvSpPr>
          <p:spPr bwMode="auto">
            <a:xfrm>
              <a:off x="1008"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0" name="Rectangle 296"/>
            <p:cNvSpPr>
              <a:spLocks noChangeArrowheads="1"/>
            </p:cNvSpPr>
            <p:nvPr/>
          </p:nvSpPr>
          <p:spPr bwMode="auto">
            <a:xfrm>
              <a:off x="1920" y="91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1" name="Rectangle 297"/>
            <p:cNvSpPr>
              <a:spLocks noChangeArrowheads="1"/>
            </p:cNvSpPr>
            <p:nvPr/>
          </p:nvSpPr>
          <p:spPr bwMode="auto">
            <a:xfrm>
              <a:off x="1392"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2" name="Rectangle 298"/>
            <p:cNvSpPr>
              <a:spLocks noChangeArrowheads="1"/>
            </p:cNvSpPr>
            <p:nvPr/>
          </p:nvSpPr>
          <p:spPr bwMode="auto">
            <a:xfrm>
              <a:off x="1200"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3" name="Rectangle 299"/>
            <p:cNvSpPr>
              <a:spLocks noChangeArrowheads="1"/>
            </p:cNvSpPr>
            <p:nvPr/>
          </p:nvSpPr>
          <p:spPr bwMode="auto">
            <a:xfrm>
              <a:off x="1200"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4" name="Rectangle 300"/>
            <p:cNvSpPr>
              <a:spLocks noChangeArrowheads="1"/>
            </p:cNvSpPr>
            <p:nvPr/>
          </p:nvSpPr>
          <p:spPr bwMode="auto">
            <a:xfrm>
              <a:off x="1200"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5" name="Rectangle 301"/>
            <p:cNvSpPr>
              <a:spLocks noChangeArrowheads="1"/>
            </p:cNvSpPr>
            <p:nvPr/>
          </p:nvSpPr>
          <p:spPr bwMode="auto">
            <a:xfrm>
              <a:off x="1296"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6" name="Rectangle 302"/>
            <p:cNvSpPr>
              <a:spLocks noChangeArrowheads="1"/>
            </p:cNvSpPr>
            <p:nvPr/>
          </p:nvSpPr>
          <p:spPr bwMode="auto">
            <a:xfrm>
              <a:off x="1920"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7" name="Rectangle 303"/>
            <p:cNvSpPr>
              <a:spLocks noChangeArrowheads="1"/>
            </p:cNvSpPr>
            <p:nvPr/>
          </p:nvSpPr>
          <p:spPr bwMode="auto">
            <a:xfrm>
              <a:off x="1536" y="124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8" name="Rectangle 304"/>
            <p:cNvSpPr>
              <a:spLocks noChangeArrowheads="1"/>
            </p:cNvSpPr>
            <p:nvPr/>
          </p:nvSpPr>
          <p:spPr bwMode="auto">
            <a:xfrm>
              <a:off x="1488"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09" name="Rectangle 305"/>
            <p:cNvSpPr>
              <a:spLocks noChangeArrowheads="1"/>
            </p:cNvSpPr>
            <p:nvPr/>
          </p:nvSpPr>
          <p:spPr bwMode="auto">
            <a:xfrm>
              <a:off x="1584"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0" name="Rectangle 306"/>
            <p:cNvSpPr>
              <a:spLocks noChangeArrowheads="1"/>
            </p:cNvSpPr>
            <p:nvPr/>
          </p:nvSpPr>
          <p:spPr bwMode="auto">
            <a:xfrm>
              <a:off x="148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1" name="Rectangle 307"/>
            <p:cNvSpPr>
              <a:spLocks noChangeArrowheads="1"/>
            </p:cNvSpPr>
            <p:nvPr/>
          </p:nvSpPr>
          <p:spPr bwMode="auto">
            <a:xfrm>
              <a:off x="1440" y="134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2" name="Rectangle 308"/>
            <p:cNvSpPr>
              <a:spLocks noChangeArrowheads="1"/>
            </p:cNvSpPr>
            <p:nvPr/>
          </p:nvSpPr>
          <p:spPr bwMode="auto">
            <a:xfrm>
              <a:off x="1920"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3" name="Rectangle 309"/>
            <p:cNvSpPr>
              <a:spLocks noChangeArrowheads="1"/>
            </p:cNvSpPr>
            <p:nvPr/>
          </p:nvSpPr>
          <p:spPr bwMode="auto">
            <a:xfrm>
              <a:off x="196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4" name="Rectangle 310"/>
            <p:cNvSpPr>
              <a:spLocks noChangeArrowheads="1"/>
            </p:cNvSpPr>
            <p:nvPr/>
          </p:nvSpPr>
          <p:spPr bwMode="auto">
            <a:xfrm>
              <a:off x="1728"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5" name="Rectangle 311"/>
            <p:cNvSpPr>
              <a:spLocks noChangeArrowheads="1"/>
            </p:cNvSpPr>
            <p:nvPr/>
          </p:nvSpPr>
          <p:spPr bwMode="auto">
            <a:xfrm>
              <a:off x="1584"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6" name="Rectangle 312"/>
            <p:cNvSpPr>
              <a:spLocks noChangeArrowheads="1"/>
            </p:cNvSpPr>
            <p:nvPr/>
          </p:nvSpPr>
          <p:spPr bwMode="auto">
            <a:xfrm>
              <a:off x="1968"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7" name="Rectangle 313"/>
            <p:cNvSpPr>
              <a:spLocks noChangeArrowheads="1"/>
            </p:cNvSpPr>
            <p:nvPr/>
          </p:nvSpPr>
          <p:spPr bwMode="auto">
            <a:xfrm>
              <a:off x="177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8" name="Rectangle 314"/>
            <p:cNvSpPr>
              <a:spLocks noChangeArrowheads="1"/>
            </p:cNvSpPr>
            <p:nvPr/>
          </p:nvSpPr>
          <p:spPr bwMode="auto">
            <a:xfrm>
              <a:off x="1584"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19" name="Rectangle 315"/>
            <p:cNvSpPr>
              <a:spLocks noChangeArrowheads="1"/>
            </p:cNvSpPr>
            <p:nvPr/>
          </p:nvSpPr>
          <p:spPr bwMode="auto">
            <a:xfrm>
              <a:off x="1824"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0" name="Rectangle 316"/>
            <p:cNvSpPr>
              <a:spLocks noChangeArrowheads="1"/>
            </p:cNvSpPr>
            <p:nvPr/>
          </p:nvSpPr>
          <p:spPr bwMode="auto">
            <a:xfrm>
              <a:off x="1584"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1" name="Rectangle 317"/>
            <p:cNvSpPr>
              <a:spLocks noChangeArrowheads="1"/>
            </p:cNvSpPr>
            <p:nvPr/>
          </p:nvSpPr>
          <p:spPr bwMode="auto">
            <a:xfrm>
              <a:off x="1968"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2" name="Rectangle 318"/>
            <p:cNvSpPr>
              <a:spLocks noChangeArrowheads="1"/>
            </p:cNvSpPr>
            <p:nvPr/>
          </p:nvSpPr>
          <p:spPr bwMode="auto">
            <a:xfrm>
              <a:off x="720"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3" name="Rectangle 319"/>
            <p:cNvSpPr>
              <a:spLocks noChangeArrowheads="1"/>
            </p:cNvSpPr>
            <p:nvPr/>
          </p:nvSpPr>
          <p:spPr bwMode="auto">
            <a:xfrm>
              <a:off x="816"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4" name="Rectangle 320"/>
            <p:cNvSpPr>
              <a:spLocks noChangeArrowheads="1"/>
            </p:cNvSpPr>
            <p:nvPr/>
          </p:nvSpPr>
          <p:spPr bwMode="auto">
            <a:xfrm>
              <a:off x="912"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5" name="Rectangle 321"/>
            <p:cNvSpPr>
              <a:spLocks noChangeArrowheads="1"/>
            </p:cNvSpPr>
            <p:nvPr/>
          </p:nvSpPr>
          <p:spPr bwMode="auto">
            <a:xfrm>
              <a:off x="768"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6" name="Rectangle 322"/>
            <p:cNvSpPr>
              <a:spLocks noChangeArrowheads="1"/>
            </p:cNvSpPr>
            <p:nvPr/>
          </p:nvSpPr>
          <p:spPr bwMode="auto">
            <a:xfrm>
              <a:off x="864"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8" name="Rectangle 324"/>
            <p:cNvSpPr>
              <a:spLocks noChangeArrowheads="1"/>
            </p:cNvSpPr>
            <p:nvPr/>
          </p:nvSpPr>
          <p:spPr bwMode="auto">
            <a:xfrm>
              <a:off x="1008" y="177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29" name="Rectangle 325"/>
            <p:cNvSpPr>
              <a:spLocks noChangeArrowheads="1"/>
            </p:cNvSpPr>
            <p:nvPr/>
          </p:nvSpPr>
          <p:spPr bwMode="auto">
            <a:xfrm>
              <a:off x="1104"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0" name="Rectangle 326"/>
            <p:cNvSpPr>
              <a:spLocks noChangeArrowheads="1"/>
            </p:cNvSpPr>
            <p:nvPr/>
          </p:nvSpPr>
          <p:spPr bwMode="auto">
            <a:xfrm>
              <a:off x="1008"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1" name="Rectangle 327"/>
            <p:cNvSpPr>
              <a:spLocks noChangeArrowheads="1"/>
            </p:cNvSpPr>
            <p:nvPr/>
          </p:nvSpPr>
          <p:spPr bwMode="auto">
            <a:xfrm>
              <a:off x="1296"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2" name="Rectangle 328"/>
            <p:cNvSpPr>
              <a:spLocks noChangeArrowheads="1"/>
            </p:cNvSpPr>
            <p:nvPr/>
          </p:nvSpPr>
          <p:spPr bwMode="auto">
            <a:xfrm>
              <a:off x="1344"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3" name="Rectangle 329"/>
            <p:cNvSpPr>
              <a:spLocks noChangeArrowheads="1"/>
            </p:cNvSpPr>
            <p:nvPr/>
          </p:nvSpPr>
          <p:spPr bwMode="auto">
            <a:xfrm>
              <a:off x="1296"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4" name="Rectangle 330"/>
            <p:cNvSpPr>
              <a:spLocks noChangeArrowheads="1"/>
            </p:cNvSpPr>
            <p:nvPr/>
          </p:nvSpPr>
          <p:spPr bwMode="auto">
            <a:xfrm>
              <a:off x="1440"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5" name="Rectangle 331"/>
            <p:cNvSpPr>
              <a:spLocks noChangeArrowheads="1"/>
            </p:cNvSpPr>
            <p:nvPr/>
          </p:nvSpPr>
          <p:spPr bwMode="auto">
            <a:xfrm>
              <a:off x="1536"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6" name="Rectangle 332"/>
            <p:cNvSpPr>
              <a:spLocks noChangeArrowheads="1"/>
            </p:cNvSpPr>
            <p:nvPr/>
          </p:nvSpPr>
          <p:spPr bwMode="auto">
            <a:xfrm>
              <a:off x="1584"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7" name="Rectangle 333"/>
            <p:cNvSpPr>
              <a:spLocks noChangeArrowheads="1"/>
            </p:cNvSpPr>
            <p:nvPr/>
          </p:nvSpPr>
          <p:spPr bwMode="auto">
            <a:xfrm>
              <a:off x="1632"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8" name="Rectangle 334"/>
            <p:cNvSpPr>
              <a:spLocks noChangeArrowheads="1"/>
            </p:cNvSpPr>
            <p:nvPr/>
          </p:nvSpPr>
          <p:spPr bwMode="auto">
            <a:xfrm>
              <a:off x="1392"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39" name="Rectangle 335"/>
            <p:cNvSpPr>
              <a:spLocks noChangeArrowheads="1"/>
            </p:cNvSpPr>
            <p:nvPr/>
          </p:nvSpPr>
          <p:spPr bwMode="auto">
            <a:xfrm>
              <a:off x="1728"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0" name="Rectangle 336"/>
            <p:cNvSpPr>
              <a:spLocks noChangeArrowheads="1"/>
            </p:cNvSpPr>
            <p:nvPr/>
          </p:nvSpPr>
          <p:spPr bwMode="auto">
            <a:xfrm>
              <a:off x="1584"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1" name="Rectangle 337"/>
            <p:cNvSpPr>
              <a:spLocks noChangeArrowheads="1"/>
            </p:cNvSpPr>
            <p:nvPr/>
          </p:nvSpPr>
          <p:spPr bwMode="auto">
            <a:xfrm>
              <a:off x="1728"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2" name="Rectangle 338"/>
            <p:cNvSpPr>
              <a:spLocks noChangeArrowheads="1"/>
            </p:cNvSpPr>
            <p:nvPr/>
          </p:nvSpPr>
          <p:spPr bwMode="auto">
            <a:xfrm>
              <a:off x="1776"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3" name="Rectangle 339"/>
            <p:cNvSpPr>
              <a:spLocks noChangeArrowheads="1"/>
            </p:cNvSpPr>
            <p:nvPr/>
          </p:nvSpPr>
          <p:spPr bwMode="auto">
            <a:xfrm>
              <a:off x="1872"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4" name="Rectangle 340"/>
            <p:cNvSpPr>
              <a:spLocks noChangeArrowheads="1"/>
            </p:cNvSpPr>
            <p:nvPr/>
          </p:nvSpPr>
          <p:spPr bwMode="auto">
            <a:xfrm>
              <a:off x="1440" y="115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5" name="Rectangle 341"/>
            <p:cNvSpPr>
              <a:spLocks noChangeArrowheads="1"/>
            </p:cNvSpPr>
            <p:nvPr/>
          </p:nvSpPr>
          <p:spPr bwMode="auto">
            <a:xfrm>
              <a:off x="1824"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6" name="Rectangle 342"/>
            <p:cNvSpPr>
              <a:spLocks noChangeArrowheads="1"/>
            </p:cNvSpPr>
            <p:nvPr/>
          </p:nvSpPr>
          <p:spPr bwMode="auto">
            <a:xfrm>
              <a:off x="1680"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7" name="Rectangle 343"/>
            <p:cNvSpPr>
              <a:spLocks noChangeArrowheads="1"/>
            </p:cNvSpPr>
            <p:nvPr/>
          </p:nvSpPr>
          <p:spPr bwMode="auto">
            <a:xfrm>
              <a:off x="1872"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8" name="Rectangle 344"/>
            <p:cNvSpPr>
              <a:spLocks noChangeArrowheads="1"/>
            </p:cNvSpPr>
            <p:nvPr/>
          </p:nvSpPr>
          <p:spPr bwMode="auto">
            <a:xfrm>
              <a:off x="1968"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49" name="Rectangle 345"/>
            <p:cNvSpPr>
              <a:spLocks noChangeArrowheads="1"/>
            </p:cNvSpPr>
            <p:nvPr/>
          </p:nvSpPr>
          <p:spPr bwMode="auto">
            <a:xfrm>
              <a:off x="1968"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0" name="Rectangle 346"/>
            <p:cNvSpPr>
              <a:spLocks noChangeArrowheads="1"/>
            </p:cNvSpPr>
            <p:nvPr/>
          </p:nvSpPr>
          <p:spPr bwMode="auto">
            <a:xfrm>
              <a:off x="1920"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1" name="Rectangle 347"/>
            <p:cNvSpPr>
              <a:spLocks noChangeArrowheads="1"/>
            </p:cNvSpPr>
            <p:nvPr/>
          </p:nvSpPr>
          <p:spPr bwMode="auto">
            <a:xfrm>
              <a:off x="1872"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2" name="Rectangle 348"/>
            <p:cNvSpPr>
              <a:spLocks noChangeArrowheads="1"/>
            </p:cNvSpPr>
            <p:nvPr/>
          </p:nvSpPr>
          <p:spPr bwMode="auto">
            <a:xfrm>
              <a:off x="1824"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3" name="Rectangle 349"/>
            <p:cNvSpPr>
              <a:spLocks noChangeArrowheads="1"/>
            </p:cNvSpPr>
            <p:nvPr/>
          </p:nvSpPr>
          <p:spPr bwMode="auto">
            <a:xfrm>
              <a:off x="1920"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4" name="Rectangle 350"/>
            <p:cNvSpPr>
              <a:spLocks noChangeArrowheads="1"/>
            </p:cNvSpPr>
            <p:nvPr/>
          </p:nvSpPr>
          <p:spPr bwMode="auto">
            <a:xfrm>
              <a:off x="1632" y="153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5" name="Rectangle 351"/>
            <p:cNvSpPr>
              <a:spLocks noChangeArrowheads="1"/>
            </p:cNvSpPr>
            <p:nvPr/>
          </p:nvSpPr>
          <p:spPr bwMode="auto">
            <a:xfrm>
              <a:off x="1488"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56" name="Rectangle 352"/>
            <p:cNvSpPr>
              <a:spLocks noChangeArrowheads="1"/>
            </p:cNvSpPr>
            <p:nvPr/>
          </p:nvSpPr>
          <p:spPr bwMode="auto">
            <a:xfrm>
              <a:off x="1968"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0" name="Rectangle 356"/>
            <p:cNvSpPr>
              <a:spLocks noChangeArrowheads="1"/>
            </p:cNvSpPr>
            <p:nvPr/>
          </p:nvSpPr>
          <p:spPr bwMode="auto">
            <a:xfrm>
              <a:off x="1296"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2" name="Rectangle 358"/>
            <p:cNvSpPr>
              <a:spLocks noChangeArrowheads="1"/>
            </p:cNvSpPr>
            <p:nvPr/>
          </p:nvSpPr>
          <p:spPr bwMode="auto">
            <a:xfrm>
              <a:off x="912"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3" name="Rectangle 359"/>
            <p:cNvSpPr>
              <a:spLocks noChangeArrowheads="1"/>
            </p:cNvSpPr>
            <p:nvPr/>
          </p:nvSpPr>
          <p:spPr bwMode="auto">
            <a:xfrm>
              <a:off x="768"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4" name="Rectangle 360"/>
            <p:cNvSpPr>
              <a:spLocks noChangeArrowheads="1"/>
            </p:cNvSpPr>
            <p:nvPr/>
          </p:nvSpPr>
          <p:spPr bwMode="auto">
            <a:xfrm>
              <a:off x="1440"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6" name="Rectangle 362"/>
            <p:cNvSpPr>
              <a:spLocks noChangeArrowheads="1"/>
            </p:cNvSpPr>
            <p:nvPr/>
          </p:nvSpPr>
          <p:spPr bwMode="auto">
            <a:xfrm>
              <a:off x="1488"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7" name="Rectangle 363"/>
            <p:cNvSpPr>
              <a:spLocks noChangeArrowheads="1"/>
            </p:cNvSpPr>
            <p:nvPr/>
          </p:nvSpPr>
          <p:spPr bwMode="auto">
            <a:xfrm>
              <a:off x="1584"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8" name="Rectangle 364"/>
            <p:cNvSpPr>
              <a:spLocks noChangeArrowheads="1"/>
            </p:cNvSpPr>
            <p:nvPr/>
          </p:nvSpPr>
          <p:spPr bwMode="auto">
            <a:xfrm>
              <a:off x="1632"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0" name="Rectangle 366"/>
            <p:cNvSpPr>
              <a:spLocks noChangeArrowheads="1"/>
            </p:cNvSpPr>
            <p:nvPr/>
          </p:nvSpPr>
          <p:spPr bwMode="auto">
            <a:xfrm>
              <a:off x="153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1" name="Rectangle 367"/>
            <p:cNvSpPr>
              <a:spLocks noChangeArrowheads="1"/>
            </p:cNvSpPr>
            <p:nvPr/>
          </p:nvSpPr>
          <p:spPr bwMode="auto">
            <a:xfrm>
              <a:off x="1920"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3" name="Rectangle 369"/>
            <p:cNvSpPr>
              <a:spLocks noChangeArrowheads="1"/>
            </p:cNvSpPr>
            <p:nvPr/>
          </p:nvSpPr>
          <p:spPr bwMode="auto">
            <a:xfrm>
              <a:off x="153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4" name="Rectangle 370"/>
            <p:cNvSpPr>
              <a:spLocks noChangeArrowheads="1"/>
            </p:cNvSpPr>
            <p:nvPr/>
          </p:nvSpPr>
          <p:spPr bwMode="auto">
            <a:xfrm>
              <a:off x="1872"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5" name="Rectangle 371"/>
            <p:cNvSpPr>
              <a:spLocks noChangeArrowheads="1"/>
            </p:cNvSpPr>
            <p:nvPr/>
          </p:nvSpPr>
          <p:spPr bwMode="auto">
            <a:xfrm>
              <a:off x="1776"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7" name="Rectangle 373"/>
            <p:cNvSpPr>
              <a:spLocks noChangeArrowheads="1"/>
            </p:cNvSpPr>
            <p:nvPr/>
          </p:nvSpPr>
          <p:spPr bwMode="auto">
            <a:xfrm>
              <a:off x="153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8" name="Rectangle 374"/>
            <p:cNvSpPr>
              <a:spLocks noChangeArrowheads="1"/>
            </p:cNvSpPr>
            <p:nvPr/>
          </p:nvSpPr>
          <p:spPr bwMode="auto">
            <a:xfrm>
              <a:off x="1536"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9" name="Rectangle 375"/>
            <p:cNvSpPr>
              <a:spLocks noChangeArrowheads="1"/>
            </p:cNvSpPr>
            <p:nvPr/>
          </p:nvSpPr>
          <p:spPr bwMode="auto">
            <a:xfrm>
              <a:off x="1920"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1" name="Rectangle 377"/>
            <p:cNvSpPr>
              <a:spLocks noChangeArrowheads="1"/>
            </p:cNvSpPr>
            <p:nvPr/>
          </p:nvSpPr>
          <p:spPr bwMode="auto">
            <a:xfrm>
              <a:off x="1872" y="177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2" name="Rectangle 378"/>
            <p:cNvSpPr>
              <a:spLocks noChangeArrowheads="1"/>
            </p:cNvSpPr>
            <p:nvPr/>
          </p:nvSpPr>
          <p:spPr bwMode="auto">
            <a:xfrm>
              <a:off x="1872"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3" name="Rectangle 379"/>
            <p:cNvSpPr>
              <a:spLocks noChangeArrowheads="1"/>
            </p:cNvSpPr>
            <p:nvPr/>
          </p:nvSpPr>
          <p:spPr bwMode="auto">
            <a:xfrm>
              <a:off x="1824"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5" name="Rectangle 381"/>
            <p:cNvSpPr>
              <a:spLocks noChangeArrowheads="1"/>
            </p:cNvSpPr>
            <p:nvPr/>
          </p:nvSpPr>
          <p:spPr bwMode="auto">
            <a:xfrm>
              <a:off x="720"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6" name="Rectangle 382"/>
            <p:cNvSpPr>
              <a:spLocks noChangeArrowheads="1"/>
            </p:cNvSpPr>
            <p:nvPr/>
          </p:nvSpPr>
          <p:spPr bwMode="auto">
            <a:xfrm>
              <a:off x="1104"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7" name="Rectangle 383"/>
            <p:cNvSpPr>
              <a:spLocks noChangeArrowheads="1"/>
            </p:cNvSpPr>
            <p:nvPr/>
          </p:nvSpPr>
          <p:spPr bwMode="auto">
            <a:xfrm>
              <a:off x="1440"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9" name="Rectangle 385"/>
            <p:cNvSpPr>
              <a:spLocks noChangeArrowheads="1"/>
            </p:cNvSpPr>
            <p:nvPr/>
          </p:nvSpPr>
          <p:spPr bwMode="auto">
            <a:xfrm>
              <a:off x="672"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0" name="Rectangle 386"/>
            <p:cNvSpPr>
              <a:spLocks noChangeArrowheads="1"/>
            </p:cNvSpPr>
            <p:nvPr/>
          </p:nvSpPr>
          <p:spPr bwMode="auto">
            <a:xfrm>
              <a:off x="672"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2" name="Rectangle 388"/>
            <p:cNvSpPr>
              <a:spLocks noChangeArrowheads="1"/>
            </p:cNvSpPr>
            <p:nvPr/>
          </p:nvSpPr>
          <p:spPr bwMode="auto">
            <a:xfrm>
              <a:off x="153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3" name="Rectangle 389"/>
            <p:cNvSpPr>
              <a:spLocks noChangeArrowheads="1"/>
            </p:cNvSpPr>
            <p:nvPr/>
          </p:nvSpPr>
          <p:spPr bwMode="auto">
            <a:xfrm>
              <a:off x="672"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4" name="Rectangle 390"/>
            <p:cNvSpPr>
              <a:spLocks noChangeArrowheads="1"/>
            </p:cNvSpPr>
            <p:nvPr/>
          </p:nvSpPr>
          <p:spPr bwMode="auto">
            <a:xfrm>
              <a:off x="816"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5" name="Rectangle 391"/>
            <p:cNvSpPr>
              <a:spLocks noChangeArrowheads="1"/>
            </p:cNvSpPr>
            <p:nvPr/>
          </p:nvSpPr>
          <p:spPr bwMode="auto">
            <a:xfrm>
              <a:off x="672"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6" name="Rectangle 392"/>
            <p:cNvSpPr>
              <a:spLocks noChangeArrowheads="1"/>
            </p:cNvSpPr>
            <p:nvPr/>
          </p:nvSpPr>
          <p:spPr bwMode="auto">
            <a:xfrm>
              <a:off x="768"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7" name="Rectangle 393"/>
            <p:cNvSpPr>
              <a:spLocks noChangeArrowheads="1"/>
            </p:cNvSpPr>
            <p:nvPr/>
          </p:nvSpPr>
          <p:spPr bwMode="auto">
            <a:xfrm>
              <a:off x="672"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8" name="Rectangle 394"/>
            <p:cNvSpPr>
              <a:spLocks noChangeArrowheads="1"/>
            </p:cNvSpPr>
            <p:nvPr/>
          </p:nvSpPr>
          <p:spPr bwMode="auto">
            <a:xfrm>
              <a:off x="768"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9" name="Rectangle 395"/>
            <p:cNvSpPr>
              <a:spLocks noChangeArrowheads="1"/>
            </p:cNvSpPr>
            <p:nvPr/>
          </p:nvSpPr>
          <p:spPr bwMode="auto">
            <a:xfrm>
              <a:off x="720"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0" name="Rectangle 396"/>
            <p:cNvSpPr>
              <a:spLocks noChangeArrowheads="1"/>
            </p:cNvSpPr>
            <p:nvPr/>
          </p:nvSpPr>
          <p:spPr bwMode="auto">
            <a:xfrm>
              <a:off x="86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1" name="Rectangle 397"/>
            <p:cNvSpPr>
              <a:spLocks noChangeArrowheads="1"/>
            </p:cNvSpPr>
            <p:nvPr/>
          </p:nvSpPr>
          <p:spPr bwMode="auto">
            <a:xfrm>
              <a:off x="816"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2" name="Rectangle 398"/>
            <p:cNvSpPr>
              <a:spLocks noChangeArrowheads="1"/>
            </p:cNvSpPr>
            <p:nvPr/>
          </p:nvSpPr>
          <p:spPr bwMode="auto">
            <a:xfrm>
              <a:off x="816"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3" name="Rectangle 399"/>
            <p:cNvSpPr>
              <a:spLocks noChangeArrowheads="1"/>
            </p:cNvSpPr>
            <p:nvPr/>
          </p:nvSpPr>
          <p:spPr bwMode="auto">
            <a:xfrm>
              <a:off x="960"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4" name="Rectangle 400"/>
            <p:cNvSpPr>
              <a:spLocks noChangeArrowheads="1"/>
            </p:cNvSpPr>
            <p:nvPr/>
          </p:nvSpPr>
          <p:spPr bwMode="auto">
            <a:xfrm>
              <a:off x="912"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5" name="Rectangle 401"/>
            <p:cNvSpPr>
              <a:spLocks noChangeArrowheads="1"/>
            </p:cNvSpPr>
            <p:nvPr/>
          </p:nvSpPr>
          <p:spPr bwMode="auto">
            <a:xfrm>
              <a:off x="1248"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6" name="Rectangle 402"/>
            <p:cNvSpPr>
              <a:spLocks noChangeArrowheads="1"/>
            </p:cNvSpPr>
            <p:nvPr/>
          </p:nvSpPr>
          <p:spPr bwMode="auto">
            <a:xfrm>
              <a:off x="1392"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7" name="Rectangle 403"/>
            <p:cNvSpPr>
              <a:spLocks noChangeArrowheads="1"/>
            </p:cNvSpPr>
            <p:nvPr/>
          </p:nvSpPr>
          <p:spPr bwMode="auto">
            <a:xfrm>
              <a:off x="816" y="172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8" name="Rectangle 404"/>
            <p:cNvSpPr>
              <a:spLocks noChangeArrowheads="1"/>
            </p:cNvSpPr>
            <p:nvPr/>
          </p:nvSpPr>
          <p:spPr bwMode="auto">
            <a:xfrm>
              <a:off x="1440"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09" name="Rectangle 405"/>
            <p:cNvSpPr>
              <a:spLocks noChangeArrowheads="1"/>
            </p:cNvSpPr>
            <p:nvPr/>
          </p:nvSpPr>
          <p:spPr bwMode="auto">
            <a:xfrm>
              <a:off x="1008"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0" name="Rectangle 406"/>
            <p:cNvSpPr>
              <a:spLocks noChangeArrowheads="1"/>
            </p:cNvSpPr>
            <p:nvPr/>
          </p:nvSpPr>
          <p:spPr bwMode="auto">
            <a:xfrm>
              <a:off x="1008"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1" name="Rectangle 407"/>
            <p:cNvSpPr>
              <a:spLocks noChangeArrowheads="1"/>
            </p:cNvSpPr>
            <p:nvPr/>
          </p:nvSpPr>
          <p:spPr bwMode="auto">
            <a:xfrm>
              <a:off x="912"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2" name="Rectangle 408"/>
            <p:cNvSpPr>
              <a:spLocks noChangeArrowheads="1"/>
            </p:cNvSpPr>
            <p:nvPr/>
          </p:nvSpPr>
          <p:spPr bwMode="auto">
            <a:xfrm>
              <a:off x="105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3" name="Rectangle 409"/>
            <p:cNvSpPr>
              <a:spLocks noChangeArrowheads="1"/>
            </p:cNvSpPr>
            <p:nvPr/>
          </p:nvSpPr>
          <p:spPr bwMode="auto">
            <a:xfrm>
              <a:off x="1200"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4" name="Rectangle 410"/>
            <p:cNvSpPr>
              <a:spLocks noChangeArrowheads="1"/>
            </p:cNvSpPr>
            <p:nvPr/>
          </p:nvSpPr>
          <p:spPr bwMode="auto">
            <a:xfrm>
              <a:off x="816"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5" name="Rectangle 411"/>
            <p:cNvSpPr>
              <a:spLocks noChangeArrowheads="1"/>
            </p:cNvSpPr>
            <p:nvPr/>
          </p:nvSpPr>
          <p:spPr bwMode="auto">
            <a:xfrm>
              <a:off x="960"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6" name="Rectangle 412"/>
            <p:cNvSpPr>
              <a:spLocks noChangeArrowheads="1"/>
            </p:cNvSpPr>
            <p:nvPr/>
          </p:nvSpPr>
          <p:spPr bwMode="auto">
            <a:xfrm>
              <a:off x="1344"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7" name="Rectangle 413"/>
            <p:cNvSpPr>
              <a:spLocks noChangeArrowheads="1"/>
            </p:cNvSpPr>
            <p:nvPr/>
          </p:nvSpPr>
          <p:spPr bwMode="auto">
            <a:xfrm>
              <a:off x="1104"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8" name="Rectangle 414"/>
            <p:cNvSpPr>
              <a:spLocks noChangeArrowheads="1"/>
            </p:cNvSpPr>
            <p:nvPr/>
          </p:nvSpPr>
          <p:spPr bwMode="auto">
            <a:xfrm>
              <a:off x="1344"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19" name="Rectangle 415"/>
            <p:cNvSpPr>
              <a:spLocks noChangeArrowheads="1"/>
            </p:cNvSpPr>
            <p:nvPr/>
          </p:nvSpPr>
          <p:spPr bwMode="auto">
            <a:xfrm>
              <a:off x="177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0" name="Rectangle 416"/>
            <p:cNvSpPr>
              <a:spLocks noChangeArrowheads="1"/>
            </p:cNvSpPr>
            <p:nvPr/>
          </p:nvSpPr>
          <p:spPr bwMode="auto">
            <a:xfrm>
              <a:off x="1392"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1" name="Rectangle 417"/>
            <p:cNvSpPr>
              <a:spLocks noChangeArrowheads="1"/>
            </p:cNvSpPr>
            <p:nvPr/>
          </p:nvSpPr>
          <p:spPr bwMode="auto">
            <a:xfrm>
              <a:off x="1632"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2" name="Rectangle 418"/>
            <p:cNvSpPr>
              <a:spLocks noChangeArrowheads="1"/>
            </p:cNvSpPr>
            <p:nvPr/>
          </p:nvSpPr>
          <p:spPr bwMode="auto">
            <a:xfrm>
              <a:off x="1584"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3" name="Rectangle 419"/>
            <p:cNvSpPr>
              <a:spLocks noChangeArrowheads="1"/>
            </p:cNvSpPr>
            <p:nvPr/>
          </p:nvSpPr>
          <p:spPr bwMode="auto">
            <a:xfrm>
              <a:off x="1728"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4" name="Rectangle 420"/>
            <p:cNvSpPr>
              <a:spLocks noChangeArrowheads="1"/>
            </p:cNvSpPr>
            <p:nvPr/>
          </p:nvSpPr>
          <p:spPr bwMode="auto">
            <a:xfrm>
              <a:off x="1392"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5" name="Rectangle 421"/>
            <p:cNvSpPr>
              <a:spLocks noChangeArrowheads="1"/>
            </p:cNvSpPr>
            <p:nvPr/>
          </p:nvSpPr>
          <p:spPr bwMode="auto">
            <a:xfrm>
              <a:off x="1296"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6" name="Rectangle 422"/>
            <p:cNvSpPr>
              <a:spLocks noChangeArrowheads="1"/>
            </p:cNvSpPr>
            <p:nvPr/>
          </p:nvSpPr>
          <p:spPr bwMode="auto">
            <a:xfrm>
              <a:off x="1296"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7" name="Rectangle 423"/>
            <p:cNvSpPr>
              <a:spLocks noChangeArrowheads="1"/>
            </p:cNvSpPr>
            <p:nvPr/>
          </p:nvSpPr>
          <p:spPr bwMode="auto">
            <a:xfrm>
              <a:off x="1488"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8" name="Rectangle 424"/>
            <p:cNvSpPr>
              <a:spLocks noChangeArrowheads="1"/>
            </p:cNvSpPr>
            <p:nvPr/>
          </p:nvSpPr>
          <p:spPr bwMode="auto">
            <a:xfrm>
              <a:off x="1056"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29" name="Rectangle 425"/>
            <p:cNvSpPr>
              <a:spLocks noChangeArrowheads="1"/>
            </p:cNvSpPr>
            <p:nvPr/>
          </p:nvSpPr>
          <p:spPr bwMode="auto">
            <a:xfrm>
              <a:off x="1248"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0" name="Rectangle 426"/>
            <p:cNvSpPr>
              <a:spLocks noChangeArrowheads="1"/>
            </p:cNvSpPr>
            <p:nvPr/>
          </p:nvSpPr>
          <p:spPr bwMode="auto">
            <a:xfrm>
              <a:off x="960" y="168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1" name="Rectangle 427"/>
            <p:cNvSpPr>
              <a:spLocks noChangeArrowheads="1"/>
            </p:cNvSpPr>
            <p:nvPr/>
          </p:nvSpPr>
          <p:spPr bwMode="auto">
            <a:xfrm>
              <a:off x="1152"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2" name="Rectangle 428"/>
            <p:cNvSpPr>
              <a:spLocks noChangeArrowheads="1"/>
            </p:cNvSpPr>
            <p:nvPr/>
          </p:nvSpPr>
          <p:spPr bwMode="auto">
            <a:xfrm>
              <a:off x="1104"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3" name="Rectangle 429"/>
            <p:cNvSpPr>
              <a:spLocks noChangeArrowheads="1"/>
            </p:cNvSpPr>
            <p:nvPr/>
          </p:nvSpPr>
          <p:spPr bwMode="auto">
            <a:xfrm>
              <a:off x="960"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4" name="Rectangle 430"/>
            <p:cNvSpPr>
              <a:spLocks noChangeArrowheads="1"/>
            </p:cNvSpPr>
            <p:nvPr/>
          </p:nvSpPr>
          <p:spPr bwMode="auto">
            <a:xfrm>
              <a:off x="960" y="158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5" name="Rectangle 431"/>
            <p:cNvSpPr>
              <a:spLocks noChangeArrowheads="1"/>
            </p:cNvSpPr>
            <p:nvPr/>
          </p:nvSpPr>
          <p:spPr bwMode="auto">
            <a:xfrm>
              <a:off x="1152"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6" name="Rectangle 432"/>
            <p:cNvSpPr>
              <a:spLocks noChangeArrowheads="1"/>
            </p:cNvSpPr>
            <p:nvPr/>
          </p:nvSpPr>
          <p:spPr bwMode="auto">
            <a:xfrm>
              <a:off x="1200"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7" name="Rectangle 433"/>
            <p:cNvSpPr>
              <a:spLocks noChangeArrowheads="1"/>
            </p:cNvSpPr>
            <p:nvPr/>
          </p:nvSpPr>
          <p:spPr bwMode="auto">
            <a:xfrm>
              <a:off x="1056"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8" name="Rectangle 434"/>
            <p:cNvSpPr>
              <a:spLocks noChangeArrowheads="1"/>
            </p:cNvSpPr>
            <p:nvPr/>
          </p:nvSpPr>
          <p:spPr bwMode="auto">
            <a:xfrm>
              <a:off x="1152"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39" name="Rectangle 435"/>
            <p:cNvSpPr>
              <a:spLocks noChangeArrowheads="1"/>
            </p:cNvSpPr>
            <p:nvPr/>
          </p:nvSpPr>
          <p:spPr bwMode="auto">
            <a:xfrm>
              <a:off x="1008"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0" name="Rectangle 436"/>
            <p:cNvSpPr>
              <a:spLocks noChangeArrowheads="1"/>
            </p:cNvSpPr>
            <p:nvPr/>
          </p:nvSpPr>
          <p:spPr bwMode="auto">
            <a:xfrm>
              <a:off x="1344" y="15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1" name="Rectangle 437"/>
            <p:cNvSpPr>
              <a:spLocks noChangeArrowheads="1"/>
            </p:cNvSpPr>
            <p:nvPr/>
          </p:nvSpPr>
          <p:spPr bwMode="auto">
            <a:xfrm>
              <a:off x="1200"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2" name="Rectangle 438"/>
            <p:cNvSpPr>
              <a:spLocks noChangeArrowheads="1"/>
            </p:cNvSpPr>
            <p:nvPr/>
          </p:nvSpPr>
          <p:spPr bwMode="auto">
            <a:xfrm>
              <a:off x="1248"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3" name="Rectangle 439"/>
            <p:cNvSpPr>
              <a:spLocks noChangeArrowheads="1"/>
            </p:cNvSpPr>
            <p:nvPr/>
          </p:nvSpPr>
          <p:spPr bwMode="auto">
            <a:xfrm>
              <a:off x="1200" y="153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4" name="Rectangle 440"/>
            <p:cNvSpPr>
              <a:spLocks noChangeArrowheads="1"/>
            </p:cNvSpPr>
            <p:nvPr/>
          </p:nvSpPr>
          <p:spPr bwMode="auto">
            <a:xfrm>
              <a:off x="1584"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5" name="Rectangle 441"/>
            <p:cNvSpPr>
              <a:spLocks noChangeArrowheads="1"/>
            </p:cNvSpPr>
            <p:nvPr/>
          </p:nvSpPr>
          <p:spPr bwMode="auto">
            <a:xfrm>
              <a:off x="1440"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6" name="Rectangle 442"/>
            <p:cNvSpPr>
              <a:spLocks noChangeArrowheads="1"/>
            </p:cNvSpPr>
            <p:nvPr/>
          </p:nvSpPr>
          <p:spPr bwMode="auto">
            <a:xfrm>
              <a:off x="1584"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7" name="Rectangle 443"/>
            <p:cNvSpPr>
              <a:spLocks noChangeArrowheads="1"/>
            </p:cNvSpPr>
            <p:nvPr/>
          </p:nvSpPr>
          <p:spPr bwMode="auto">
            <a:xfrm>
              <a:off x="1392"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8" name="Rectangle 444"/>
            <p:cNvSpPr>
              <a:spLocks noChangeArrowheads="1"/>
            </p:cNvSpPr>
            <p:nvPr/>
          </p:nvSpPr>
          <p:spPr bwMode="auto">
            <a:xfrm>
              <a:off x="1920"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49" name="Rectangle 445"/>
            <p:cNvSpPr>
              <a:spLocks noChangeArrowheads="1"/>
            </p:cNvSpPr>
            <p:nvPr/>
          </p:nvSpPr>
          <p:spPr bwMode="auto">
            <a:xfrm>
              <a:off x="1776"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0" name="Rectangle 446"/>
            <p:cNvSpPr>
              <a:spLocks noChangeArrowheads="1"/>
            </p:cNvSpPr>
            <p:nvPr/>
          </p:nvSpPr>
          <p:spPr bwMode="auto">
            <a:xfrm>
              <a:off x="1632" y="172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1" name="Rectangle 447"/>
            <p:cNvSpPr>
              <a:spLocks noChangeArrowheads="1"/>
            </p:cNvSpPr>
            <p:nvPr/>
          </p:nvSpPr>
          <p:spPr bwMode="auto">
            <a:xfrm>
              <a:off x="1872"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2" name="Rectangle 448"/>
            <p:cNvSpPr>
              <a:spLocks noChangeArrowheads="1"/>
            </p:cNvSpPr>
            <p:nvPr/>
          </p:nvSpPr>
          <p:spPr bwMode="auto">
            <a:xfrm>
              <a:off x="1872"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3" name="Rectangle 449"/>
            <p:cNvSpPr>
              <a:spLocks noChangeArrowheads="1"/>
            </p:cNvSpPr>
            <p:nvPr/>
          </p:nvSpPr>
          <p:spPr bwMode="auto">
            <a:xfrm>
              <a:off x="1680"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4" name="Rectangle 450"/>
            <p:cNvSpPr>
              <a:spLocks noChangeArrowheads="1"/>
            </p:cNvSpPr>
            <p:nvPr/>
          </p:nvSpPr>
          <p:spPr bwMode="auto">
            <a:xfrm>
              <a:off x="1920"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5" name="Rectangle 451"/>
            <p:cNvSpPr>
              <a:spLocks noChangeArrowheads="1"/>
            </p:cNvSpPr>
            <p:nvPr/>
          </p:nvSpPr>
          <p:spPr bwMode="auto">
            <a:xfrm>
              <a:off x="1584"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6" name="Rectangle 452"/>
            <p:cNvSpPr>
              <a:spLocks noChangeArrowheads="1"/>
            </p:cNvSpPr>
            <p:nvPr/>
          </p:nvSpPr>
          <p:spPr bwMode="auto">
            <a:xfrm>
              <a:off x="1920"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7" name="Rectangle 453"/>
            <p:cNvSpPr>
              <a:spLocks noChangeArrowheads="1"/>
            </p:cNvSpPr>
            <p:nvPr/>
          </p:nvSpPr>
          <p:spPr bwMode="auto">
            <a:xfrm>
              <a:off x="1824"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8" name="Rectangle 454"/>
            <p:cNvSpPr>
              <a:spLocks noChangeArrowheads="1"/>
            </p:cNvSpPr>
            <p:nvPr/>
          </p:nvSpPr>
          <p:spPr bwMode="auto">
            <a:xfrm>
              <a:off x="1968"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59" name="Rectangle 455"/>
            <p:cNvSpPr>
              <a:spLocks noChangeArrowheads="1"/>
            </p:cNvSpPr>
            <p:nvPr/>
          </p:nvSpPr>
          <p:spPr bwMode="auto">
            <a:xfrm>
              <a:off x="1728"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0" name="Rectangle 456"/>
            <p:cNvSpPr>
              <a:spLocks noChangeArrowheads="1"/>
            </p:cNvSpPr>
            <p:nvPr/>
          </p:nvSpPr>
          <p:spPr bwMode="auto">
            <a:xfrm>
              <a:off x="1632"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1" name="Rectangle 457"/>
            <p:cNvSpPr>
              <a:spLocks noChangeArrowheads="1"/>
            </p:cNvSpPr>
            <p:nvPr/>
          </p:nvSpPr>
          <p:spPr bwMode="auto">
            <a:xfrm>
              <a:off x="1584"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2" name="Rectangle 458"/>
            <p:cNvSpPr>
              <a:spLocks noChangeArrowheads="1"/>
            </p:cNvSpPr>
            <p:nvPr/>
          </p:nvSpPr>
          <p:spPr bwMode="auto">
            <a:xfrm>
              <a:off x="1632" y="168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3" name="Rectangle 459"/>
            <p:cNvSpPr>
              <a:spLocks noChangeArrowheads="1"/>
            </p:cNvSpPr>
            <p:nvPr/>
          </p:nvSpPr>
          <p:spPr bwMode="auto">
            <a:xfrm>
              <a:off x="1536"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4" name="Rectangle 460"/>
            <p:cNvSpPr>
              <a:spLocks noChangeArrowheads="1"/>
            </p:cNvSpPr>
            <p:nvPr/>
          </p:nvSpPr>
          <p:spPr bwMode="auto">
            <a:xfrm>
              <a:off x="1776" y="15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5" name="Rectangle 461"/>
            <p:cNvSpPr>
              <a:spLocks noChangeArrowheads="1"/>
            </p:cNvSpPr>
            <p:nvPr/>
          </p:nvSpPr>
          <p:spPr bwMode="auto">
            <a:xfrm>
              <a:off x="1680"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6" name="Rectangle 462"/>
            <p:cNvSpPr>
              <a:spLocks noChangeArrowheads="1"/>
            </p:cNvSpPr>
            <p:nvPr/>
          </p:nvSpPr>
          <p:spPr bwMode="auto">
            <a:xfrm>
              <a:off x="1728" y="148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7" name="Rectangle 463"/>
            <p:cNvSpPr>
              <a:spLocks noChangeArrowheads="1"/>
            </p:cNvSpPr>
            <p:nvPr/>
          </p:nvSpPr>
          <p:spPr bwMode="auto">
            <a:xfrm>
              <a:off x="1776"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8" name="Rectangle 464"/>
            <p:cNvSpPr>
              <a:spLocks noChangeArrowheads="1"/>
            </p:cNvSpPr>
            <p:nvPr/>
          </p:nvSpPr>
          <p:spPr bwMode="auto">
            <a:xfrm>
              <a:off x="1440"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69" name="Rectangle 465"/>
            <p:cNvSpPr>
              <a:spLocks noChangeArrowheads="1"/>
            </p:cNvSpPr>
            <p:nvPr/>
          </p:nvSpPr>
          <p:spPr bwMode="auto">
            <a:xfrm>
              <a:off x="1968"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0" name="Rectangle 466"/>
            <p:cNvSpPr>
              <a:spLocks noChangeArrowheads="1"/>
            </p:cNvSpPr>
            <p:nvPr/>
          </p:nvSpPr>
          <p:spPr bwMode="auto">
            <a:xfrm>
              <a:off x="1872"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1" name="Rectangle 467"/>
            <p:cNvSpPr>
              <a:spLocks noChangeArrowheads="1"/>
            </p:cNvSpPr>
            <p:nvPr/>
          </p:nvSpPr>
          <p:spPr bwMode="auto">
            <a:xfrm>
              <a:off x="1824"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2" name="Rectangle 468"/>
            <p:cNvSpPr>
              <a:spLocks noChangeArrowheads="1"/>
            </p:cNvSpPr>
            <p:nvPr/>
          </p:nvSpPr>
          <p:spPr bwMode="auto">
            <a:xfrm>
              <a:off x="1680"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3" name="Rectangle 469"/>
            <p:cNvSpPr>
              <a:spLocks noChangeArrowheads="1"/>
            </p:cNvSpPr>
            <p:nvPr/>
          </p:nvSpPr>
          <p:spPr bwMode="auto">
            <a:xfrm>
              <a:off x="1536"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4" name="Rectangle 470"/>
            <p:cNvSpPr>
              <a:spLocks noChangeArrowheads="1"/>
            </p:cNvSpPr>
            <p:nvPr/>
          </p:nvSpPr>
          <p:spPr bwMode="auto">
            <a:xfrm>
              <a:off x="1680" y="168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5" name="Rectangle 471"/>
            <p:cNvSpPr>
              <a:spLocks noChangeArrowheads="1"/>
            </p:cNvSpPr>
            <p:nvPr/>
          </p:nvSpPr>
          <p:spPr bwMode="auto">
            <a:xfrm>
              <a:off x="1632"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6" name="Rectangle 472"/>
            <p:cNvSpPr>
              <a:spLocks noChangeArrowheads="1"/>
            </p:cNvSpPr>
            <p:nvPr/>
          </p:nvSpPr>
          <p:spPr bwMode="auto">
            <a:xfrm>
              <a:off x="1872"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7" name="Rectangle 473"/>
            <p:cNvSpPr>
              <a:spLocks noChangeArrowheads="1"/>
            </p:cNvSpPr>
            <p:nvPr/>
          </p:nvSpPr>
          <p:spPr bwMode="auto">
            <a:xfrm>
              <a:off x="1824"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8" name="Rectangle 474"/>
            <p:cNvSpPr>
              <a:spLocks noChangeArrowheads="1"/>
            </p:cNvSpPr>
            <p:nvPr/>
          </p:nvSpPr>
          <p:spPr bwMode="auto">
            <a:xfrm>
              <a:off x="1968"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79" name="Rectangle 475"/>
            <p:cNvSpPr>
              <a:spLocks noChangeArrowheads="1"/>
            </p:cNvSpPr>
            <p:nvPr/>
          </p:nvSpPr>
          <p:spPr bwMode="auto">
            <a:xfrm>
              <a:off x="1968"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grpSp>
      <p:grpSp>
        <p:nvGrpSpPr>
          <p:cNvPr id="21981" name="Group 477"/>
          <p:cNvGrpSpPr>
            <a:grpSpLocks/>
          </p:cNvGrpSpPr>
          <p:nvPr/>
        </p:nvGrpSpPr>
        <p:grpSpPr bwMode="auto">
          <a:xfrm>
            <a:off x="3048000" y="4343400"/>
            <a:ext cx="2819400" cy="1981200"/>
            <a:chOff x="2400" y="1920"/>
            <a:chExt cx="1344" cy="1008"/>
          </a:xfrm>
        </p:grpSpPr>
        <p:sp>
          <p:nvSpPr>
            <p:cNvPr id="21982" name="Rectangle 478"/>
            <p:cNvSpPr>
              <a:spLocks noChangeArrowheads="1"/>
            </p:cNvSpPr>
            <p:nvPr/>
          </p:nvSpPr>
          <p:spPr bwMode="auto">
            <a:xfrm>
              <a:off x="2592" y="2160"/>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3" name="Rectangle 479"/>
            <p:cNvSpPr>
              <a:spLocks noChangeArrowheads="1"/>
            </p:cNvSpPr>
            <p:nvPr/>
          </p:nvSpPr>
          <p:spPr bwMode="auto">
            <a:xfrm>
              <a:off x="2688" y="2160"/>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4" name="Rectangle 480"/>
            <p:cNvSpPr>
              <a:spLocks noChangeArrowheads="1"/>
            </p:cNvSpPr>
            <p:nvPr/>
          </p:nvSpPr>
          <p:spPr bwMode="auto">
            <a:xfrm>
              <a:off x="2784" y="2160"/>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5" name="Rectangle 481"/>
            <p:cNvSpPr>
              <a:spLocks noChangeArrowheads="1"/>
            </p:cNvSpPr>
            <p:nvPr/>
          </p:nvSpPr>
          <p:spPr bwMode="auto">
            <a:xfrm>
              <a:off x="2400" y="1920"/>
              <a:ext cx="1344" cy="10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6" name="Rectangle 482"/>
            <p:cNvSpPr>
              <a:spLocks noChangeArrowheads="1"/>
            </p:cNvSpPr>
            <p:nvPr/>
          </p:nvSpPr>
          <p:spPr bwMode="auto">
            <a:xfrm>
              <a:off x="2784" y="2256"/>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7" name="Rectangle 483"/>
            <p:cNvSpPr>
              <a:spLocks noChangeArrowheads="1"/>
            </p:cNvSpPr>
            <p:nvPr/>
          </p:nvSpPr>
          <p:spPr bwMode="auto">
            <a:xfrm>
              <a:off x="2784" y="2352"/>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8" name="Rectangle 484"/>
            <p:cNvSpPr>
              <a:spLocks noChangeArrowheads="1"/>
            </p:cNvSpPr>
            <p:nvPr/>
          </p:nvSpPr>
          <p:spPr bwMode="auto">
            <a:xfrm>
              <a:off x="2784" y="2448"/>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89" name="Rectangle 485"/>
            <p:cNvSpPr>
              <a:spLocks noChangeArrowheads="1"/>
            </p:cNvSpPr>
            <p:nvPr/>
          </p:nvSpPr>
          <p:spPr bwMode="auto">
            <a:xfrm>
              <a:off x="2784"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0" name="Rectangle 486"/>
            <p:cNvSpPr>
              <a:spLocks noChangeArrowheads="1"/>
            </p:cNvSpPr>
            <p:nvPr/>
          </p:nvSpPr>
          <p:spPr bwMode="auto">
            <a:xfrm>
              <a:off x="2688"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1" name="Rectangle 487"/>
            <p:cNvSpPr>
              <a:spLocks noChangeArrowheads="1"/>
            </p:cNvSpPr>
            <p:nvPr/>
          </p:nvSpPr>
          <p:spPr bwMode="auto">
            <a:xfrm>
              <a:off x="2592"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2" name="Rectangle 488"/>
            <p:cNvSpPr>
              <a:spLocks noChangeArrowheads="1"/>
            </p:cNvSpPr>
            <p:nvPr/>
          </p:nvSpPr>
          <p:spPr bwMode="auto">
            <a:xfrm>
              <a:off x="2592" y="2256"/>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3" name="Rectangle 489"/>
            <p:cNvSpPr>
              <a:spLocks noChangeArrowheads="1"/>
            </p:cNvSpPr>
            <p:nvPr/>
          </p:nvSpPr>
          <p:spPr bwMode="auto">
            <a:xfrm>
              <a:off x="2592" y="2352"/>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4" name="Rectangle 490"/>
            <p:cNvSpPr>
              <a:spLocks noChangeArrowheads="1"/>
            </p:cNvSpPr>
            <p:nvPr/>
          </p:nvSpPr>
          <p:spPr bwMode="auto">
            <a:xfrm>
              <a:off x="2592" y="2448"/>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5" name="Rectangle 491"/>
            <p:cNvSpPr>
              <a:spLocks noChangeArrowheads="1"/>
            </p:cNvSpPr>
            <p:nvPr/>
          </p:nvSpPr>
          <p:spPr bwMode="auto">
            <a:xfrm>
              <a:off x="3024"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6" name="Rectangle 492"/>
            <p:cNvSpPr>
              <a:spLocks noChangeArrowheads="1"/>
            </p:cNvSpPr>
            <p:nvPr/>
          </p:nvSpPr>
          <p:spPr bwMode="auto">
            <a:xfrm>
              <a:off x="3264"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7" name="Rectangle 493"/>
            <p:cNvSpPr>
              <a:spLocks noChangeArrowheads="1"/>
            </p:cNvSpPr>
            <p:nvPr/>
          </p:nvSpPr>
          <p:spPr bwMode="auto">
            <a:xfrm>
              <a:off x="3360"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8" name="Rectangle 494"/>
            <p:cNvSpPr>
              <a:spLocks noChangeArrowheads="1"/>
            </p:cNvSpPr>
            <p:nvPr/>
          </p:nvSpPr>
          <p:spPr bwMode="auto">
            <a:xfrm>
              <a:off x="3456" y="2544"/>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999" name="Rectangle 495"/>
            <p:cNvSpPr>
              <a:spLocks noChangeArrowheads="1"/>
            </p:cNvSpPr>
            <p:nvPr/>
          </p:nvSpPr>
          <p:spPr bwMode="auto">
            <a:xfrm>
              <a:off x="3264" y="2448"/>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0" name="Rectangle 496"/>
            <p:cNvSpPr>
              <a:spLocks noChangeArrowheads="1"/>
            </p:cNvSpPr>
            <p:nvPr/>
          </p:nvSpPr>
          <p:spPr bwMode="auto">
            <a:xfrm>
              <a:off x="3264" y="2352"/>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1" name="Rectangle 497"/>
            <p:cNvSpPr>
              <a:spLocks noChangeArrowheads="1"/>
            </p:cNvSpPr>
            <p:nvPr/>
          </p:nvSpPr>
          <p:spPr bwMode="auto">
            <a:xfrm>
              <a:off x="3264" y="2256"/>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2" name="Rectangle 498"/>
            <p:cNvSpPr>
              <a:spLocks noChangeArrowheads="1"/>
            </p:cNvSpPr>
            <p:nvPr/>
          </p:nvSpPr>
          <p:spPr bwMode="auto">
            <a:xfrm>
              <a:off x="3264" y="2160"/>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3" name="Rectangle 499"/>
            <p:cNvSpPr>
              <a:spLocks noChangeArrowheads="1"/>
            </p:cNvSpPr>
            <p:nvPr/>
          </p:nvSpPr>
          <p:spPr bwMode="auto">
            <a:xfrm>
              <a:off x="3024" y="2352"/>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4" name="Rectangle 500"/>
            <p:cNvSpPr>
              <a:spLocks noChangeArrowheads="1"/>
            </p:cNvSpPr>
            <p:nvPr/>
          </p:nvSpPr>
          <p:spPr bwMode="auto">
            <a:xfrm>
              <a:off x="3024" y="2256"/>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5" name="Rectangle 501"/>
            <p:cNvSpPr>
              <a:spLocks noChangeArrowheads="1"/>
            </p:cNvSpPr>
            <p:nvPr/>
          </p:nvSpPr>
          <p:spPr bwMode="auto">
            <a:xfrm>
              <a:off x="3024" y="2160"/>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6" name="Rectangle 502"/>
            <p:cNvSpPr>
              <a:spLocks noChangeArrowheads="1"/>
            </p:cNvSpPr>
            <p:nvPr/>
          </p:nvSpPr>
          <p:spPr bwMode="auto">
            <a:xfrm>
              <a:off x="3024" y="2448"/>
              <a:ext cx="48" cy="48"/>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grpSp>
      <p:grpSp>
        <p:nvGrpSpPr>
          <p:cNvPr id="11268" name="Group 966"/>
          <p:cNvGrpSpPr>
            <a:grpSpLocks/>
          </p:cNvGrpSpPr>
          <p:nvPr/>
        </p:nvGrpSpPr>
        <p:grpSpPr bwMode="auto">
          <a:xfrm>
            <a:off x="4876800" y="1600200"/>
            <a:ext cx="2819400" cy="1981200"/>
            <a:chOff x="2400" y="864"/>
            <a:chExt cx="1344" cy="1008"/>
          </a:xfrm>
        </p:grpSpPr>
        <p:sp>
          <p:nvSpPr>
            <p:cNvPr id="21861" name="Rectangle 357"/>
            <p:cNvSpPr>
              <a:spLocks noChangeArrowheads="1"/>
            </p:cNvSpPr>
            <p:nvPr/>
          </p:nvSpPr>
          <p:spPr bwMode="auto">
            <a:xfrm>
              <a:off x="3264"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5" name="Rectangle 361"/>
            <p:cNvSpPr>
              <a:spLocks noChangeArrowheads="1"/>
            </p:cNvSpPr>
            <p:nvPr/>
          </p:nvSpPr>
          <p:spPr bwMode="auto">
            <a:xfrm>
              <a:off x="3264"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69" name="Rectangle 365"/>
            <p:cNvSpPr>
              <a:spLocks noChangeArrowheads="1"/>
            </p:cNvSpPr>
            <p:nvPr/>
          </p:nvSpPr>
          <p:spPr bwMode="auto">
            <a:xfrm>
              <a:off x="3360"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2" name="Rectangle 368"/>
            <p:cNvSpPr>
              <a:spLocks noChangeArrowheads="1"/>
            </p:cNvSpPr>
            <p:nvPr/>
          </p:nvSpPr>
          <p:spPr bwMode="auto">
            <a:xfrm>
              <a:off x="3024"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76" name="Rectangle 372"/>
            <p:cNvSpPr>
              <a:spLocks noChangeArrowheads="1"/>
            </p:cNvSpPr>
            <p:nvPr/>
          </p:nvSpPr>
          <p:spPr bwMode="auto">
            <a:xfrm>
              <a:off x="2784"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0" name="Rectangle 376"/>
            <p:cNvSpPr>
              <a:spLocks noChangeArrowheads="1"/>
            </p:cNvSpPr>
            <p:nvPr/>
          </p:nvSpPr>
          <p:spPr bwMode="auto">
            <a:xfrm>
              <a:off x="2592"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4" name="Rectangle 380"/>
            <p:cNvSpPr>
              <a:spLocks noChangeArrowheads="1"/>
            </p:cNvSpPr>
            <p:nvPr/>
          </p:nvSpPr>
          <p:spPr bwMode="auto">
            <a:xfrm>
              <a:off x="2592"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88" name="Rectangle 384"/>
            <p:cNvSpPr>
              <a:spLocks noChangeArrowheads="1"/>
            </p:cNvSpPr>
            <p:nvPr/>
          </p:nvSpPr>
          <p:spPr bwMode="auto">
            <a:xfrm>
              <a:off x="2592"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1891" name="Rectangle 387"/>
            <p:cNvSpPr>
              <a:spLocks noChangeArrowheads="1"/>
            </p:cNvSpPr>
            <p:nvPr/>
          </p:nvSpPr>
          <p:spPr bwMode="auto">
            <a:xfrm>
              <a:off x="2592"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7" name="Rectangle 503"/>
            <p:cNvSpPr>
              <a:spLocks noChangeArrowheads="1"/>
            </p:cNvSpPr>
            <p:nvPr/>
          </p:nvSpPr>
          <p:spPr bwMode="auto">
            <a:xfrm>
              <a:off x="2496"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8" name="Rectangle 504"/>
            <p:cNvSpPr>
              <a:spLocks noChangeArrowheads="1"/>
            </p:cNvSpPr>
            <p:nvPr/>
          </p:nvSpPr>
          <p:spPr bwMode="auto">
            <a:xfrm>
              <a:off x="2400"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09" name="Rectangle 505"/>
            <p:cNvSpPr>
              <a:spLocks noChangeArrowheads="1"/>
            </p:cNvSpPr>
            <p:nvPr/>
          </p:nvSpPr>
          <p:spPr bwMode="auto">
            <a:xfrm>
              <a:off x="2880"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0" name="Rectangle 506"/>
            <p:cNvSpPr>
              <a:spLocks noChangeArrowheads="1"/>
            </p:cNvSpPr>
            <p:nvPr/>
          </p:nvSpPr>
          <p:spPr bwMode="auto">
            <a:xfrm>
              <a:off x="2448"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1" name="Rectangle 507"/>
            <p:cNvSpPr>
              <a:spLocks noChangeArrowheads="1"/>
            </p:cNvSpPr>
            <p:nvPr/>
          </p:nvSpPr>
          <p:spPr bwMode="auto">
            <a:xfrm>
              <a:off x="2400" y="864"/>
              <a:ext cx="1344" cy="10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2" name="Rectangle 508"/>
            <p:cNvSpPr>
              <a:spLocks noChangeArrowheads="1"/>
            </p:cNvSpPr>
            <p:nvPr/>
          </p:nvSpPr>
          <p:spPr bwMode="auto">
            <a:xfrm>
              <a:off x="2592"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3" name="Rectangle 509"/>
            <p:cNvSpPr>
              <a:spLocks noChangeArrowheads="1"/>
            </p:cNvSpPr>
            <p:nvPr/>
          </p:nvSpPr>
          <p:spPr bwMode="auto">
            <a:xfrm>
              <a:off x="2688"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4" name="Rectangle 510"/>
            <p:cNvSpPr>
              <a:spLocks noChangeArrowheads="1"/>
            </p:cNvSpPr>
            <p:nvPr/>
          </p:nvSpPr>
          <p:spPr bwMode="auto">
            <a:xfrm>
              <a:off x="2784"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5" name="Rectangle 511"/>
            <p:cNvSpPr>
              <a:spLocks noChangeArrowheads="1"/>
            </p:cNvSpPr>
            <p:nvPr/>
          </p:nvSpPr>
          <p:spPr bwMode="auto">
            <a:xfrm>
              <a:off x="2736"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6" name="Rectangle 512"/>
            <p:cNvSpPr>
              <a:spLocks noChangeArrowheads="1"/>
            </p:cNvSpPr>
            <p:nvPr/>
          </p:nvSpPr>
          <p:spPr bwMode="auto">
            <a:xfrm>
              <a:off x="3168"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7" name="Rectangle 513"/>
            <p:cNvSpPr>
              <a:spLocks noChangeArrowheads="1"/>
            </p:cNvSpPr>
            <p:nvPr/>
          </p:nvSpPr>
          <p:spPr bwMode="auto">
            <a:xfrm>
              <a:off x="3072"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8" name="Rectangle 514"/>
            <p:cNvSpPr>
              <a:spLocks noChangeArrowheads="1"/>
            </p:cNvSpPr>
            <p:nvPr/>
          </p:nvSpPr>
          <p:spPr bwMode="auto">
            <a:xfrm>
              <a:off x="3072"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19" name="Rectangle 515"/>
            <p:cNvSpPr>
              <a:spLocks noChangeArrowheads="1"/>
            </p:cNvSpPr>
            <p:nvPr/>
          </p:nvSpPr>
          <p:spPr bwMode="auto">
            <a:xfrm>
              <a:off x="2688"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0" name="Rectangle 516"/>
            <p:cNvSpPr>
              <a:spLocks noChangeArrowheads="1"/>
            </p:cNvSpPr>
            <p:nvPr/>
          </p:nvSpPr>
          <p:spPr bwMode="auto">
            <a:xfrm>
              <a:off x="2496"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1" name="Rectangle 517"/>
            <p:cNvSpPr>
              <a:spLocks noChangeArrowheads="1"/>
            </p:cNvSpPr>
            <p:nvPr/>
          </p:nvSpPr>
          <p:spPr bwMode="auto">
            <a:xfrm>
              <a:off x="2544"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2" name="Rectangle 518"/>
            <p:cNvSpPr>
              <a:spLocks noChangeArrowheads="1"/>
            </p:cNvSpPr>
            <p:nvPr/>
          </p:nvSpPr>
          <p:spPr bwMode="auto">
            <a:xfrm>
              <a:off x="2544"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3" name="Rectangle 519"/>
            <p:cNvSpPr>
              <a:spLocks noChangeArrowheads="1"/>
            </p:cNvSpPr>
            <p:nvPr/>
          </p:nvSpPr>
          <p:spPr bwMode="auto">
            <a:xfrm>
              <a:off x="2640"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4" name="Rectangle 520"/>
            <p:cNvSpPr>
              <a:spLocks noChangeArrowheads="1"/>
            </p:cNvSpPr>
            <p:nvPr/>
          </p:nvSpPr>
          <p:spPr bwMode="auto">
            <a:xfrm>
              <a:off x="2640"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5" name="Rectangle 521"/>
            <p:cNvSpPr>
              <a:spLocks noChangeArrowheads="1"/>
            </p:cNvSpPr>
            <p:nvPr/>
          </p:nvSpPr>
          <p:spPr bwMode="auto">
            <a:xfrm>
              <a:off x="3024" y="124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6" name="Rectangle 522"/>
            <p:cNvSpPr>
              <a:spLocks noChangeArrowheads="1"/>
            </p:cNvSpPr>
            <p:nvPr/>
          </p:nvSpPr>
          <p:spPr bwMode="auto">
            <a:xfrm>
              <a:off x="2832" y="148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7" name="Rectangle 523"/>
            <p:cNvSpPr>
              <a:spLocks noChangeArrowheads="1"/>
            </p:cNvSpPr>
            <p:nvPr/>
          </p:nvSpPr>
          <p:spPr bwMode="auto">
            <a:xfrm>
              <a:off x="2544" y="91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8" name="Rectangle 524"/>
            <p:cNvSpPr>
              <a:spLocks noChangeArrowheads="1"/>
            </p:cNvSpPr>
            <p:nvPr/>
          </p:nvSpPr>
          <p:spPr bwMode="auto">
            <a:xfrm>
              <a:off x="2928" y="158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29" name="Rectangle 525"/>
            <p:cNvSpPr>
              <a:spLocks noChangeArrowheads="1"/>
            </p:cNvSpPr>
            <p:nvPr/>
          </p:nvSpPr>
          <p:spPr bwMode="auto">
            <a:xfrm>
              <a:off x="3216"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0" name="Rectangle 526"/>
            <p:cNvSpPr>
              <a:spLocks noChangeArrowheads="1"/>
            </p:cNvSpPr>
            <p:nvPr/>
          </p:nvSpPr>
          <p:spPr bwMode="auto">
            <a:xfrm>
              <a:off x="2448"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1" name="Rectangle 527"/>
            <p:cNvSpPr>
              <a:spLocks noChangeArrowheads="1"/>
            </p:cNvSpPr>
            <p:nvPr/>
          </p:nvSpPr>
          <p:spPr bwMode="auto">
            <a:xfrm>
              <a:off x="2784"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2" name="Rectangle 528"/>
            <p:cNvSpPr>
              <a:spLocks noChangeArrowheads="1"/>
            </p:cNvSpPr>
            <p:nvPr/>
          </p:nvSpPr>
          <p:spPr bwMode="auto">
            <a:xfrm>
              <a:off x="2784"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3" name="Rectangle 529"/>
            <p:cNvSpPr>
              <a:spLocks noChangeArrowheads="1"/>
            </p:cNvSpPr>
            <p:nvPr/>
          </p:nvSpPr>
          <p:spPr bwMode="auto">
            <a:xfrm>
              <a:off x="2592"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4" name="Rectangle 530"/>
            <p:cNvSpPr>
              <a:spLocks noChangeArrowheads="1"/>
            </p:cNvSpPr>
            <p:nvPr/>
          </p:nvSpPr>
          <p:spPr bwMode="auto">
            <a:xfrm>
              <a:off x="2880"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5" name="Rectangle 531"/>
            <p:cNvSpPr>
              <a:spLocks noChangeArrowheads="1"/>
            </p:cNvSpPr>
            <p:nvPr/>
          </p:nvSpPr>
          <p:spPr bwMode="auto">
            <a:xfrm>
              <a:off x="2640"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6" name="Rectangle 532"/>
            <p:cNvSpPr>
              <a:spLocks noChangeArrowheads="1"/>
            </p:cNvSpPr>
            <p:nvPr/>
          </p:nvSpPr>
          <p:spPr bwMode="auto">
            <a:xfrm>
              <a:off x="2400"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7" name="Rectangle 533"/>
            <p:cNvSpPr>
              <a:spLocks noChangeArrowheads="1"/>
            </p:cNvSpPr>
            <p:nvPr/>
          </p:nvSpPr>
          <p:spPr bwMode="auto">
            <a:xfrm>
              <a:off x="2592"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8" name="Rectangle 534"/>
            <p:cNvSpPr>
              <a:spLocks noChangeArrowheads="1"/>
            </p:cNvSpPr>
            <p:nvPr/>
          </p:nvSpPr>
          <p:spPr bwMode="auto">
            <a:xfrm>
              <a:off x="3024" y="91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39" name="Rectangle 535"/>
            <p:cNvSpPr>
              <a:spLocks noChangeArrowheads="1"/>
            </p:cNvSpPr>
            <p:nvPr/>
          </p:nvSpPr>
          <p:spPr bwMode="auto">
            <a:xfrm>
              <a:off x="2832"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0" name="Rectangle 536"/>
            <p:cNvSpPr>
              <a:spLocks noChangeArrowheads="1"/>
            </p:cNvSpPr>
            <p:nvPr/>
          </p:nvSpPr>
          <p:spPr bwMode="auto">
            <a:xfrm>
              <a:off x="2496"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1" name="Rectangle 537"/>
            <p:cNvSpPr>
              <a:spLocks noChangeArrowheads="1"/>
            </p:cNvSpPr>
            <p:nvPr/>
          </p:nvSpPr>
          <p:spPr bwMode="auto">
            <a:xfrm>
              <a:off x="2592"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2" name="Rectangle 538"/>
            <p:cNvSpPr>
              <a:spLocks noChangeArrowheads="1"/>
            </p:cNvSpPr>
            <p:nvPr/>
          </p:nvSpPr>
          <p:spPr bwMode="auto">
            <a:xfrm>
              <a:off x="2544"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3" name="Rectangle 539"/>
            <p:cNvSpPr>
              <a:spLocks noChangeArrowheads="1"/>
            </p:cNvSpPr>
            <p:nvPr/>
          </p:nvSpPr>
          <p:spPr bwMode="auto">
            <a:xfrm>
              <a:off x="3072"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4" name="Rectangle 540"/>
            <p:cNvSpPr>
              <a:spLocks noChangeArrowheads="1"/>
            </p:cNvSpPr>
            <p:nvPr/>
          </p:nvSpPr>
          <p:spPr bwMode="auto">
            <a:xfrm>
              <a:off x="3600" y="91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5" name="Rectangle 541"/>
            <p:cNvSpPr>
              <a:spLocks noChangeArrowheads="1"/>
            </p:cNvSpPr>
            <p:nvPr/>
          </p:nvSpPr>
          <p:spPr bwMode="auto">
            <a:xfrm>
              <a:off x="2928"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6" name="Rectangle 542"/>
            <p:cNvSpPr>
              <a:spLocks noChangeArrowheads="1"/>
            </p:cNvSpPr>
            <p:nvPr/>
          </p:nvSpPr>
          <p:spPr bwMode="auto">
            <a:xfrm>
              <a:off x="2784" y="86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7" name="Rectangle 543"/>
            <p:cNvSpPr>
              <a:spLocks noChangeArrowheads="1"/>
            </p:cNvSpPr>
            <p:nvPr/>
          </p:nvSpPr>
          <p:spPr bwMode="auto">
            <a:xfrm>
              <a:off x="2928"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8" name="Rectangle 544"/>
            <p:cNvSpPr>
              <a:spLocks noChangeArrowheads="1"/>
            </p:cNvSpPr>
            <p:nvPr/>
          </p:nvSpPr>
          <p:spPr bwMode="auto">
            <a:xfrm>
              <a:off x="2544" y="1344"/>
              <a:ext cx="47"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49" name="Rectangle 545"/>
            <p:cNvSpPr>
              <a:spLocks noChangeArrowheads="1"/>
            </p:cNvSpPr>
            <p:nvPr/>
          </p:nvSpPr>
          <p:spPr bwMode="auto">
            <a:xfrm>
              <a:off x="2448" y="1344"/>
              <a:ext cx="48"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0" name="Rectangle 546"/>
            <p:cNvSpPr>
              <a:spLocks noChangeArrowheads="1"/>
            </p:cNvSpPr>
            <p:nvPr/>
          </p:nvSpPr>
          <p:spPr bwMode="auto">
            <a:xfrm>
              <a:off x="2736" y="1152"/>
              <a:ext cx="47" cy="4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1" name="Rectangle 547"/>
            <p:cNvSpPr>
              <a:spLocks noChangeArrowheads="1"/>
            </p:cNvSpPr>
            <p:nvPr/>
          </p:nvSpPr>
          <p:spPr bwMode="auto">
            <a:xfrm>
              <a:off x="3312"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2" name="Rectangle 548"/>
            <p:cNvSpPr>
              <a:spLocks noChangeArrowheads="1"/>
            </p:cNvSpPr>
            <p:nvPr/>
          </p:nvSpPr>
          <p:spPr bwMode="auto">
            <a:xfrm>
              <a:off x="2544"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3" name="Rectangle 549"/>
            <p:cNvSpPr>
              <a:spLocks noChangeArrowheads="1"/>
            </p:cNvSpPr>
            <p:nvPr/>
          </p:nvSpPr>
          <p:spPr bwMode="auto">
            <a:xfrm>
              <a:off x="259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4" name="Rectangle 550"/>
            <p:cNvSpPr>
              <a:spLocks noChangeArrowheads="1"/>
            </p:cNvSpPr>
            <p:nvPr/>
          </p:nvSpPr>
          <p:spPr bwMode="auto">
            <a:xfrm>
              <a:off x="2592"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5" name="Rectangle 551"/>
            <p:cNvSpPr>
              <a:spLocks noChangeArrowheads="1"/>
            </p:cNvSpPr>
            <p:nvPr/>
          </p:nvSpPr>
          <p:spPr bwMode="auto">
            <a:xfrm>
              <a:off x="2736"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6" name="Rectangle 552"/>
            <p:cNvSpPr>
              <a:spLocks noChangeArrowheads="1"/>
            </p:cNvSpPr>
            <p:nvPr/>
          </p:nvSpPr>
          <p:spPr bwMode="auto">
            <a:xfrm>
              <a:off x="2736"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7" name="Rectangle 553"/>
            <p:cNvSpPr>
              <a:spLocks noChangeArrowheads="1"/>
            </p:cNvSpPr>
            <p:nvPr/>
          </p:nvSpPr>
          <p:spPr bwMode="auto">
            <a:xfrm>
              <a:off x="2928"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8" name="Rectangle 554"/>
            <p:cNvSpPr>
              <a:spLocks noChangeArrowheads="1"/>
            </p:cNvSpPr>
            <p:nvPr/>
          </p:nvSpPr>
          <p:spPr bwMode="auto">
            <a:xfrm>
              <a:off x="283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59" name="Rectangle 555"/>
            <p:cNvSpPr>
              <a:spLocks noChangeArrowheads="1"/>
            </p:cNvSpPr>
            <p:nvPr/>
          </p:nvSpPr>
          <p:spPr bwMode="auto">
            <a:xfrm>
              <a:off x="288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0" name="Rectangle 556"/>
            <p:cNvSpPr>
              <a:spLocks noChangeArrowheads="1"/>
            </p:cNvSpPr>
            <p:nvPr/>
          </p:nvSpPr>
          <p:spPr bwMode="auto">
            <a:xfrm>
              <a:off x="2832"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1" name="Rectangle 557"/>
            <p:cNvSpPr>
              <a:spLocks noChangeArrowheads="1"/>
            </p:cNvSpPr>
            <p:nvPr/>
          </p:nvSpPr>
          <p:spPr bwMode="auto">
            <a:xfrm>
              <a:off x="2976"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2" name="Rectangle 558"/>
            <p:cNvSpPr>
              <a:spLocks noChangeArrowheads="1"/>
            </p:cNvSpPr>
            <p:nvPr/>
          </p:nvSpPr>
          <p:spPr bwMode="auto">
            <a:xfrm>
              <a:off x="2976"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3" name="Rectangle 559"/>
            <p:cNvSpPr>
              <a:spLocks noChangeArrowheads="1"/>
            </p:cNvSpPr>
            <p:nvPr/>
          </p:nvSpPr>
          <p:spPr bwMode="auto">
            <a:xfrm>
              <a:off x="2400"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4" name="Rectangle 560"/>
            <p:cNvSpPr>
              <a:spLocks noChangeArrowheads="1"/>
            </p:cNvSpPr>
            <p:nvPr/>
          </p:nvSpPr>
          <p:spPr bwMode="auto">
            <a:xfrm>
              <a:off x="2496"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5" name="Rectangle 561"/>
            <p:cNvSpPr>
              <a:spLocks noChangeArrowheads="1"/>
            </p:cNvSpPr>
            <p:nvPr/>
          </p:nvSpPr>
          <p:spPr bwMode="auto">
            <a:xfrm>
              <a:off x="316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6" name="Rectangle 562"/>
            <p:cNvSpPr>
              <a:spLocks noChangeArrowheads="1"/>
            </p:cNvSpPr>
            <p:nvPr/>
          </p:nvSpPr>
          <p:spPr bwMode="auto">
            <a:xfrm>
              <a:off x="2448"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7" name="Rectangle 563"/>
            <p:cNvSpPr>
              <a:spLocks noChangeArrowheads="1"/>
            </p:cNvSpPr>
            <p:nvPr/>
          </p:nvSpPr>
          <p:spPr bwMode="auto">
            <a:xfrm>
              <a:off x="3264"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8" name="Rectangle 564"/>
            <p:cNvSpPr>
              <a:spLocks noChangeArrowheads="1"/>
            </p:cNvSpPr>
            <p:nvPr/>
          </p:nvSpPr>
          <p:spPr bwMode="auto">
            <a:xfrm>
              <a:off x="331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69" name="Rectangle 565"/>
            <p:cNvSpPr>
              <a:spLocks noChangeArrowheads="1"/>
            </p:cNvSpPr>
            <p:nvPr/>
          </p:nvSpPr>
          <p:spPr bwMode="auto">
            <a:xfrm>
              <a:off x="2640"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0" name="Rectangle 566"/>
            <p:cNvSpPr>
              <a:spLocks noChangeArrowheads="1"/>
            </p:cNvSpPr>
            <p:nvPr/>
          </p:nvSpPr>
          <p:spPr bwMode="auto">
            <a:xfrm>
              <a:off x="340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1" name="Rectangle 567"/>
            <p:cNvSpPr>
              <a:spLocks noChangeArrowheads="1"/>
            </p:cNvSpPr>
            <p:nvPr/>
          </p:nvSpPr>
          <p:spPr bwMode="auto">
            <a:xfrm>
              <a:off x="240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2" name="Rectangle 568"/>
            <p:cNvSpPr>
              <a:spLocks noChangeArrowheads="1"/>
            </p:cNvSpPr>
            <p:nvPr/>
          </p:nvSpPr>
          <p:spPr bwMode="auto">
            <a:xfrm>
              <a:off x="3456"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3" name="Rectangle 569"/>
            <p:cNvSpPr>
              <a:spLocks noChangeArrowheads="1"/>
            </p:cNvSpPr>
            <p:nvPr/>
          </p:nvSpPr>
          <p:spPr bwMode="auto">
            <a:xfrm>
              <a:off x="2640"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4" name="Rectangle 570"/>
            <p:cNvSpPr>
              <a:spLocks noChangeArrowheads="1"/>
            </p:cNvSpPr>
            <p:nvPr/>
          </p:nvSpPr>
          <p:spPr bwMode="auto">
            <a:xfrm>
              <a:off x="3600"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5" name="Rectangle 571"/>
            <p:cNvSpPr>
              <a:spLocks noChangeArrowheads="1"/>
            </p:cNvSpPr>
            <p:nvPr/>
          </p:nvSpPr>
          <p:spPr bwMode="auto">
            <a:xfrm>
              <a:off x="2544"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6" name="Rectangle 572"/>
            <p:cNvSpPr>
              <a:spLocks noChangeArrowheads="1"/>
            </p:cNvSpPr>
            <p:nvPr/>
          </p:nvSpPr>
          <p:spPr bwMode="auto">
            <a:xfrm>
              <a:off x="3696"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7" name="Rectangle 573"/>
            <p:cNvSpPr>
              <a:spLocks noChangeArrowheads="1"/>
            </p:cNvSpPr>
            <p:nvPr/>
          </p:nvSpPr>
          <p:spPr bwMode="auto">
            <a:xfrm>
              <a:off x="3360"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8" name="Rectangle 574"/>
            <p:cNvSpPr>
              <a:spLocks noChangeArrowheads="1"/>
            </p:cNvSpPr>
            <p:nvPr/>
          </p:nvSpPr>
          <p:spPr bwMode="auto">
            <a:xfrm>
              <a:off x="2496"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79" name="Rectangle 575"/>
            <p:cNvSpPr>
              <a:spLocks noChangeArrowheads="1"/>
            </p:cNvSpPr>
            <p:nvPr/>
          </p:nvSpPr>
          <p:spPr bwMode="auto">
            <a:xfrm>
              <a:off x="3552"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0" name="Rectangle 576"/>
            <p:cNvSpPr>
              <a:spLocks noChangeArrowheads="1"/>
            </p:cNvSpPr>
            <p:nvPr/>
          </p:nvSpPr>
          <p:spPr bwMode="auto">
            <a:xfrm>
              <a:off x="2448"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1" name="Rectangle 577"/>
            <p:cNvSpPr>
              <a:spLocks noChangeArrowheads="1"/>
            </p:cNvSpPr>
            <p:nvPr/>
          </p:nvSpPr>
          <p:spPr bwMode="auto">
            <a:xfrm>
              <a:off x="2688"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2" name="Rectangle 578"/>
            <p:cNvSpPr>
              <a:spLocks noChangeArrowheads="1"/>
            </p:cNvSpPr>
            <p:nvPr/>
          </p:nvSpPr>
          <p:spPr bwMode="auto">
            <a:xfrm>
              <a:off x="2880"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3" name="Rectangle 579"/>
            <p:cNvSpPr>
              <a:spLocks noChangeArrowheads="1"/>
            </p:cNvSpPr>
            <p:nvPr/>
          </p:nvSpPr>
          <p:spPr bwMode="auto">
            <a:xfrm>
              <a:off x="3024"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4" name="Rectangle 580"/>
            <p:cNvSpPr>
              <a:spLocks noChangeArrowheads="1"/>
            </p:cNvSpPr>
            <p:nvPr/>
          </p:nvSpPr>
          <p:spPr bwMode="auto">
            <a:xfrm>
              <a:off x="2880"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5" name="Rectangle 581"/>
            <p:cNvSpPr>
              <a:spLocks noChangeArrowheads="1"/>
            </p:cNvSpPr>
            <p:nvPr/>
          </p:nvSpPr>
          <p:spPr bwMode="auto">
            <a:xfrm>
              <a:off x="3360"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6" name="Rectangle 582"/>
            <p:cNvSpPr>
              <a:spLocks noChangeArrowheads="1"/>
            </p:cNvSpPr>
            <p:nvPr/>
          </p:nvSpPr>
          <p:spPr bwMode="auto">
            <a:xfrm>
              <a:off x="2976"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7" name="Rectangle 583"/>
            <p:cNvSpPr>
              <a:spLocks noChangeArrowheads="1"/>
            </p:cNvSpPr>
            <p:nvPr/>
          </p:nvSpPr>
          <p:spPr bwMode="auto">
            <a:xfrm>
              <a:off x="2832"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8" name="Rectangle 584"/>
            <p:cNvSpPr>
              <a:spLocks noChangeArrowheads="1"/>
            </p:cNvSpPr>
            <p:nvPr/>
          </p:nvSpPr>
          <p:spPr bwMode="auto">
            <a:xfrm>
              <a:off x="2496"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89" name="Rectangle 585"/>
            <p:cNvSpPr>
              <a:spLocks noChangeArrowheads="1"/>
            </p:cNvSpPr>
            <p:nvPr/>
          </p:nvSpPr>
          <p:spPr bwMode="auto">
            <a:xfrm>
              <a:off x="2928"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0" name="Rectangle 586"/>
            <p:cNvSpPr>
              <a:spLocks noChangeArrowheads="1"/>
            </p:cNvSpPr>
            <p:nvPr/>
          </p:nvSpPr>
          <p:spPr bwMode="auto">
            <a:xfrm>
              <a:off x="3504"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1" name="Rectangle 587"/>
            <p:cNvSpPr>
              <a:spLocks noChangeArrowheads="1"/>
            </p:cNvSpPr>
            <p:nvPr/>
          </p:nvSpPr>
          <p:spPr bwMode="auto">
            <a:xfrm>
              <a:off x="2688"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2" name="Rectangle 588"/>
            <p:cNvSpPr>
              <a:spLocks noChangeArrowheads="1"/>
            </p:cNvSpPr>
            <p:nvPr/>
          </p:nvSpPr>
          <p:spPr bwMode="auto">
            <a:xfrm>
              <a:off x="3216"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3" name="Rectangle 589"/>
            <p:cNvSpPr>
              <a:spLocks noChangeArrowheads="1"/>
            </p:cNvSpPr>
            <p:nvPr/>
          </p:nvSpPr>
          <p:spPr bwMode="auto">
            <a:xfrm>
              <a:off x="312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4" name="Rectangle 590"/>
            <p:cNvSpPr>
              <a:spLocks noChangeArrowheads="1"/>
            </p:cNvSpPr>
            <p:nvPr/>
          </p:nvSpPr>
          <p:spPr bwMode="auto">
            <a:xfrm>
              <a:off x="2784"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5" name="Rectangle 591"/>
            <p:cNvSpPr>
              <a:spLocks noChangeArrowheads="1"/>
            </p:cNvSpPr>
            <p:nvPr/>
          </p:nvSpPr>
          <p:spPr bwMode="auto">
            <a:xfrm>
              <a:off x="2640"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6" name="Rectangle 592"/>
            <p:cNvSpPr>
              <a:spLocks noChangeArrowheads="1"/>
            </p:cNvSpPr>
            <p:nvPr/>
          </p:nvSpPr>
          <p:spPr bwMode="auto">
            <a:xfrm>
              <a:off x="3456"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7" name="Rectangle 593"/>
            <p:cNvSpPr>
              <a:spLocks noChangeArrowheads="1"/>
            </p:cNvSpPr>
            <p:nvPr/>
          </p:nvSpPr>
          <p:spPr bwMode="auto">
            <a:xfrm>
              <a:off x="3600"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8" name="Rectangle 594"/>
            <p:cNvSpPr>
              <a:spLocks noChangeArrowheads="1"/>
            </p:cNvSpPr>
            <p:nvPr/>
          </p:nvSpPr>
          <p:spPr bwMode="auto">
            <a:xfrm>
              <a:off x="2688" y="12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099" name="Rectangle 595"/>
            <p:cNvSpPr>
              <a:spLocks noChangeArrowheads="1"/>
            </p:cNvSpPr>
            <p:nvPr/>
          </p:nvSpPr>
          <p:spPr bwMode="auto">
            <a:xfrm>
              <a:off x="3120"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0" name="Rectangle 596"/>
            <p:cNvSpPr>
              <a:spLocks noChangeArrowheads="1"/>
            </p:cNvSpPr>
            <p:nvPr/>
          </p:nvSpPr>
          <p:spPr bwMode="auto">
            <a:xfrm>
              <a:off x="3072"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1" name="Rectangle 597"/>
            <p:cNvSpPr>
              <a:spLocks noChangeArrowheads="1"/>
            </p:cNvSpPr>
            <p:nvPr/>
          </p:nvSpPr>
          <p:spPr bwMode="auto">
            <a:xfrm>
              <a:off x="3024"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2" name="Rectangle 598"/>
            <p:cNvSpPr>
              <a:spLocks noChangeArrowheads="1"/>
            </p:cNvSpPr>
            <p:nvPr/>
          </p:nvSpPr>
          <p:spPr bwMode="auto">
            <a:xfrm>
              <a:off x="2736"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3" name="Rectangle 599"/>
            <p:cNvSpPr>
              <a:spLocks noChangeArrowheads="1"/>
            </p:cNvSpPr>
            <p:nvPr/>
          </p:nvSpPr>
          <p:spPr bwMode="auto">
            <a:xfrm>
              <a:off x="2976"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4" name="Rectangle 600"/>
            <p:cNvSpPr>
              <a:spLocks noChangeArrowheads="1"/>
            </p:cNvSpPr>
            <p:nvPr/>
          </p:nvSpPr>
          <p:spPr bwMode="auto">
            <a:xfrm>
              <a:off x="2736"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5" name="Rectangle 601"/>
            <p:cNvSpPr>
              <a:spLocks noChangeArrowheads="1"/>
            </p:cNvSpPr>
            <p:nvPr/>
          </p:nvSpPr>
          <p:spPr bwMode="auto">
            <a:xfrm>
              <a:off x="3216"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6" name="Rectangle 602"/>
            <p:cNvSpPr>
              <a:spLocks noChangeArrowheads="1"/>
            </p:cNvSpPr>
            <p:nvPr/>
          </p:nvSpPr>
          <p:spPr bwMode="auto">
            <a:xfrm>
              <a:off x="3360"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7" name="Rectangle 603"/>
            <p:cNvSpPr>
              <a:spLocks noChangeArrowheads="1"/>
            </p:cNvSpPr>
            <p:nvPr/>
          </p:nvSpPr>
          <p:spPr bwMode="auto">
            <a:xfrm>
              <a:off x="3168"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8" name="Rectangle 604"/>
            <p:cNvSpPr>
              <a:spLocks noChangeArrowheads="1"/>
            </p:cNvSpPr>
            <p:nvPr/>
          </p:nvSpPr>
          <p:spPr bwMode="auto">
            <a:xfrm>
              <a:off x="3024"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09" name="Rectangle 605"/>
            <p:cNvSpPr>
              <a:spLocks noChangeArrowheads="1"/>
            </p:cNvSpPr>
            <p:nvPr/>
          </p:nvSpPr>
          <p:spPr bwMode="auto">
            <a:xfrm>
              <a:off x="3168"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0" name="Rectangle 606"/>
            <p:cNvSpPr>
              <a:spLocks noChangeArrowheads="1"/>
            </p:cNvSpPr>
            <p:nvPr/>
          </p:nvSpPr>
          <p:spPr bwMode="auto">
            <a:xfrm>
              <a:off x="3696"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1" name="Rectangle 607"/>
            <p:cNvSpPr>
              <a:spLocks noChangeArrowheads="1"/>
            </p:cNvSpPr>
            <p:nvPr/>
          </p:nvSpPr>
          <p:spPr bwMode="auto">
            <a:xfrm>
              <a:off x="2592"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2" name="Rectangle 608"/>
            <p:cNvSpPr>
              <a:spLocks noChangeArrowheads="1"/>
            </p:cNvSpPr>
            <p:nvPr/>
          </p:nvSpPr>
          <p:spPr bwMode="auto">
            <a:xfrm>
              <a:off x="2928"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3" name="Rectangle 609"/>
            <p:cNvSpPr>
              <a:spLocks noChangeArrowheads="1"/>
            </p:cNvSpPr>
            <p:nvPr/>
          </p:nvSpPr>
          <p:spPr bwMode="auto">
            <a:xfrm>
              <a:off x="3408"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4" name="Rectangle 610"/>
            <p:cNvSpPr>
              <a:spLocks noChangeArrowheads="1"/>
            </p:cNvSpPr>
            <p:nvPr/>
          </p:nvSpPr>
          <p:spPr bwMode="auto">
            <a:xfrm>
              <a:off x="3600" y="86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5" name="Rectangle 611"/>
            <p:cNvSpPr>
              <a:spLocks noChangeArrowheads="1"/>
            </p:cNvSpPr>
            <p:nvPr/>
          </p:nvSpPr>
          <p:spPr bwMode="auto">
            <a:xfrm>
              <a:off x="3696"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6" name="Rectangle 612"/>
            <p:cNvSpPr>
              <a:spLocks noChangeArrowheads="1"/>
            </p:cNvSpPr>
            <p:nvPr/>
          </p:nvSpPr>
          <p:spPr bwMode="auto">
            <a:xfrm>
              <a:off x="3120"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7" name="Rectangle 613"/>
            <p:cNvSpPr>
              <a:spLocks noChangeArrowheads="1"/>
            </p:cNvSpPr>
            <p:nvPr/>
          </p:nvSpPr>
          <p:spPr bwMode="auto">
            <a:xfrm>
              <a:off x="3360"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8" name="Rectangle 614"/>
            <p:cNvSpPr>
              <a:spLocks noChangeArrowheads="1"/>
            </p:cNvSpPr>
            <p:nvPr/>
          </p:nvSpPr>
          <p:spPr bwMode="auto">
            <a:xfrm>
              <a:off x="2448" y="12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19" name="Rectangle 615"/>
            <p:cNvSpPr>
              <a:spLocks noChangeArrowheads="1"/>
            </p:cNvSpPr>
            <p:nvPr/>
          </p:nvSpPr>
          <p:spPr bwMode="auto">
            <a:xfrm>
              <a:off x="3360" y="91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0" name="Rectangle 616"/>
            <p:cNvSpPr>
              <a:spLocks noChangeArrowheads="1"/>
            </p:cNvSpPr>
            <p:nvPr/>
          </p:nvSpPr>
          <p:spPr bwMode="auto">
            <a:xfrm>
              <a:off x="2928"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1" name="Rectangle 617"/>
            <p:cNvSpPr>
              <a:spLocks noChangeArrowheads="1"/>
            </p:cNvSpPr>
            <p:nvPr/>
          </p:nvSpPr>
          <p:spPr bwMode="auto">
            <a:xfrm>
              <a:off x="3360"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2" name="Rectangle 618"/>
            <p:cNvSpPr>
              <a:spLocks noChangeArrowheads="1"/>
            </p:cNvSpPr>
            <p:nvPr/>
          </p:nvSpPr>
          <p:spPr bwMode="auto">
            <a:xfrm>
              <a:off x="3456"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3" name="Rectangle 619"/>
            <p:cNvSpPr>
              <a:spLocks noChangeArrowheads="1"/>
            </p:cNvSpPr>
            <p:nvPr/>
          </p:nvSpPr>
          <p:spPr bwMode="auto">
            <a:xfrm>
              <a:off x="3072"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4" name="Rectangle 620"/>
            <p:cNvSpPr>
              <a:spLocks noChangeArrowheads="1"/>
            </p:cNvSpPr>
            <p:nvPr/>
          </p:nvSpPr>
          <p:spPr bwMode="auto">
            <a:xfrm>
              <a:off x="3120"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5" name="Rectangle 621"/>
            <p:cNvSpPr>
              <a:spLocks noChangeArrowheads="1"/>
            </p:cNvSpPr>
            <p:nvPr/>
          </p:nvSpPr>
          <p:spPr bwMode="auto">
            <a:xfrm>
              <a:off x="3504"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6" name="Rectangle 622"/>
            <p:cNvSpPr>
              <a:spLocks noChangeArrowheads="1"/>
            </p:cNvSpPr>
            <p:nvPr/>
          </p:nvSpPr>
          <p:spPr bwMode="auto">
            <a:xfrm>
              <a:off x="3600"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7" name="Rectangle 623"/>
            <p:cNvSpPr>
              <a:spLocks noChangeArrowheads="1"/>
            </p:cNvSpPr>
            <p:nvPr/>
          </p:nvSpPr>
          <p:spPr bwMode="auto">
            <a:xfrm>
              <a:off x="2832"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8" name="Rectangle 624"/>
            <p:cNvSpPr>
              <a:spLocks noChangeArrowheads="1"/>
            </p:cNvSpPr>
            <p:nvPr/>
          </p:nvSpPr>
          <p:spPr bwMode="auto">
            <a:xfrm>
              <a:off x="2544"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29" name="Rectangle 625"/>
            <p:cNvSpPr>
              <a:spLocks noChangeArrowheads="1"/>
            </p:cNvSpPr>
            <p:nvPr/>
          </p:nvSpPr>
          <p:spPr bwMode="auto">
            <a:xfrm>
              <a:off x="2592" y="153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0" name="Rectangle 626"/>
            <p:cNvSpPr>
              <a:spLocks noChangeArrowheads="1"/>
            </p:cNvSpPr>
            <p:nvPr/>
          </p:nvSpPr>
          <p:spPr bwMode="auto">
            <a:xfrm>
              <a:off x="2448"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1" name="Rectangle 627"/>
            <p:cNvSpPr>
              <a:spLocks noChangeArrowheads="1"/>
            </p:cNvSpPr>
            <p:nvPr/>
          </p:nvSpPr>
          <p:spPr bwMode="auto">
            <a:xfrm>
              <a:off x="2496"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2" name="Rectangle 628"/>
            <p:cNvSpPr>
              <a:spLocks noChangeArrowheads="1"/>
            </p:cNvSpPr>
            <p:nvPr/>
          </p:nvSpPr>
          <p:spPr bwMode="auto">
            <a:xfrm>
              <a:off x="2736"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3" name="Rectangle 629"/>
            <p:cNvSpPr>
              <a:spLocks noChangeArrowheads="1"/>
            </p:cNvSpPr>
            <p:nvPr/>
          </p:nvSpPr>
          <p:spPr bwMode="auto">
            <a:xfrm>
              <a:off x="2784"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4" name="Rectangle 630"/>
            <p:cNvSpPr>
              <a:spLocks noChangeArrowheads="1"/>
            </p:cNvSpPr>
            <p:nvPr/>
          </p:nvSpPr>
          <p:spPr bwMode="auto">
            <a:xfrm>
              <a:off x="2448"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5" name="Rectangle 631"/>
            <p:cNvSpPr>
              <a:spLocks noChangeArrowheads="1"/>
            </p:cNvSpPr>
            <p:nvPr/>
          </p:nvSpPr>
          <p:spPr bwMode="auto">
            <a:xfrm>
              <a:off x="2880"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6" name="Rectangle 632"/>
            <p:cNvSpPr>
              <a:spLocks noChangeArrowheads="1"/>
            </p:cNvSpPr>
            <p:nvPr/>
          </p:nvSpPr>
          <p:spPr bwMode="auto">
            <a:xfrm>
              <a:off x="2496"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7" name="Rectangle 633"/>
            <p:cNvSpPr>
              <a:spLocks noChangeArrowheads="1"/>
            </p:cNvSpPr>
            <p:nvPr/>
          </p:nvSpPr>
          <p:spPr bwMode="auto">
            <a:xfrm>
              <a:off x="2832"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8" name="Rectangle 634"/>
            <p:cNvSpPr>
              <a:spLocks noChangeArrowheads="1"/>
            </p:cNvSpPr>
            <p:nvPr/>
          </p:nvSpPr>
          <p:spPr bwMode="auto">
            <a:xfrm>
              <a:off x="2544"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39" name="Rectangle 635"/>
            <p:cNvSpPr>
              <a:spLocks noChangeArrowheads="1"/>
            </p:cNvSpPr>
            <p:nvPr/>
          </p:nvSpPr>
          <p:spPr bwMode="auto">
            <a:xfrm>
              <a:off x="3120"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0" name="Rectangle 636"/>
            <p:cNvSpPr>
              <a:spLocks noChangeArrowheads="1"/>
            </p:cNvSpPr>
            <p:nvPr/>
          </p:nvSpPr>
          <p:spPr bwMode="auto">
            <a:xfrm>
              <a:off x="2496"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1" name="Rectangle 637"/>
            <p:cNvSpPr>
              <a:spLocks noChangeArrowheads="1"/>
            </p:cNvSpPr>
            <p:nvPr/>
          </p:nvSpPr>
          <p:spPr bwMode="auto">
            <a:xfrm>
              <a:off x="3456"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2" name="Rectangle 638"/>
            <p:cNvSpPr>
              <a:spLocks noChangeArrowheads="1"/>
            </p:cNvSpPr>
            <p:nvPr/>
          </p:nvSpPr>
          <p:spPr bwMode="auto">
            <a:xfrm>
              <a:off x="2688" y="100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3" name="Rectangle 639"/>
            <p:cNvSpPr>
              <a:spLocks noChangeArrowheads="1"/>
            </p:cNvSpPr>
            <p:nvPr/>
          </p:nvSpPr>
          <p:spPr bwMode="auto">
            <a:xfrm>
              <a:off x="2976"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4" name="Rectangle 640"/>
            <p:cNvSpPr>
              <a:spLocks noChangeArrowheads="1"/>
            </p:cNvSpPr>
            <p:nvPr/>
          </p:nvSpPr>
          <p:spPr bwMode="auto">
            <a:xfrm>
              <a:off x="3552"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5" name="Rectangle 641"/>
            <p:cNvSpPr>
              <a:spLocks noChangeArrowheads="1"/>
            </p:cNvSpPr>
            <p:nvPr/>
          </p:nvSpPr>
          <p:spPr bwMode="auto">
            <a:xfrm>
              <a:off x="3408"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6" name="Rectangle 642"/>
            <p:cNvSpPr>
              <a:spLocks noChangeArrowheads="1"/>
            </p:cNvSpPr>
            <p:nvPr/>
          </p:nvSpPr>
          <p:spPr bwMode="auto">
            <a:xfrm>
              <a:off x="2400" y="115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7" name="Rectangle 643"/>
            <p:cNvSpPr>
              <a:spLocks noChangeArrowheads="1"/>
            </p:cNvSpPr>
            <p:nvPr/>
          </p:nvSpPr>
          <p:spPr bwMode="auto">
            <a:xfrm>
              <a:off x="2400" y="105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8" name="Rectangle 644"/>
            <p:cNvSpPr>
              <a:spLocks noChangeArrowheads="1"/>
            </p:cNvSpPr>
            <p:nvPr/>
          </p:nvSpPr>
          <p:spPr bwMode="auto">
            <a:xfrm>
              <a:off x="2448"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49" name="Rectangle 645"/>
            <p:cNvSpPr>
              <a:spLocks noChangeArrowheads="1"/>
            </p:cNvSpPr>
            <p:nvPr/>
          </p:nvSpPr>
          <p:spPr bwMode="auto">
            <a:xfrm>
              <a:off x="2592"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0" name="Rectangle 646"/>
            <p:cNvSpPr>
              <a:spLocks noChangeArrowheads="1"/>
            </p:cNvSpPr>
            <p:nvPr/>
          </p:nvSpPr>
          <p:spPr bwMode="auto">
            <a:xfrm>
              <a:off x="2400"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1" name="Rectangle 647"/>
            <p:cNvSpPr>
              <a:spLocks noChangeArrowheads="1"/>
            </p:cNvSpPr>
            <p:nvPr/>
          </p:nvSpPr>
          <p:spPr bwMode="auto">
            <a:xfrm>
              <a:off x="2400"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2" name="Rectangle 648"/>
            <p:cNvSpPr>
              <a:spLocks noChangeArrowheads="1"/>
            </p:cNvSpPr>
            <p:nvPr/>
          </p:nvSpPr>
          <p:spPr bwMode="auto">
            <a:xfrm>
              <a:off x="2400"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3" name="Rectangle 649"/>
            <p:cNvSpPr>
              <a:spLocks noChangeArrowheads="1"/>
            </p:cNvSpPr>
            <p:nvPr/>
          </p:nvSpPr>
          <p:spPr bwMode="auto">
            <a:xfrm>
              <a:off x="3216" y="96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4" name="Rectangle 650"/>
            <p:cNvSpPr>
              <a:spLocks noChangeArrowheads="1"/>
            </p:cNvSpPr>
            <p:nvPr/>
          </p:nvSpPr>
          <p:spPr bwMode="auto">
            <a:xfrm>
              <a:off x="3264"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5" name="Rectangle 651"/>
            <p:cNvSpPr>
              <a:spLocks noChangeArrowheads="1"/>
            </p:cNvSpPr>
            <p:nvPr/>
          </p:nvSpPr>
          <p:spPr bwMode="auto">
            <a:xfrm>
              <a:off x="2496"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6" name="Rectangle 652"/>
            <p:cNvSpPr>
              <a:spLocks noChangeArrowheads="1"/>
            </p:cNvSpPr>
            <p:nvPr/>
          </p:nvSpPr>
          <p:spPr bwMode="auto">
            <a:xfrm>
              <a:off x="2640" y="110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7" name="Rectangle 653"/>
            <p:cNvSpPr>
              <a:spLocks noChangeArrowheads="1"/>
            </p:cNvSpPr>
            <p:nvPr/>
          </p:nvSpPr>
          <p:spPr bwMode="auto">
            <a:xfrm>
              <a:off x="2544"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8" name="Rectangle 654"/>
            <p:cNvSpPr>
              <a:spLocks noChangeArrowheads="1"/>
            </p:cNvSpPr>
            <p:nvPr/>
          </p:nvSpPr>
          <p:spPr bwMode="auto">
            <a:xfrm>
              <a:off x="2736"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59" name="Rectangle 655"/>
            <p:cNvSpPr>
              <a:spLocks noChangeArrowheads="1"/>
            </p:cNvSpPr>
            <p:nvPr/>
          </p:nvSpPr>
          <p:spPr bwMode="auto">
            <a:xfrm>
              <a:off x="3264"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0" name="Rectangle 656"/>
            <p:cNvSpPr>
              <a:spLocks noChangeArrowheads="1"/>
            </p:cNvSpPr>
            <p:nvPr/>
          </p:nvSpPr>
          <p:spPr bwMode="auto">
            <a:xfrm>
              <a:off x="3408" y="100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1" name="Rectangle 657"/>
            <p:cNvSpPr>
              <a:spLocks noChangeArrowheads="1"/>
            </p:cNvSpPr>
            <p:nvPr/>
          </p:nvSpPr>
          <p:spPr bwMode="auto">
            <a:xfrm>
              <a:off x="3504" y="91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2" name="Rectangle 658"/>
            <p:cNvSpPr>
              <a:spLocks noChangeArrowheads="1"/>
            </p:cNvSpPr>
            <p:nvPr/>
          </p:nvSpPr>
          <p:spPr bwMode="auto">
            <a:xfrm>
              <a:off x="3552"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3" name="Rectangle 659"/>
            <p:cNvSpPr>
              <a:spLocks noChangeArrowheads="1"/>
            </p:cNvSpPr>
            <p:nvPr/>
          </p:nvSpPr>
          <p:spPr bwMode="auto">
            <a:xfrm>
              <a:off x="2928" y="105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4" name="Rectangle 660"/>
            <p:cNvSpPr>
              <a:spLocks noChangeArrowheads="1"/>
            </p:cNvSpPr>
            <p:nvPr/>
          </p:nvSpPr>
          <p:spPr bwMode="auto">
            <a:xfrm>
              <a:off x="2688"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5" name="Rectangle 661"/>
            <p:cNvSpPr>
              <a:spLocks noChangeArrowheads="1"/>
            </p:cNvSpPr>
            <p:nvPr/>
          </p:nvSpPr>
          <p:spPr bwMode="auto">
            <a:xfrm>
              <a:off x="2544" y="1200"/>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6" name="Rectangle 662"/>
            <p:cNvSpPr>
              <a:spLocks noChangeArrowheads="1"/>
            </p:cNvSpPr>
            <p:nvPr/>
          </p:nvSpPr>
          <p:spPr bwMode="auto">
            <a:xfrm>
              <a:off x="3264" y="960"/>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7" name="Rectangle 663"/>
            <p:cNvSpPr>
              <a:spLocks noChangeArrowheads="1"/>
            </p:cNvSpPr>
            <p:nvPr/>
          </p:nvSpPr>
          <p:spPr bwMode="auto">
            <a:xfrm>
              <a:off x="3024" y="1536"/>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8" name="Rectangle 664"/>
            <p:cNvSpPr>
              <a:spLocks noChangeArrowheads="1"/>
            </p:cNvSpPr>
            <p:nvPr/>
          </p:nvSpPr>
          <p:spPr bwMode="auto">
            <a:xfrm>
              <a:off x="3600"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69" name="Rectangle 665"/>
            <p:cNvSpPr>
              <a:spLocks noChangeArrowheads="1"/>
            </p:cNvSpPr>
            <p:nvPr/>
          </p:nvSpPr>
          <p:spPr bwMode="auto">
            <a:xfrm>
              <a:off x="3312" y="1632"/>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0" name="Rectangle 666"/>
            <p:cNvSpPr>
              <a:spLocks noChangeArrowheads="1"/>
            </p:cNvSpPr>
            <p:nvPr/>
          </p:nvSpPr>
          <p:spPr bwMode="auto">
            <a:xfrm>
              <a:off x="2400" y="1392"/>
              <a:ext cx="47" cy="4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1" name="Rectangle 667"/>
            <p:cNvSpPr>
              <a:spLocks noChangeArrowheads="1"/>
            </p:cNvSpPr>
            <p:nvPr/>
          </p:nvSpPr>
          <p:spPr bwMode="auto">
            <a:xfrm>
              <a:off x="2736"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2" name="Rectangle 668"/>
            <p:cNvSpPr>
              <a:spLocks noChangeArrowheads="1"/>
            </p:cNvSpPr>
            <p:nvPr/>
          </p:nvSpPr>
          <p:spPr bwMode="auto">
            <a:xfrm>
              <a:off x="2976"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3" name="Rectangle 669"/>
            <p:cNvSpPr>
              <a:spLocks noChangeArrowheads="1"/>
            </p:cNvSpPr>
            <p:nvPr/>
          </p:nvSpPr>
          <p:spPr bwMode="auto">
            <a:xfrm>
              <a:off x="2784" y="91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4" name="Rectangle 670"/>
            <p:cNvSpPr>
              <a:spLocks noChangeArrowheads="1"/>
            </p:cNvSpPr>
            <p:nvPr/>
          </p:nvSpPr>
          <p:spPr bwMode="auto">
            <a:xfrm>
              <a:off x="3072"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5" name="Rectangle 671"/>
            <p:cNvSpPr>
              <a:spLocks noChangeArrowheads="1"/>
            </p:cNvSpPr>
            <p:nvPr/>
          </p:nvSpPr>
          <p:spPr bwMode="auto">
            <a:xfrm>
              <a:off x="3168" y="86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6" name="Rectangle 672"/>
            <p:cNvSpPr>
              <a:spLocks noChangeArrowheads="1"/>
            </p:cNvSpPr>
            <p:nvPr/>
          </p:nvSpPr>
          <p:spPr bwMode="auto">
            <a:xfrm>
              <a:off x="3312"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7" name="Rectangle 673"/>
            <p:cNvSpPr>
              <a:spLocks noChangeArrowheads="1"/>
            </p:cNvSpPr>
            <p:nvPr/>
          </p:nvSpPr>
          <p:spPr bwMode="auto">
            <a:xfrm>
              <a:off x="3216"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8" name="Rectangle 674"/>
            <p:cNvSpPr>
              <a:spLocks noChangeArrowheads="1"/>
            </p:cNvSpPr>
            <p:nvPr/>
          </p:nvSpPr>
          <p:spPr bwMode="auto">
            <a:xfrm>
              <a:off x="3312"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79" name="Rectangle 675"/>
            <p:cNvSpPr>
              <a:spLocks noChangeArrowheads="1"/>
            </p:cNvSpPr>
            <p:nvPr/>
          </p:nvSpPr>
          <p:spPr bwMode="auto">
            <a:xfrm>
              <a:off x="2448"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0" name="Rectangle 676"/>
            <p:cNvSpPr>
              <a:spLocks noChangeArrowheads="1"/>
            </p:cNvSpPr>
            <p:nvPr/>
          </p:nvSpPr>
          <p:spPr bwMode="auto">
            <a:xfrm>
              <a:off x="3552" y="124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1" name="Rectangle 677"/>
            <p:cNvSpPr>
              <a:spLocks noChangeArrowheads="1"/>
            </p:cNvSpPr>
            <p:nvPr/>
          </p:nvSpPr>
          <p:spPr bwMode="auto">
            <a:xfrm>
              <a:off x="3408"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2" name="Rectangle 678"/>
            <p:cNvSpPr>
              <a:spLocks noChangeArrowheads="1"/>
            </p:cNvSpPr>
            <p:nvPr/>
          </p:nvSpPr>
          <p:spPr bwMode="auto">
            <a:xfrm>
              <a:off x="3264"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3" name="Rectangle 679"/>
            <p:cNvSpPr>
              <a:spLocks noChangeArrowheads="1"/>
            </p:cNvSpPr>
            <p:nvPr/>
          </p:nvSpPr>
          <p:spPr bwMode="auto">
            <a:xfrm>
              <a:off x="3216"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4" name="Rectangle 680"/>
            <p:cNvSpPr>
              <a:spLocks noChangeArrowheads="1"/>
            </p:cNvSpPr>
            <p:nvPr/>
          </p:nvSpPr>
          <p:spPr bwMode="auto">
            <a:xfrm>
              <a:off x="3552"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5" name="Rectangle 681"/>
            <p:cNvSpPr>
              <a:spLocks noChangeArrowheads="1"/>
            </p:cNvSpPr>
            <p:nvPr/>
          </p:nvSpPr>
          <p:spPr bwMode="auto">
            <a:xfrm>
              <a:off x="2832"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6" name="Rectangle 682"/>
            <p:cNvSpPr>
              <a:spLocks noChangeArrowheads="1"/>
            </p:cNvSpPr>
            <p:nvPr/>
          </p:nvSpPr>
          <p:spPr bwMode="auto">
            <a:xfrm>
              <a:off x="3648"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7" name="Rectangle 683"/>
            <p:cNvSpPr>
              <a:spLocks noChangeArrowheads="1"/>
            </p:cNvSpPr>
            <p:nvPr/>
          </p:nvSpPr>
          <p:spPr bwMode="auto">
            <a:xfrm>
              <a:off x="3696"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8" name="Rectangle 684"/>
            <p:cNvSpPr>
              <a:spLocks noChangeArrowheads="1"/>
            </p:cNvSpPr>
            <p:nvPr/>
          </p:nvSpPr>
          <p:spPr bwMode="auto">
            <a:xfrm>
              <a:off x="3504"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89" name="Rectangle 685"/>
            <p:cNvSpPr>
              <a:spLocks noChangeArrowheads="1"/>
            </p:cNvSpPr>
            <p:nvPr/>
          </p:nvSpPr>
          <p:spPr bwMode="auto">
            <a:xfrm>
              <a:off x="2640" y="91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0" name="Rectangle 686"/>
            <p:cNvSpPr>
              <a:spLocks noChangeArrowheads="1"/>
            </p:cNvSpPr>
            <p:nvPr/>
          </p:nvSpPr>
          <p:spPr bwMode="auto">
            <a:xfrm>
              <a:off x="3024" y="86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1" name="Rectangle 687"/>
            <p:cNvSpPr>
              <a:spLocks noChangeArrowheads="1"/>
            </p:cNvSpPr>
            <p:nvPr/>
          </p:nvSpPr>
          <p:spPr bwMode="auto">
            <a:xfrm>
              <a:off x="2688"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2" name="Rectangle 688"/>
            <p:cNvSpPr>
              <a:spLocks noChangeArrowheads="1"/>
            </p:cNvSpPr>
            <p:nvPr/>
          </p:nvSpPr>
          <p:spPr bwMode="auto">
            <a:xfrm>
              <a:off x="2640"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3" name="Rectangle 689"/>
            <p:cNvSpPr>
              <a:spLocks noChangeArrowheads="1"/>
            </p:cNvSpPr>
            <p:nvPr/>
          </p:nvSpPr>
          <p:spPr bwMode="auto">
            <a:xfrm>
              <a:off x="2784"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4" name="Rectangle 690"/>
            <p:cNvSpPr>
              <a:spLocks noChangeArrowheads="1"/>
            </p:cNvSpPr>
            <p:nvPr/>
          </p:nvSpPr>
          <p:spPr bwMode="auto">
            <a:xfrm>
              <a:off x="3456" y="86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5" name="Rectangle 691"/>
            <p:cNvSpPr>
              <a:spLocks noChangeArrowheads="1"/>
            </p:cNvSpPr>
            <p:nvPr/>
          </p:nvSpPr>
          <p:spPr bwMode="auto">
            <a:xfrm>
              <a:off x="2688"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6" name="Rectangle 692"/>
            <p:cNvSpPr>
              <a:spLocks noChangeArrowheads="1"/>
            </p:cNvSpPr>
            <p:nvPr/>
          </p:nvSpPr>
          <p:spPr bwMode="auto">
            <a:xfrm>
              <a:off x="2880"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7" name="Rectangle 693"/>
            <p:cNvSpPr>
              <a:spLocks noChangeArrowheads="1"/>
            </p:cNvSpPr>
            <p:nvPr/>
          </p:nvSpPr>
          <p:spPr bwMode="auto">
            <a:xfrm>
              <a:off x="2928"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8" name="Rectangle 694"/>
            <p:cNvSpPr>
              <a:spLocks noChangeArrowheads="1"/>
            </p:cNvSpPr>
            <p:nvPr/>
          </p:nvSpPr>
          <p:spPr bwMode="auto">
            <a:xfrm>
              <a:off x="3216"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199" name="Rectangle 695"/>
            <p:cNvSpPr>
              <a:spLocks noChangeArrowheads="1"/>
            </p:cNvSpPr>
            <p:nvPr/>
          </p:nvSpPr>
          <p:spPr bwMode="auto">
            <a:xfrm>
              <a:off x="2880" y="100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0" name="Rectangle 696"/>
            <p:cNvSpPr>
              <a:spLocks noChangeArrowheads="1"/>
            </p:cNvSpPr>
            <p:nvPr/>
          </p:nvSpPr>
          <p:spPr bwMode="auto">
            <a:xfrm>
              <a:off x="2928"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1" name="Rectangle 697"/>
            <p:cNvSpPr>
              <a:spLocks noChangeArrowheads="1"/>
            </p:cNvSpPr>
            <p:nvPr/>
          </p:nvSpPr>
          <p:spPr bwMode="auto">
            <a:xfrm>
              <a:off x="3120"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2" name="Rectangle 698"/>
            <p:cNvSpPr>
              <a:spLocks noChangeArrowheads="1"/>
            </p:cNvSpPr>
            <p:nvPr/>
          </p:nvSpPr>
          <p:spPr bwMode="auto">
            <a:xfrm>
              <a:off x="2832"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3" name="Rectangle 699"/>
            <p:cNvSpPr>
              <a:spLocks noChangeArrowheads="1"/>
            </p:cNvSpPr>
            <p:nvPr/>
          </p:nvSpPr>
          <p:spPr bwMode="auto">
            <a:xfrm>
              <a:off x="2784" y="110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4" name="Rectangle 700"/>
            <p:cNvSpPr>
              <a:spLocks noChangeArrowheads="1"/>
            </p:cNvSpPr>
            <p:nvPr/>
          </p:nvSpPr>
          <p:spPr bwMode="auto">
            <a:xfrm>
              <a:off x="2736"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5" name="Rectangle 701"/>
            <p:cNvSpPr>
              <a:spLocks noChangeArrowheads="1"/>
            </p:cNvSpPr>
            <p:nvPr/>
          </p:nvSpPr>
          <p:spPr bwMode="auto">
            <a:xfrm>
              <a:off x="273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6" name="Rectangle 702"/>
            <p:cNvSpPr>
              <a:spLocks noChangeArrowheads="1"/>
            </p:cNvSpPr>
            <p:nvPr/>
          </p:nvSpPr>
          <p:spPr bwMode="auto">
            <a:xfrm>
              <a:off x="3072"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7" name="Rectangle 703"/>
            <p:cNvSpPr>
              <a:spLocks noChangeArrowheads="1"/>
            </p:cNvSpPr>
            <p:nvPr/>
          </p:nvSpPr>
          <p:spPr bwMode="auto">
            <a:xfrm>
              <a:off x="2880"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8" name="Rectangle 704"/>
            <p:cNvSpPr>
              <a:spLocks noChangeArrowheads="1"/>
            </p:cNvSpPr>
            <p:nvPr/>
          </p:nvSpPr>
          <p:spPr bwMode="auto">
            <a:xfrm>
              <a:off x="3312"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09" name="Rectangle 705"/>
            <p:cNvSpPr>
              <a:spLocks noChangeArrowheads="1"/>
            </p:cNvSpPr>
            <p:nvPr/>
          </p:nvSpPr>
          <p:spPr bwMode="auto">
            <a:xfrm>
              <a:off x="244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0" name="Rectangle 706"/>
            <p:cNvSpPr>
              <a:spLocks noChangeArrowheads="1"/>
            </p:cNvSpPr>
            <p:nvPr/>
          </p:nvSpPr>
          <p:spPr bwMode="auto">
            <a:xfrm>
              <a:off x="3456"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1" name="Rectangle 707"/>
            <p:cNvSpPr>
              <a:spLocks noChangeArrowheads="1"/>
            </p:cNvSpPr>
            <p:nvPr/>
          </p:nvSpPr>
          <p:spPr bwMode="auto">
            <a:xfrm>
              <a:off x="3504"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2" name="Rectangle 708"/>
            <p:cNvSpPr>
              <a:spLocks noChangeArrowheads="1"/>
            </p:cNvSpPr>
            <p:nvPr/>
          </p:nvSpPr>
          <p:spPr bwMode="auto">
            <a:xfrm>
              <a:off x="3360"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3" name="Rectangle 709"/>
            <p:cNvSpPr>
              <a:spLocks noChangeArrowheads="1"/>
            </p:cNvSpPr>
            <p:nvPr/>
          </p:nvSpPr>
          <p:spPr bwMode="auto">
            <a:xfrm>
              <a:off x="3600"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4" name="Rectangle 710"/>
            <p:cNvSpPr>
              <a:spLocks noChangeArrowheads="1"/>
            </p:cNvSpPr>
            <p:nvPr/>
          </p:nvSpPr>
          <p:spPr bwMode="auto">
            <a:xfrm>
              <a:off x="2592" y="134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5" name="Rectangle 711"/>
            <p:cNvSpPr>
              <a:spLocks noChangeArrowheads="1"/>
            </p:cNvSpPr>
            <p:nvPr/>
          </p:nvSpPr>
          <p:spPr bwMode="auto">
            <a:xfrm>
              <a:off x="2976"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6" name="Rectangle 712"/>
            <p:cNvSpPr>
              <a:spLocks noChangeArrowheads="1"/>
            </p:cNvSpPr>
            <p:nvPr/>
          </p:nvSpPr>
          <p:spPr bwMode="auto">
            <a:xfrm>
              <a:off x="2784" y="124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7" name="Rectangle 713"/>
            <p:cNvSpPr>
              <a:spLocks noChangeArrowheads="1"/>
            </p:cNvSpPr>
            <p:nvPr/>
          </p:nvSpPr>
          <p:spPr bwMode="auto">
            <a:xfrm>
              <a:off x="3408" y="96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8" name="Rectangle 714"/>
            <p:cNvSpPr>
              <a:spLocks noChangeArrowheads="1"/>
            </p:cNvSpPr>
            <p:nvPr/>
          </p:nvSpPr>
          <p:spPr bwMode="auto">
            <a:xfrm>
              <a:off x="3168"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19" name="Rectangle 715"/>
            <p:cNvSpPr>
              <a:spLocks noChangeArrowheads="1"/>
            </p:cNvSpPr>
            <p:nvPr/>
          </p:nvSpPr>
          <p:spPr bwMode="auto">
            <a:xfrm>
              <a:off x="2448"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0" name="Rectangle 716"/>
            <p:cNvSpPr>
              <a:spLocks noChangeArrowheads="1"/>
            </p:cNvSpPr>
            <p:nvPr/>
          </p:nvSpPr>
          <p:spPr bwMode="auto">
            <a:xfrm>
              <a:off x="2496" y="139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1" name="Rectangle 717"/>
            <p:cNvSpPr>
              <a:spLocks noChangeArrowheads="1"/>
            </p:cNvSpPr>
            <p:nvPr/>
          </p:nvSpPr>
          <p:spPr bwMode="auto">
            <a:xfrm>
              <a:off x="2400"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2" name="Rectangle 718"/>
            <p:cNvSpPr>
              <a:spLocks noChangeArrowheads="1"/>
            </p:cNvSpPr>
            <p:nvPr/>
          </p:nvSpPr>
          <p:spPr bwMode="auto">
            <a:xfrm>
              <a:off x="2640"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3" name="Rectangle 719"/>
            <p:cNvSpPr>
              <a:spLocks noChangeArrowheads="1"/>
            </p:cNvSpPr>
            <p:nvPr/>
          </p:nvSpPr>
          <p:spPr bwMode="auto">
            <a:xfrm>
              <a:off x="2928" y="134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4" name="Rectangle 720"/>
            <p:cNvSpPr>
              <a:spLocks noChangeArrowheads="1"/>
            </p:cNvSpPr>
            <p:nvPr/>
          </p:nvSpPr>
          <p:spPr bwMode="auto">
            <a:xfrm>
              <a:off x="2784"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5" name="Rectangle 721"/>
            <p:cNvSpPr>
              <a:spLocks noChangeArrowheads="1"/>
            </p:cNvSpPr>
            <p:nvPr/>
          </p:nvSpPr>
          <p:spPr bwMode="auto">
            <a:xfrm>
              <a:off x="2880"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6" name="Rectangle 722"/>
            <p:cNvSpPr>
              <a:spLocks noChangeArrowheads="1"/>
            </p:cNvSpPr>
            <p:nvPr/>
          </p:nvSpPr>
          <p:spPr bwMode="auto">
            <a:xfrm>
              <a:off x="2976" y="124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7" name="Rectangle 723"/>
            <p:cNvSpPr>
              <a:spLocks noChangeArrowheads="1"/>
            </p:cNvSpPr>
            <p:nvPr/>
          </p:nvSpPr>
          <p:spPr bwMode="auto">
            <a:xfrm>
              <a:off x="3120"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8" name="Rectangle 724"/>
            <p:cNvSpPr>
              <a:spLocks noChangeArrowheads="1"/>
            </p:cNvSpPr>
            <p:nvPr/>
          </p:nvSpPr>
          <p:spPr bwMode="auto">
            <a:xfrm>
              <a:off x="2640" y="172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29" name="Rectangle 725"/>
            <p:cNvSpPr>
              <a:spLocks noChangeArrowheads="1"/>
            </p:cNvSpPr>
            <p:nvPr/>
          </p:nvSpPr>
          <p:spPr bwMode="auto">
            <a:xfrm>
              <a:off x="3072"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0" name="Rectangle 726"/>
            <p:cNvSpPr>
              <a:spLocks noChangeArrowheads="1"/>
            </p:cNvSpPr>
            <p:nvPr/>
          </p:nvSpPr>
          <p:spPr bwMode="auto">
            <a:xfrm>
              <a:off x="3264" y="134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1" name="Rectangle 727"/>
            <p:cNvSpPr>
              <a:spLocks noChangeArrowheads="1"/>
            </p:cNvSpPr>
            <p:nvPr/>
          </p:nvSpPr>
          <p:spPr bwMode="auto">
            <a:xfrm>
              <a:off x="2832" y="158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2" name="Rectangle 728"/>
            <p:cNvSpPr>
              <a:spLocks noChangeArrowheads="1"/>
            </p:cNvSpPr>
            <p:nvPr/>
          </p:nvSpPr>
          <p:spPr bwMode="auto">
            <a:xfrm>
              <a:off x="3072"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3" name="Rectangle 729"/>
            <p:cNvSpPr>
              <a:spLocks noChangeArrowheads="1"/>
            </p:cNvSpPr>
            <p:nvPr/>
          </p:nvSpPr>
          <p:spPr bwMode="auto">
            <a:xfrm>
              <a:off x="2496"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4" name="Rectangle 730"/>
            <p:cNvSpPr>
              <a:spLocks noChangeArrowheads="1"/>
            </p:cNvSpPr>
            <p:nvPr/>
          </p:nvSpPr>
          <p:spPr bwMode="auto">
            <a:xfrm>
              <a:off x="2880"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5" name="Rectangle 731"/>
            <p:cNvSpPr>
              <a:spLocks noChangeArrowheads="1"/>
            </p:cNvSpPr>
            <p:nvPr/>
          </p:nvSpPr>
          <p:spPr bwMode="auto">
            <a:xfrm>
              <a:off x="2496"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6" name="Rectangle 732"/>
            <p:cNvSpPr>
              <a:spLocks noChangeArrowheads="1"/>
            </p:cNvSpPr>
            <p:nvPr/>
          </p:nvSpPr>
          <p:spPr bwMode="auto">
            <a:xfrm>
              <a:off x="2496" y="163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7" name="Rectangle 733"/>
            <p:cNvSpPr>
              <a:spLocks noChangeArrowheads="1"/>
            </p:cNvSpPr>
            <p:nvPr/>
          </p:nvSpPr>
          <p:spPr bwMode="auto">
            <a:xfrm>
              <a:off x="2400"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8" name="Rectangle 734"/>
            <p:cNvSpPr>
              <a:spLocks noChangeArrowheads="1"/>
            </p:cNvSpPr>
            <p:nvPr/>
          </p:nvSpPr>
          <p:spPr bwMode="auto">
            <a:xfrm>
              <a:off x="2640"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39" name="Rectangle 735"/>
            <p:cNvSpPr>
              <a:spLocks noChangeArrowheads="1"/>
            </p:cNvSpPr>
            <p:nvPr/>
          </p:nvSpPr>
          <p:spPr bwMode="auto">
            <a:xfrm>
              <a:off x="2544"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0" name="Rectangle 736"/>
            <p:cNvSpPr>
              <a:spLocks noChangeArrowheads="1"/>
            </p:cNvSpPr>
            <p:nvPr/>
          </p:nvSpPr>
          <p:spPr bwMode="auto">
            <a:xfrm>
              <a:off x="2736"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1" name="Rectangle 737"/>
            <p:cNvSpPr>
              <a:spLocks noChangeArrowheads="1"/>
            </p:cNvSpPr>
            <p:nvPr/>
          </p:nvSpPr>
          <p:spPr bwMode="auto">
            <a:xfrm>
              <a:off x="2640"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2" name="Rectangle 738"/>
            <p:cNvSpPr>
              <a:spLocks noChangeArrowheads="1"/>
            </p:cNvSpPr>
            <p:nvPr/>
          </p:nvSpPr>
          <p:spPr bwMode="auto">
            <a:xfrm>
              <a:off x="2880"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3" name="Rectangle 739"/>
            <p:cNvSpPr>
              <a:spLocks noChangeArrowheads="1"/>
            </p:cNvSpPr>
            <p:nvPr/>
          </p:nvSpPr>
          <p:spPr bwMode="auto">
            <a:xfrm>
              <a:off x="2880"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4" name="Rectangle 740"/>
            <p:cNvSpPr>
              <a:spLocks noChangeArrowheads="1"/>
            </p:cNvSpPr>
            <p:nvPr/>
          </p:nvSpPr>
          <p:spPr bwMode="auto">
            <a:xfrm>
              <a:off x="3168" y="15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5" name="Rectangle 741"/>
            <p:cNvSpPr>
              <a:spLocks noChangeArrowheads="1"/>
            </p:cNvSpPr>
            <p:nvPr/>
          </p:nvSpPr>
          <p:spPr bwMode="auto">
            <a:xfrm>
              <a:off x="2688"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6" name="Rectangle 742"/>
            <p:cNvSpPr>
              <a:spLocks noChangeArrowheads="1"/>
            </p:cNvSpPr>
            <p:nvPr/>
          </p:nvSpPr>
          <p:spPr bwMode="auto">
            <a:xfrm>
              <a:off x="2928"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7" name="Rectangle 743"/>
            <p:cNvSpPr>
              <a:spLocks noChangeArrowheads="1"/>
            </p:cNvSpPr>
            <p:nvPr/>
          </p:nvSpPr>
          <p:spPr bwMode="auto">
            <a:xfrm>
              <a:off x="3024"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8" name="Rectangle 744"/>
            <p:cNvSpPr>
              <a:spLocks noChangeArrowheads="1"/>
            </p:cNvSpPr>
            <p:nvPr/>
          </p:nvSpPr>
          <p:spPr bwMode="auto">
            <a:xfrm>
              <a:off x="2976"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49" name="Rectangle 745"/>
            <p:cNvSpPr>
              <a:spLocks noChangeArrowheads="1"/>
            </p:cNvSpPr>
            <p:nvPr/>
          </p:nvSpPr>
          <p:spPr bwMode="auto">
            <a:xfrm>
              <a:off x="2976"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0" name="Rectangle 746"/>
            <p:cNvSpPr>
              <a:spLocks noChangeArrowheads="1"/>
            </p:cNvSpPr>
            <p:nvPr/>
          </p:nvSpPr>
          <p:spPr bwMode="auto">
            <a:xfrm>
              <a:off x="3456"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1" name="Rectangle 747"/>
            <p:cNvSpPr>
              <a:spLocks noChangeArrowheads="1"/>
            </p:cNvSpPr>
            <p:nvPr/>
          </p:nvSpPr>
          <p:spPr bwMode="auto">
            <a:xfrm>
              <a:off x="3024"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2" name="Rectangle 748"/>
            <p:cNvSpPr>
              <a:spLocks noChangeArrowheads="1"/>
            </p:cNvSpPr>
            <p:nvPr/>
          </p:nvSpPr>
          <p:spPr bwMode="auto">
            <a:xfrm>
              <a:off x="3168"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3" name="Rectangle 749"/>
            <p:cNvSpPr>
              <a:spLocks noChangeArrowheads="1"/>
            </p:cNvSpPr>
            <p:nvPr/>
          </p:nvSpPr>
          <p:spPr bwMode="auto">
            <a:xfrm>
              <a:off x="3168"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4" name="Rectangle 750"/>
            <p:cNvSpPr>
              <a:spLocks noChangeArrowheads="1"/>
            </p:cNvSpPr>
            <p:nvPr/>
          </p:nvSpPr>
          <p:spPr bwMode="auto">
            <a:xfrm>
              <a:off x="3264"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5" name="Rectangle 751"/>
            <p:cNvSpPr>
              <a:spLocks noChangeArrowheads="1"/>
            </p:cNvSpPr>
            <p:nvPr/>
          </p:nvSpPr>
          <p:spPr bwMode="auto">
            <a:xfrm>
              <a:off x="3264"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6" name="Rectangle 752"/>
            <p:cNvSpPr>
              <a:spLocks noChangeArrowheads="1"/>
            </p:cNvSpPr>
            <p:nvPr/>
          </p:nvSpPr>
          <p:spPr bwMode="auto">
            <a:xfrm>
              <a:off x="3408"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7" name="Rectangle 753"/>
            <p:cNvSpPr>
              <a:spLocks noChangeArrowheads="1"/>
            </p:cNvSpPr>
            <p:nvPr/>
          </p:nvSpPr>
          <p:spPr bwMode="auto">
            <a:xfrm>
              <a:off x="3648"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8" name="Rectangle 754"/>
            <p:cNvSpPr>
              <a:spLocks noChangeArrowheads="1"/>
            </p:cNvSpPr>
            <p:nvPr/>
          </p:nvSpPr>
          <p:spPr bwMode="auto">
            <a:xfrm>
              <a:off x="3264" y="120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59" name="Rectangle 755"/>
            <p:cNvSpPr>
              <a:spLocks noChangeArrowheads="1"/>
            </p:cNvSpPr>
            <p:nvPr/>
          </p:nvSpPr>
          <p:spPr bwMode="auto">
            <a:xfrm>
              <a:off x="3552" y="96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0" name="Rectangle 756"/>
            <p:cNvSpPr>
              <a:spLocks noChangeArrowheads="1"/>
            </p:cNvSpPr>
            <p:nvPr/>
          </p:nvSpPr>
          <p:spPr bwMode="auto">
            <a:xfrm>
              <a:off x="3360" y="105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1" name="Rectangle 757"/>
            <p:cNvSpPr>
              <a:spLocks noChangeArrowheads="1"/>
            </p:cNvSpPr>
            <p:nvPr/>
          </p:nvSpPr>
          <p:spPr bwMode="auto">
            <a:xfrm>
              <a:off x="3696"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2" name="Rectangle 758"/>
            <p:cNvSpPr>
              <a:spLocks noChangeArrowheads="1"/>
            </p:cNvSpPr>
            <p:nvPr/>
          </p:nvSpPr>
          <p:spPr bwMode="auto">
            <a:xfrm>
              <a:off x="3552" y="115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3" name="Rectangle 759"/>
            <p:cNvSpPr>
              <a:spLocks noChangeArrowheads="1"/>
            </p:cNvSpPr>
            <p:nvPr/>
          </p:nvSpPr>
          <p:spPr bwMode="auto">
            <a:xfrm>
              <a:off x="3504"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4" name="Rectangle 760"/>
            <p:cNvSpPr>
              <a:spLocks noChangeArrowheads="1"/>
            </p:cNvSpPr>
            <p:nvPr/>
          </p:nvSpPr>
          <p:spPr bwMode="auto">
            <a:xfrm>
              <a:off x="3600" y="124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5" name="Rectangle 761"/>
            <p:cNvSpPr>
              <a:spLocks noChangeArrowheads="1"/>
            </p:cNvSpPr>
            <p:nvPr/>
          </p:nvSpPr>
          <p:spPr bwMode="auto">
            <a:xfrm>
              <a:off x="3552" y="100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6" name="Rectangle 762"/>
            <p:cNvSpPr>
              <a:spLocks noChangeArrowheads="1"/>
            </p:cNvSpPr>
            <p:nvPr/>
          </p:nvSpPr>
          <p:spPr bwMode="auto">
            <a:xfrm>
              <a:off x="3504" y="129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7" name="Rectangle 763"/>
            <p:cNvSpPr>
              <a:spLocks noChangeArrowheads="1"/>
            </p:cNvSpPr>
            <p:nvPr/>
          </p:nvSpPr>
          <p:spPr bwMode="auto">
            <a:xfrm>
              <a:off x="3552"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8" name="Rectangle 764"/>
            <p:cNvSpPr>
              <a:spLocks noChangeArrowheads="1"/>
            </p:cNvSpPr>
            <p:nvPr/>
          </p:nvSpPr>
          <p:spPr bwMode="auto">
            <a:xfrm>
              <a:off x="3216"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69" name="Rectangle 765"/>
            <p:cNvSpPr>
              <a:spLocks noChangeArrowheads="1"/>
            </p:cNvSpPr>
            <p:nvPr/>
          </p:nvSpPr>
          <p:spPr bwMode="auto">
            <a:xfrm>
              <a:off x="3648" y="86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0" name="Rectangle 766"/>
            <p:cNvSpPr>
              <a:spLocks noChangeArrowheads="1"/>
            </p:cNvSpPr>
            <p:nvPr/>
          </p:nvSpPr>
          <p:spPr bwMode="auto">
            <a:xfrm>
              <a:off x="3600"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1" name="Rectangle 767"/>
            <p:cNvSpPr>
              <a:spLocks noChangeArrowheads="1"/>
            </p:cNvSpPr>
            <p:nvPr/>
          </p:nvSpPr>
          <p:spPr bwMode="auto">
            <a:xfrm>
              <a:off x="3408" y="124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2" name="Rectangle 768"/>
            <p:cNvSpPr>
              <a:spLocks noChangeArrowheads="1"/>
            </p:cNvSpPr>
            <p:nvPr/>
          </p:nvSpPr>
          <p:spPr bwMode="auto">
            <a:xfrm>
              <a:off x="3264" y="115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3" name="Rectangle 769"/>
            <p:cNvSpPr>
              <a:spLocks noChangeArrowheads="1"/>
            </p:cNvSpPr>
            <p:nvPr/>
          </p:nvSpPr>
          <p:spPr bwMode="auto">
            <a:xfrm>
              <a:off x="3360"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4" name="Rectangle 770"/>
            <p:cNvSpPr>
              <a:spLocks noChangeArrowheads="1"/>
            </p:cNvSpPr>
            <p:nvPr/>
          </p:nvSpPr>
          <p:spPr bwMode="auto">
            <a:xfrm>
              <a:off x="3648"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5" name="Rectangle 771"/>
            <p:cNvSpPr>
              <a:spLocks noChangeArrowheads="1"/>
            </p:cNvSpPr>
            <p:nvPr/>
          </p:nvSpPr>
          <p:spPr bwMode="auto">
            <a:xfrm>
              <a:off x="3648" y="96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6" name="Rectangle 772"/>
            <p:cNvSpPr>
              <a:spLocks noChangeArrowheads="1"/>
            </p:cNvSpPr>
            <p:nvPr/>
          </p:nvSpPr>
          <p:spPr bwMode="auto">
            <a:xfrm>
              <a:off x="3696"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7" name="Rectangle 773"/>
            <p:cNvSpPr>
              <a:spLocks noChangeArrowheads="1"/>
            </p:cNvSpPr>
            <p:nvPr/>
          </p:nvSpPr>
          <p:spPr bwMode="auto">
            <a:xfrm>
              <a:off x="3264" y="105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8" name="Rectangle 774"/>
            <p:cNvSpPr>
              <a:spLocks noChangeArrowheads="1"/>
            </p:cNvSpPr>
            <p:nvPr/>
          </p:nvSpPr>
          <p:spPr bwMode="auto">
            <a:xfrm>
              <a:off x="3504"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79" name="Rectangle 775"/>
            <p:cNvSpPr>
              <a:spLocks noChangeArrowheads="1"/>
            </p:cNvSpPr>
            <p:nvPr/>
          </p:nvSpPr>
          <p:spPr bwMode="auto">
            <a:xfrm>
              <a:off x="3600" y="100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0" name="Rectangle 776"/>
            <p:cNvSpPr>
              <a:spLocks noChangeArrowheads="1"/>
            </p:cNvSpPr>
            <p:nvPr/>
          </p:nvSpPr>
          <p:spPr bwMode="auto">
            <a:xfrm>
              <a:off x="3408" y="110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1" name="Rectangle 777"/>
            <p:cNvSpPr>
              <a:spLocks noChangeArrowheads="1"/>
            </p:cNvSpPr>
            <p:nvPr/>
          </p:nvSpPr>
          <p:spPr bwMode="auto">
            <a:xfrm>
              <a:off x="3648"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2" name="Rectangle 778"/>
            <p:cNvSpPr>
              <a:spLocks noChangeArrowheads="1"/>
            </p:cNvSpPr>
            <p:nvPr/>
          </p:nvSpPr>
          <p:spPr bwMode="auto">
            <a:xfrm>
              <a:off x="3648" y="148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3" name="Rectangle 779"/>
            <p:cNvSpPr>
              <a:spLocks noChangeArrowheads="1"/>
            </p:cNvSpPr>
            <p:nvPr/>
          </p:nvSpPr>
          <p:spPr bwMode="auto">
            <a:xfrm>
              <a:off x="3504"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4" name="Rectangle 780"/>
            <p:cNvSpPr>
              <a:spLocks noChangeArrowheads="1"/>
            </p:cNvSpPr>
            <p:nvPr/>
          </p:nvSpPr>
          <p:spPr bwMode="auto">
            <a:xfrm>
              <a:off x="3072"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5" name="Rectangle 781"/>
            <p:cNvSpPr>
              <a:spLocks noChangeArrowheads="1"/>
            </p:cNvSpPr>
            <p:nvPr/>
          </p:nvSpPr>
          <p:spPr bwMode="auto">
            <a:xfrm>
              <a:off x="3168"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6" name="Rectangle 782"/>
            <p:cNvSpPr>
              <a:spLocks noChangeArrowheads="1"/>
            </p:cNvSpPr>
            <p:nvPr/>
          </p:nvSpPr>
          <p:spPr bwMode="auto">
            <a:xfrm>
              <a:off x="2784" y="144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7" name="Rectangle 783"/>
            <p:cNvSpPr>
              <a:spLocks noChangeArrowheads="1"/>
            </p:cNvSpPr>
            <p:nvPr/>
          </p:nvSpPr>
          <p:spPr bwMode="auto">
            <a:xfrm>
              <a:off x="2640"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8" name="Rectangle 784"/>
            <p:cNvSpPr>
              <a:spLocks noChangeArrowheads="1"/>
            </p:cNvSpPr>
            <p:nvPr/>
          </p:nvSpPr>
          <p:spPr bwMode="auto">
            <a:xfrm>
              <a:off x="2592"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89" name="Rectangle 785"/>
            <p:cNvSpPr>
              <a:spLocks noChangeArrowheads="1"/>
            </p:cNvSpPr>
            <p:nvPr/>
          </p:nvSpPr>
          <p:spPr bwMode="auto">
            <a:xfrm>
              <a:off x="249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0" name="Rectangle 786"/>
            <p:cNvSpPr>
              <a:spLocks noChangeArrowheads="1"/>
            </p:cNvSpPr>
            <p:nvPr/>
          </p:nvSpPr>
          <p:spPr bwMode="auto">
            <a:xfrm>
              <a:off x="268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1" name="Rectangle 787"/>
            <p:cNvSpPr>
              <a:spLocks noChangeArrowheads="1"/>
            </p:cNvSpPr>
            <p:nvPr/>
          </p:nvSpPr>
          <p:spPr bwMode="auto">
            <a:xfrm>
              <a:off x="2784"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2" name="Rectangle 788"/>
            <p:cNvSpPr>
              <a:spLocks noChangeArrowheads="1"/>
            </p:cNvSpPr>
            <p:nvPr/>
          </p:nvSpPr>
          <p:spPr bwMode="auto">
            <a:xfrm>
              <a:off x="2400"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3" name="Rectangle 789"/>
            <p:cNvSpPr>
              <a:spLocks noChangeArrowheads="1"/>
            </p:cNvSpPr>
            <p:nvPr/>
          </p:nvSpPr>
          <p:spPr bwMode="auto">
            <a:xfrm>
              <a:off x="2592"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4" name="Rectangle 790"/>
            <p:cNvSpPr>
              <a:spLocks noChangeArrowheads="1"/>
            </p:cNvSpPr>
            <p:nvPr/>
          </p:nvSpPr>
          <p:spPr bwMode="auto">
            <a:xfrm>
              <a:off x="2784"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5" name="Rectangle 791"/>
            <p:cNvSpPr>
              <a:spLocks noChangeArrowheads="1"/>
            </p:cNvSpPr>
            <p:nvPr/>
          </p:nvSpPr>
          <p:spPr bwMode="auto">
            <a:xfrm>
              <a:off x="2688"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6" name="Rectangle 792"/>
            <p:cNvSpPr>
              <a:spLocks noChangeArrowheads="1"/>
            </p:cNvSpPr>
            <p:nvPr/>
          </p:nvSpPr>
          <p:spPr bwMode="auto">
            <a:xfrm>
              <a:off x="3072"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7" name="Rectangle 793"/>
            <p:cNvSpPr>
              <a:spLocks noChangeArrowheads="1"/>
            </p:cNvSpPr>
            <p:nvPr/>
          </p:nvSpPr>
          <p:spPr bwMode="auto">
            <a:xfrm>
              <a:off x="2976"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8" name="Rectangle 794"/>
            <p:cNvSpPr>
              <a:spLocks noChangeArrowheads="1"/>
            </p:cNvSpPr>
            <p:nvPr/>
          </p:nvSpPr>
          <p:spPr bwMode="auto">
            <a:xfrm>
              <a:off x="2736"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299" name="Rectangle 795"/>
            <p:cNvSpPr>
              <a:spLocks noChangeArrowheads="1"/>
            </p:cNvSpPr>
            <p:nvPr/>
          </p:nvSpPr>
          <p:spPr bwMode="auto">
            <a:xfrm>
              <a:off x="3648" y="91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0" name="Rectangle 796"/>
            <p:cNvSpPr>
              <a:spLocks noChangeArrowheads="1"/>
            </p:cNvSpPr>
            <p:nvPr/>
          </p:nvSpPr>
          <p:spPr bwMode="auto">
            <a:xfrm>
              <a:off x="3120"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1" name="Rectangle 797"/>
            <p:cNvSpPr>
              <a:spLocks noChangeArrowheads="1"/>
            </p:cNvSpPr>
            <p:nvPr/>
          </p:nvSpPr>
          <p:spPr bwMode="auto">
            <a:xfrm>
              <a:off x="2928"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2" name="Rectangle 798"/>
            <p:cNvSpPr>
              <a:spLocks noChangeArrowheads="1"/>
            </p:cNvSpPr>
            <p:nvPr/>
          </p:nvSpPr>
          <p:spPr bwMode="auto">
            <a:xfrm>
              <a:off x="2928" y="129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3" name="Rectangle 799"/>
            <p:cNvSpPr>
              <a:spLocks noChangeArrowheads="1"/>
            </p:cNvSpPr>
            <p:nvPr/>
          </p:nvSpPr>
          <p:spPr bwMode="auto">
            <a:xfrm>
              <a:off x="2928"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4" name="Rectangle 800"/>
            <p:cNvSpPr>
              <a:spLocks noChangeArrowheads="1"/>
            </p:cNvSpPr>
            <p:nvPr/>
          </p:nvSpPr>
          <p:spPr bwMode="auto">
            <a:xfrm>
              <a:off x="3024"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5" name="Rectangle 801"/>
            <p:cNvSpPr>
              <a:spLocks noChangeArrowheads="1"/>
            </p:cNvSpPr>
            <p:nvPr/>
          </p:nvSpPr>
          <p:spPr bwMode="auto">
            <a:xfrm>
              <a:off x="3648"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6" name="Rectangle 802"/>
            <p:cNvSpPr>
              <a:spLocks noChangeArrowheads="1"/>
            </p:cNvSpPr>
            <p:nvPr/>
          </p:nvSpPr>
          <p:spPr bwMode="auto">
            <a:xfrm>
              <a:off x="3264" y="124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7" name="Rectangle 803"/>
            <p:cNvSpPr>
              <a:spLocks noChangeArrowheads="1"/>
            </p:cNvSpPr>
            <p:nvPr/>
          </p:nvSpPr>
          <p:spPr bwMode="auto">
            <a:xfrm>
              <a:off x="3216"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8" name="Rectangle 804"/>
            <p:cNvSpPr>
              <a:spLocks noChangeArrowheads="1"/>
            </p:cNvSpPr>
            <p:nvPr/>
          </p:nvSpPr>
          <p:spPr bwMode="auto">
            <a:xfrm>
              <a:off x="3312" y="120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09" name="Rectangle 805"/>
            <p:cNvSpPr>
              <a:spLocks noChangeArrowheads="1"/>
            </p:cNvSpPr>
            <p:nvPr/>
          </p:nvSpPr>
          <p:spPr bwMode="auto">
            <a:xfrm>
              <a:off x="321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0" name="Rectangle 806"/>
            <p:cNvSpPr>
              <a:spLocks noChangeArrowheads="1"/>
            </p:cNvSpPr>
            <p:nvPr/>
          </p:nvSpPr>
          <p:spPr bwMode="auto">
            <a:xfrm>
              <a:off x="3168" y="134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1" name="Rectangle 807"/>
            <p:cNvSpPr>
              <a:spLocks noChangeArrowheads="1"/>
            </p:cNvSpPr>
            <p:nvPr/>
          </p:nvSpPr>
          <p:spPr bwMode="auto">
            <a:xfrm>
              <a:off x="3648"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2" name="Rectangle 808"/>
            <p:cNvSpPr>
              <a:spLocks noChangeArrowheads="1"/>
            </p:cNvSpPr>
            <p:nvPr/>
          </p:nvSpPr>
          <p:spPr bwMode="auto">
            <a:xfrm>
              <a:off x="3696"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3" name="Rectangle 809"/>
            <p:cNvSpPr>
              <a:spLocks noChangeArrowheads="1"/>
            </p:cNvSpPr>
            <p:nvPr/>
          </p:nvSpPr>
          <p:spPr bwMode="auto">
            <a:xfrm>
              <a:off x="3456"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4" name="Rectangle 810"/>
            <p:cNvSpPr>
              <a:spLocks noChangeArrowheads="1"/>
            </p:cNvSpPr>
            <p:nvPr/>
          </p:nvSpPr>
          <p:spPr bwMode="auto">
            <a:xfrm>
              <a:off x="3312"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5" name="Rectangle 811"/>
            <p:cNvSpPr>
              <a:spLocks noChangeArrowheads="1"/>
            </p:cNvSpPr>
            <p:nvPr/>
          </p:nvSpPr>
          <p:spPr bwMode="auto">
            <a:xfrm>
              <a:off x="3696" y="115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6" name="Rectangle 812"/>
            <p:cNvSpPr>
              <a:spLocks noChangeArrowheads="1"/>
            </p:cNvSpPr>
            <p:nvPr/>
          </p:nvSpPr>
          <p:spPr bwMode="auto">
            <a:xfrm>
              <a:off x="3504"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7" name="Rectangle 813"/>
            <p:cNvSpPr>
              <a:spLocks noChangeArrowheads="1"/>
            </p:cNvSpPr>
            <p:nvPr/>
          </p:nvSpPr>
          <p:spPr bwMode="auto">
            <a:xfrm>
              <a:off x="3312"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8" name="Rectangle 814"/>
            <p:cNvSpPr>
              <a:spLocks noChangeArrowheads="1"/>
            </p:cNvSpPr>
            <p:nvPr/>
          </p:nvSpPr>
          <p:spPr bwMode="auto">
            <a:xfrm>
              <a:off x="3552"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19" name="Rectangle 815"/>
            <p:cNvSpPr>
              <a:spLocks noChangeArrowheads="1"/>
            </p:cNvSpPr>
            <p:nvPr/>
          </p:nvSpPr>
          <p:spPr bwMode="auto">
            <a:xfrm>
              <a:off x="3312" y="144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0" name="Rectangle 816"/>
            <p:cNvSpPr>
              <a:spLocks noChangeArrowheads="1"/>
            </p:cNvSpPr>
            <p:nvPr/>
          </p:nvSpPr>
          <p:spPr bwMode="auto">
            <a:xfrm>
              <a:off x="3696"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1" name="Rectangle 817"/>
            <p:cNvSpPr>
              <a:spLocks noChangeArrowheads="1"/>
            </p:cNvSpPr>
            <p:nvPr/>
          </p:nvSpPr>
          <p:spPr bwMode="auto">
            <a:xfrm>
              <a:off x="2448"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2" name="Rectangle 818"/>
            <p:cNvSpPr>
              <a:spLocks noChangeArrowheads="1"/>
            </p:cNvSpPr>
            <p:nvPr/>
          </p:nvSpPr>
          <p:spPr bwMode="auto">
            <a:xfrm>
              <a:off x="2544"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3" name="Rectangle 819"/>
            <p:cNvSpPr>
              <a:spLocks noChangeArrowheads="1"/>
            </p:cNvSpPr>
            <p:nvPr/>
          </p:nvSpPr>
          <p:spPr bwMode="auto">
            <a:xfrm>
              <a:off x="2640"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4" name="Rectangle 820"/>
            <p:cNvSpPr>
              <a:spLocks noChangeArrowheads="1"/>
            </p:cNvSpPr>
            <p:nvPr/>
          </p:nvSpPr>
          <p:spPr bwMode="auto">
            <a:xfrm>
              <a:off x="2496"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5" name="Rectangle 821"/>
            <p:cNvSpPr>
              <a:spLocks noChangeArrowheads="1"/>
            </p:cNvSpPr>
            <p:nvPr/>
          </p:nvSpPr>
          <p:spPr bwMode="auto">
            <a:xfrm>
              <a:off x="2592"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6" name="Rectangle 822"/>
            <p:cNvSpPr>
              <a:spLocks noChangeArrowheads="1"/>
            </p:cNvSpPr>
            <p:nvPr/>
          </p:nvSpPr>
          <p:spPr bwMode="auto">
            <a:xfrm>
              <a:off x="2736" y="177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7" name="Rectangle 823"/>
            <p:cNvSpPr>
              <a:spLocks noChangeArrowheads="1"/>
            </p:cNvSpPr>
            <p:nvPr/>
          </p:nvSpPr>
          <p:spPr bwMode="auto">
            <a:xfrm>
              <a:off x="2832"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8" name="Rectangle 824"/>
            <p:cNvSpPr>
              <a:spLocks noChangeArrowheads="1"/>
            </p:cNvSpPr>
            <p:nvPr/>
          </p:nvSpPr>
          <p:spPr bwMode="auto">
            <a:xfrm>
              <a:off x="2736"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29" name="Rectangle 825"/>
            <p:cNvSpPr>
              <a:spLocks noChangeArrowheads="1"/>
            </p:cNvSpPr>
            <p:nvPr/>
          </p:nvSpPr>
          <p:spPr bwMode="auto">
            <a:xfrm>
              <a:off x="3024"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0" name="Rectangle 826"/>
            <p:cNvSpPr>
              <a:spLocks noChangeArrowheads="1"/>
            </p:cNvSpPr>
            <p:nvPr/>
          </p:nvSpPr>
          <p:spPr bwMode="auto">
            <a:xfrm>
              <a:off x="3072"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1" name="Rectangle 827"/>
            <p:cNvSpPr>
              <a:spLocks noChangeArrowheads="1"/>
            </p:cNvSpPr>
            <p:nvPr/>
          </p:nvSpPr>
          <p:spPr bwMode="auto">
            <a:xfrm>
              <a:off x="3024"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2" name="Rectangle 828"/>
            <p:cNvSpPr>
              <a:spLocks noChangeArrowheads="1"/>
            </p:cNvSpPr>
            <p:nvPr/>
          </p:nvSpPr>
          <p:spPr bwMode="auto">
            <a:xfrm>
              <a:off x="3168"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3" name="Rectangle 829"/>
            <p:cNvSpPr>
              <a:spLocks noChangeArrowheads="1"/>
            </p:cNvSpPr>
            <p:nvPr/>
          </p:nvSpPr>
          <p:spPr bwMode="auto">
            <a:xfrm>
              <a:off x="3264" y="148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4" name="Rectangle 830"/>
            <p:cNvSpPr>
              <a:spLocks noChangeArrowheads="1"/>
            </p:cNvSpPr>
            <p:nvPr/>
          </p:nvSpPr>
          <p:spPr bwMode="auto">
            <a:xfrm>
              <a:off x="3312"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5" name="Rectangle 831"/>
            <p:cNvSpPr>
              <a:spLocks noChangeArrowheads="1"/>
            </p:cNvSpPr>
            <p:nvPr/>
          </p:nvSpPr>
          <p:spPr bwMode="auto">
            <a:xfrm>
              <a:off x="3360"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6" name="Rectangle 832"/>
            <p:cNvSpPr>
              <a:spLocks noChangeArrowheads="1"/>
            </p:cNvSpPr>
            <p:nvPr/>
          </p:nvSpPr>
          <p:spPr bwMode="auto">
            <a:xfrm>
              <a:off x="3120"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7" name="Rectangle 833"/>
            <p:cNvSpPr>
              <a:spLocks noChangeArrowheads="1"/>
            </p:cNvSpPr>
            <p:nvPr/>
          </p:nvSpPr>
          <p:spPr bwMode="auto">
            <a:xfrm>
              <a:off x="3456"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8" name="Rectangle 834"/>
            <p:cNvSpPr>
              <a:spLocks noChangeArrowheads="1"/>
            </p:cNvSpPr>
            <p:nvPr/>
          </p:nvSpPr>
          <p:spPr bwMode="auto">
            <a:xfrm>
              <a:off x="3312"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39" name="Rectangle 835"/>
            <p:cNvSpPr>
              <a:spLocks noChangeArrowheads="1"/>
            </p:cNvSpPr>
            <p:nvPr/>
          </p:nvSpPr>
          <p:spPr bwMode="auto">
            <a:xfrm>
              <a:off x="3456"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0" name="Rectangle 836"/>
            <p:cNvSpPr>
              <a:spLocks noChangeArrowheads="1"/>
            </p:cNvSpPr>
            <p:nvPr/>
          </p:nvSpPr>
          <p:spPr bwMode="auto">
            <a:xfrm>
              <a:off x="3504"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1" name="Rectangle 837"/>
            <p:cNvSpPr>
              <a:spLocks noChangeArrowheads="1"/>
            </p:cNvSpPr>
            <p:nvPr/>
          </p:nvSpPr>
          <p:spPr bwMode="auto">
            <a:xfrm>
              <a:off x="3600"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2" name="Rectangle 838"/>
            <p:cNvSpPr>
              <a:spLocks noChangeArrowheads="1"/>
            </p:cNvSpPr>
            <p:nvPr/>
          </p:nvSpPr>
          <p:spPr bwMode="auto">
            <a:xfrm>
              <a:off x="3168" y="115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3" name="Rectangle 839"/>
            <p:cNvSpPr>
              <a:spLocks noChangeArrowheads="1"/>
            </p:cNvSpPr>
            <p:nvPr/>
          </p:nvSpPr>
          <p:spPr bwMode="auto">
            <a:xfrm>
              <a:off x="3552"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4" name="Rectangle 840"/>
            <p:cNvSpPr>
              <a:spLocks noChangeArrowheads="1"/>
            </p:cNvSpPr>
            <p:nvPr/>
          </p:nvSpPr>
          <p:spPr bwMode="auto">
            <a:xfrm>
              <a:off x="3408"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5" name="Rectangle 841"/>
            <p:cNvSpPr>
              <a:spLocks noChangeArrowheads="1"/>
            </p:cNvSpPr>
            <p:nvPr/>
          </p:nvSpPr>
          <p:spPr bwMode="auto">
            <a:xfrm>
              <a:off x="3600" y="129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6" name="Rectangle 842"/>
            <p:cNvSpPr>
              <a:spLocks noChangeArrowheads="1"/>
            </p:cNvSpPr>
            <p:nvPr/>
          </p:nvSpPr>
          <p:spPr bwMode="auto">
            <a:xfrm>
              <a:off x="3696" y="120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7" name="Rectangle 843"/>
            <p:cNvSpPr>
              <a:spLocks noChangeArrowheads="1"/>
            </p:cNvSpPr>
            <p:nvPr/>
          </p:nvSpPr>
          <p:spPr bwMode="auto">
            <a:xfrm>
              <a:off x="3696" y="124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8" name="Rectangle 844"/>
            <p:cNvSpPr>
              <a:spLocks noChangeArrowheads="1"/>
            </p:cNvSpPr>
            <p:nvPr/>
          </p:nvSpPr>
          <p:spPr bwMode="auto">
            <a:xfrm>
              <a:off x="3648" y="144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49" name="Rectangle 845"/>
            <p:cNvSpPr>
              <a:spLocks noChangeArrowheads="1"/>
            </p:cNvSpPr>
            <p:nvPr/>
          </p:nvSpPr>
          <p:spPr bwMode="auto">
            <a:xfrm>
              <a:off x="3600"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0" name="Rectangle 846"/>
            <p:cNvSpPr>
              <a:spLocks noChangeArrowheads="1"/>
            </p:cNvSpPr>
            <p:nvPr/>
          </p:nvSpPr>
          <p:spPr bwMode="auto">
            <a:xfrm>
              <a:off x="3552"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1" name="Rectangle 847"/>
            <p:cNvSpPr>
              <a:spLocks noChangeArrowheads="1"/>
            </p:cNvSpPr>
            <p:nvPr/>
          </p:nvSpPr>
          <p:spPr bwMode="auto">
            <a:xfrm>
              <a:off x="3648"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2" name="Rectangle 848"/>
            <p:cNvSpPr>
              <a:spLocks noChangeArrowheads="1"/>
            </p:cNvSpPr>
            <p:nvPr/>
          </p:nvSpPr>
          <p:spPr bwMode="auto">
            <a:xfrm>
              <a:off x="3360" y="153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3" name="Rectangle 849"/>
            <p:cNvSpPr>
              <a:spLocks noChangeArrowheads="1"/>
            </p:cNvSpPr>
            <p:nvPr/>
          </p:nvSpPr>
          <p:spPr bwMode="auto">
            <a:xfrm>
              <a:off x="3216"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4" name="Rectangle 850"/>
            <p:cNvSpPr>
              <a:spLocks noChangeArrowheads="1"/>
            </p:cNvSpPr>
            <p:nvPr/>
          </p:nvSpPr>
          <p:spPr bwMode="auto">
            <a:xfrm>
              <a:off x="3696" y="148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5" name="Rectangle 851"/>
            <p:cNvSpPr>
              <a:spLocks noChangeArrowheads="1"/>
            </p:cNvSpPr>
            <p:nvPr/>
          </p:nvSpPr>
          <p:spPr bwMode="auto">
            <a:xfrm>
              <a:off x="3024"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6" name="Rectangle 852"/>
            <p:cNvSpPr>
              <a:spLocks noChangeArrowheads="1"/>
            </p:cNvSpPr>
            <p:nvPr/>
          </p:nvSpPr>
          <p:spPr bwMode="auto">
            <a:xfrm>
              <a:off x="2640" y="139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7" name="Rectangle 853"/>
            <p:cNvSpPr>
              <a:spLocks noChangeArrowheads="1"/>
            </p:cNvSpPr>
            <p:nvPr/>
          </p:nvSpPr>
          <p:spPr bwMode="auto">
            <a:xfrm>
              <a:off x="2496"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8" name="Rectangle 854"/>
            <p:cNvSpPr>
              <a:spLocks noChangeArrowheads="1"/>
            </p:cNvSpPr>
            <p:nvPr/>
          </p:nvSpPr>
          <p:spPr bwMode="auto">
            <a:xfrm>
              <a:off x="3168" y="139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59" name="Rectangle 855"/>
            <p:cNvSpPr>
              <a:spLocks noChangeArrowheads="1"/>
            </p:cNvSpPr>
            <p:nvPr/>
          </p:nvSpPr>
          <p:spPr bwMode="auto">
            <a:xfrm>
              <a:off x="3216" y="86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0" name="Rectangle 856"/>
            <p:cNvSpPr>
              <a:spLocks noChangeArrowheads="1"/>
            </p:cNvSpPr>
            <p:nvPr/>
          </p:nvSpPr>
          <p:spPr bwMode="auto">
            <a:xfrm>
              <a:off x="3312" y="110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1" name="Rectangle 857"/>
            <p:cNvSpPr>
              <a:spLocks noChangeArrowheads="1"/>
            </p:cNvSpPr>
            <p:nvPr/>
          </p:nvSpPr>
          <p:spPr bwMode="auto">
            <a:xfrm>
              <a:off x="3360" y="110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2" name="Rectangle 858"/>
            <p:cNvSpPr>
              <a:spLocks noChangeArrowheads="1"/>
            </p:cNvSpPr>
            <p:nvPr/>
          </p:nvSpPr>
          <p:spPr bwMode="auto">
            <a:xfrm>
              <a:off x="326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3" name="Rectangle 859"/>
            <p:cNvSpPr>
              <a:spLocks noChangeArrowheads="1"/>
            </p:cNvSpPr>
            <p:nvPr/>
          </p:nvSpPr>
          <p:spPr bwMode="auto">
            <a:xfrm>
              <a:off x="3648"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4" name="Rectangle 860"/>
            <p:cNvSpPr>
              <a:spLocks noChangeArrowheads="1"/>
            </p:cNvSpPr>
            <p:nvPr/>
          </p:nvSpPr>
          <p:spPr bwMode="auto">
            <a:xfrm>
              <a:off x="326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5" name="Rectangle 861"/>
            <p:cNvSpPr>
              <a:spLocks noChangeArrowheads="1"/>
            </p:cNvSpPr>
            <p:nvPr/>
          </p:nvSpPr>
          <p:spPr bwMode="auto">
            <a:xfrm>
              <a:off x="3600"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6" name="Rectangle 862"/>
            <p:cNvSpPr>
              <a:spLocks noChangeArrowheads="1"/>
            </p:cNvSpPr>
            <p:nvPr/>
          </p:nvSpPr>
          <p:spPr bwMode="auto">
            <a:xfrm>
              <a:off x="3504" y="105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7" name="Rectangle 863"/>
            <p:cNvSpPr>
              <a:spLocks noChangeArrowheads="1"/>
            </p:cNvSpPr>
            <p:nvPr/>
          </p:nvSpPr>
          <p:spPr bwMode="auto">
            <a:xfrm>
              <a:off x="326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8" name="Rectangle 864"/>
            <p:cNvSpPr>
              <a:spLocks noChangeArrowheads="1"/>
            </p:cNvSpPr>
            <p:nvPr/>
          </p:nvSpPr>
          <p:spPr bwMode="auto">
            <a:xfrm>
              <a:off x="3264"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69" name="Rectangle 865"/>
            <p:cNvSpPr>
              <a:spLocks noChangeArrowheads="1"/>
            </p:cNvSpPr>
            <p:nvPr/>
          </p:nvSpPr>
          <p:spPr bwMode="auto">
            <a:xfrm>
              <a:off x="3648"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0" name="Rectangle 866"/>
            <p:cNvSpPr>
              <a:spLocks noChangeArrowheads="1"/>
            </p:cNvSpPr>
            <p:nvPr/>
          </p:nvSpPr>
          <p:spPr bwMode="auto">
            <a:xfrm>
              <a:off x="3600" y="177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1" name="Rectangle 867"/>
            <p:cNvSpPr>
              <a:spLocks noChangeArrowheads="1"/>
            </p:cNvSpPr>
            <p:nvPr/>
          </p:nvSpPr>
          <p:spPr bwMode="auto">
            <a:xfrm>
              <a:off x="3600"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2" name="Rectangle 868"/>
            <p:cNvSpPr>
              <a:spLocks noChangeArrowheads="1"/>
            </p:cNvSpPr>
            <p:nvPr/>
          </p:nvSpPr>
          <p:spPr bwMode="auto">
            <a:xfrm>
              <a:off x="3552"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3" name="Rectangle 869"/>
            <p:cNvSpPr>
              <a:spLocks noChangeArrowheads="1"/>
            </p:cNvSpPr>
            <p:nvPr/>
          </p:nvSpPr>
          <p:spPr bwMode="auto">
            <a:xfrm>
              <a:off x="2448" y="134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4" name="Rectangle 870"/>
            <p:cNvSpPr>
              <a:spLocks noChangeArrowheads="1"/>
            </p:cNvSpPr>
            <p:nvPr/>
          </p:nvSpPr>
          <p:spPr bwMode="auto">
            <a:xfrm>
              <a:off x="2832"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5" name="Rectangle 871"/>
            <p:cNvSpPr>
              <a:spLocks noChangeArrowheads="1"/>
            </p:cNvSpPr>
            <p:nvPr/>
          </p:nvSpPr>
          <p:spPr bwMode="auto">
            <a:xfrm>
              <a:off x="3168"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6" name="Rectangle 872"/>
            <p:cNvSpPr>
              <a:spLocks noChangeArrowheads="1"/>
            </p:cNvSpPr>
            <p:nvPr/>
          </p:nvSpPr>
          <p:spPr bwMode="auto">
            <a:xfrm>
              <a:off x="2400"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7" name="Rectangle 873"/>
            <p:cNvSpPr>
              <a:spLocks noChangeArrowheads="1"/>
            </p:cNvSpPr>
            <p:nvPr/>
          </p:nvSpPr>
          <p:spPr bwMode="auto">
            <a:xfrm>
              <a:off x="2400"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8" name="Rectangle 874"/>
            <p:cNvSpPr>
              <a:spLocks noChangeArrowheads="1"/>
            </p:cNvSpPr>
            <p:nvPr/>
          </p:nvSpPr>
          <p:spPr bwMode="auto">
            <a:xfrm>
              <a:off x="326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79" name="Rectangle 875"/>
            <p:cNvSpPr>
              <a:spLocks noChangeArrowheads="1"/>
            </p:cNvSpPr>
            <p:nvPr/>
          </p:nvSpPr>
          <p:spPr bwMode="auto">
            <a:xfrm>
              <a:off x="2400"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0" name="Rectangle 876"/>
            <p:cNvSpPr>
              <a:spLocks noChangeArrowheads="1"/>
            </p:cNvSpPr>
            <p:nvPr/>
          </p:nvSpPr>
          <p:spPr bwMode="auto">
            <a:xfrm>
              <a:off x="2544"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1" name="Rectangle 877"/>
            <p:cNvSpPr>
              <a:spLocks noChangeArrowheads="1"/>
            </p:cNvSpPr>
            <p:nvPr/>
          </p:nvSpPr>
          <p:spPr bwMode="auto">
            <a:xfrm>
              <a:off x="2400"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2" name="Rectangle 878"/>
            <p:cNvSpPr>
              <a:spLocks noChangeArrowheads="1"/>
            </p:cNvSpPr>
            <p:nvPr/>
          </p:nvSpPr>
          <p:spPr bwMode="auto">
            <a:xfrm>
              <a:off x="249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3" name="Rectangle 879"/>
            <p:cNvSpPr>
              <a:spLocks noChangeArrowheads="1"/>
            </p:cNvSpPr>
            <p:nvPr/>
          </p:nvSpPr>
          <p:spPr bwMode="auto">
            <a:xfrm>
              <a:off x="2400"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4" name="Rectangle 880"/>
            <p:cNvSpPr>
              <a:spLocks noChangeArrowheads="1"/>
            </p:cNvSpPr>
            <p:nvPr/>
          </p:nvSpPr>
          <p:spPr bwMode="auto">
            <a:xfrm>
              <a:off x="2496"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5" name="Rectangle 881"/>
            <p:cNvSpPr>
              <a:spLocks noChangeArrowheads="1"/>
            </p:cNvSpPr>
            <p:nvPr/>
          </p:nvSpPr>
          <p:spPr bwMode="auto">
            <a:xfrm>
              <a:off x="2448"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6" name="Rectangle 882"/>
            <p:cNvSpPr>
              <a:spLocks noChangeArrowheads="1"/>
            </p:cNvSpPr>
            <p:nvPr/>
          </p:nvSpPr>
          <p:spPr bwMode="auto">
            <a:xfrm>
              <a:off x="2592"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7" name="Rectangle 883"/>
            <p:cNvSpPr>
              <a:spLocks noChangeArrowheads="1"/>
            </p:cNvSpPr>
            <p:nvPr/>
          </p:nvSpPr>
          <p:spPr bwMode="auto">
            <a:xfrm>
              <a:off x="2544"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8" name="Rectangle 884"/>
            <p:cNvSpPr>
              <a:spLocks noChangeArrowheads="1"/>
            </p:cNvSpPr>
            <p:nvPr/>
          </p:nvSpPr>
          <p:spPr bwMode="auto">
            <a:xfrm>
              <a:off x="2544"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89" name="Rectangle 885"/>
            <p:cNvSpPr>
              <a:spLocks noChangeArrowheads="1"/>
            </p:cNvSpPr>
            <p:nvPr/>
          </p:nvSpPr>
          <p:spPr bwMode="auto">
            <a:xfrm>
              <a:off x="2688"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0" name="Rectangle 886"/>
            <p:cNvSpPr>
              <a:spLocks noChangeArrowheads="1"/>
            </p:cNvSpPr>
            <p:nvPr/>
          </p:nvSpPr>
          <p:spPr bwMode="auto">
            <a:xfrm>
              <a:off x="2640"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1" name="Rectangle 887"/>
            <p:cNvSpPr>
              <a:spLocks noChangeArrowheads="1"/>
            </p:cNvSpPr>
            <p:nvPr/>
          </p:nvSpPr>
          <p:spPr bwMode="auto">
            <a:xfrm>
              <a:off x="2976"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2" name="Rectangle 888"/>
            <p:cNvSpPr>
              <a:spLocks noChangeArrowheads="1"/>
            </p:cNvSpPr>
            <p:nvPr/>
          </p:nvSpPr>
          <p:spPr bwMode="auto">
            <a:xfrm>
              <a:off x="3120"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3" name="Rectangle 889"/>
            <p:cNvSpPr>
              <a:spLocks noChangeArrowheads="1"/>
            </p:cNvSpPr>
            <p:nvPr/>
          </p:nvSpPr>
          <p:spPr bwMode="auto">
            <a:xfrm>
              <a:off x="2544" y="172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4" name="Rectangle 890"/>
            <p:cNvSpPr>
              <a:spLocks noChangeArrowheads="1"/>
            </p:cNvSpPr>
            <p:nvPr/>
          </p:nvSpPr>
          <p:spPr bwMode="auto">
            <a:xfrm>
              <a:off x="3168"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5" name="Rectangle 891"/>
            <p:cNvSpPr>
              <a:spLocks noChangeArrowheads="1"/>
            </p:cNvSpPr>
            <p:nvPr/>
          </p:nvSpPr>
          <p:spPr bwMode="auto">
            <a:xfrm>
              <a:off x="2736"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6" name="Rectangle 892"/>
            <p:cNvSpPr>
              <a:spLocks noChangeArrowheads="1"/>
            </p:cNvSpPr>
            <p:nvPr/>
          </p:nvSpPr>
          <p:spPr bwMode="auto">
            <a:xfrm>
              <a:off x="2736"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7" name="Rectangle 893"/>
            <p:cNvSpPr>
              <a:spLocks noChangeArrowheads="1"/>
            </p:cNvSpPr>
            <p:nvPr/>
          </p:nvSpPr>
          <p:spPr bwMode="auto">
            <a:xfrm>
              <a:off x="2640"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8" name="Rectangle 894"/>
            <p:cNvSpPr>
              <a:spLocks noChangeArrowheads="1"/>
            </p:cNvSpPr>
            <p:nvPr/>
          </p:nvSpPr>
          <p:spPr bwMode="auto">
            <a:xfrm>
              <a:off x="278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399" name="Rectangle 895"/>
            <p:cNvSpPr>
              <a:spLocks noChangeArrowheads="1"/>
            </p:cNvSpPr>
            <p:nvPr/>
          </p:nvSpPr>
          <p:spPr bwMode="auto">
            <a:xfrm>
              <a:off x="2928"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0" name="Rectangle 896"/>
            <p:cNvSpPr>
              <a:spLocks noChangeArrowheads="1"/>
            </p:cNvSpPr>
            <p:nvPr/>
          </p:nvSpPr>
          <p:spPr bwMode="auto">
            <a:xfrm>
              <a:off x="2544"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1" name="Rectangle 897"/>
            <p:cNvSpPr>
              <a:spLocks noChangeArrowheads="1"/>
            </p:cNvSpPr>
            <p:nvPr/>
          </p:nvSpPr>
          <p:spPr bwMode="auto">
            <a:xfrm>
              <a:off x="2688"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2" name="Rectangle 898"/>
            <p:cNvSpPr>
              <a:spLocks noChangeArrowheads="1"/>
            </p:cNvSpPr>
            <p:nvPr/>
          </p:nvSpPr>
          <p:spPr bwMode="auto">
            <a:xfrm>
              <a:off x="3072"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3" name="Rectangle 899"/>
            <p:cNvSpPr>
              <a:spLocks noChangeArrowheads="1"/>
            </p:cNvSpPr>
            <p:nvPr/>
          </p:nvSpPr>
          <p:spPr bwMode="auto">
            <a:xfrm>
              <a:off x="2832"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4" name="Rectangle 900"/>
            <p:cNvSpPr>
              <a:spLocks noChangeArrowheads="1"/>
            </p:cNvSpPr>
            <p:nvPr/>
          </p:nvSpPr>
          <p:spPr bwMode="auto">
            <a:xfrm>
              <a:off x="3072"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5" name="Rectangle 901"/>
            <p:cNvSpPr>
              <a:spLocks noChangeArrowheads="1"/>
            </p:cNvSpPr>
            <p:nvPr/>
          </p:nvSpPr>
          <p:spPr bwMode="auto">
            <a:xfrm>
              <a:off x="3504"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6" name="Rectangle 902"/>
            <p:cNvSpPr>
              <a:spLocks noChangeArrowheads="1"/>
            </p:cNvSpPr>
            <p:nvPr/>
          </p:nvSpPr>
          <p:spPr bwMode="auto">
            <a:xfrm>
              <a:off x="3120"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7" name="Rectangle 903"/>
            <p:cNvSpPr>
              <a:spLocks noChangeArrowheads="1"/>
            </p:cNvSpPr>
            <p:nvPr/>
          </p:nvSpPr>
          <p:spPr bwMode="auto">
            <a:xfrm>
              <a:off x="3360" y="182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8" name="Rectangle 904"/>
            <p:cNvSpPr>
              <a:spLocks noChangeArrowheads="1"/>
            </p:cNvSpPr>
            <p:nvPr/>
          </p:nvSpPr>
          <p:spPr bwMode="auto">
            <a:xfrm>
              <a:off x="3312"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09" name="Rectangle 905"/>
            <p:cNvSpPr>
              <a:spLocks noChangeArrowheads="1"/>
            </p:cNvSpPr>
            <p:nvPr/>
          </p:nvSpPr>
          <p:spPr bwMode="auto">
            <a:xfrm>
              <a:off x="3456" y="182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0" name="Rectangle 906"/>
            <p:cNvSpPr>
              <a:spLocks noChangeArrowheads="1"/>
            </p:cNvSpPr>
            <p:nvPr/>
          </p:nvSpPr>
          <p:spPr bwMode="auto">
            <a:xfrm>
              <a:off x="3120"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1" name="Rectangle 907"/>
            <p:cNvSpPr>
              <a:spLocks noChangeArrowheads="1"/>
            </p:cNvSpPr>
            <p:nvPr/>
          </p:nvSpPr>
          <p:spPr bwMode="auto">
            <a:xfrm>
              <a:off x="3024"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2" name="Rectangle 908"/>
            <p:cNvSpPr>
              <a:spLocks noChangeArrowheads="1"/>
            </p:cNvSpPr>
            <p:nvPr/>
          </p:nvSpPr>
          <p:spPr bwMode="auto">
            <a:xfrm>
              <a:off x="3024" y="1632"/>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3" name="Rectangle 909"/>
            <p:cNvSpPr>
              <a:spLocks noChangeArrowheads="1"/>
            </p:cNvSpPr>
            <p:nvPr/>
          </p:nvSpPr>
          <p:spPr bwMode="auto">
            <a:xfrm>
              <a:off x="3216"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4" name="Rectangle 910"/>
            <p:cNvSpPr>
              <a:spLocks noChangeArrowheads="1"/>
            </p:cNvSpPr>
            <p:nvPr/>
          </p:nvSpPr>
          <p:spPr bwMode="auto">
            <a:xfrm>
              <a:off x="2784" y="168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5" name="Rectangle 911"/>
            <p:cNvSpPr>
              <a:spLocks noChangeArrowheads="1"/>
            </p:cNvSpPr>
            <p:nvPr/>
          </p:nvSpPr>
          <p:spPr bwMode="auto">
            <a:xfrm>
              <a:off x="2976"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6" name="Rectangle 912"/>
            <p:cNvSpPr>
              <a:spLocks noChangeArrowheads="1"/>
            </p:cNvSpPr>
            <p:nvPr/>
          </p:nvSpPr>
          <p:spPr bwMode="auto">
            <a:xfrm>
              <a:off x="2688" y="168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7" name="Rectangle 913"/>
            <p:cNvSpPr>
              <a:spLocks noChangeArrowheads="1"/>
            </p:cNvSpPr>
            <p:nvPr/>
          </p:nvSpPr>
          <p:spPr bwMode="auto">
            <a:xfrm>
              <a:off x="2880" y="1728"/>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8" name="Rectangle 914"/>
            <p:cNvSpPr>
              <a:spLocks noChangeArrowheads="1"/>
            </p:cNvSpPr>
            <p:nvPr/>
          </p:nvSpPr>
          <p:spPr bwMode="auto">
            <a:xfrm>
              <a:off x="2832"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19" name="Rectangle 915"/>
            <p:cNvSpPr>
              <a:spLocks noChangeArrowheads="1"/>
            </p:cNvSpPr>
            <p:nvPr/>
          </p:nvSpPr>
          <p:spPr bwMode="auto">
            <a:xfrm>
              <a:off x="2688"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0" name="Rectangle 916"/>
            <p:cNvSpPr>
              <a:spLocks noChangeArrowheads="1"/>
            </p:cNvSpPr>
            <p:nvPr/>
          </p:nvSpPr>
          <p:spPr bwMode="auto">
            <a:xfrm>
              <a:off x="2688" y="158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1" name="Rectangle 917"/>
            <p:cNvSpPr>
              <a:spLocks noChangeArrowheads="1"/>
            </p:cNvSpPr>
            <p:nvPr/>
          </p:nvSpPr>
          <p:spPr bwMode="auto">
            <a:xfrm>
              <a:off x="2880"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2" name="Rectangle 918"/>
            <p:cNvSpPr>
              <a:spLocks noChangeArrowheads="1"/>
            </p:cNvSpPr>
            <p:nvPr/>
          </p:nvSpPr>
          <p:spPr bwMode="auto">
            <a:xfrm>
              <a:off x="2928" y="1392"/>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3" name="Rectangle 919"/>
            <p:cNvSpPr>
              <a:spLocks noChangeArrowheads="1"/>
            </p:cNvSpPr>
            <p:nvPr/>
          </p:nvSpPr>
          <p:spPr bwMode="auto">
            <a:xfrm>
              <a:off x="2784"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4" name="Rectangle 920"/>
            <p:cNvSpPr>
              <a:spLocks noChangeArrowheads="1"/>
            </p:cNvSpPr>
            <p:nvPr/>
          </p:nvSpPr>
          <p:spPr bwMode="auto">
            <a:xfrm>
              <a:off x="2880"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5" name="Rectangle 921"/>
            <p:cNvSpPr>
              <a:spLocks noChangeArrowheads="1"/>
            </p:cNvSpPr>
            <p:nvPr/>
          </p:nvSpPr>
          <p:spPr bwMode="auto">
            <a:xfrm>
              <a:off x="2736"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6" name="Rectangle 922"/>
            <p:cNvSpPr>
              <a:spLocks noChangeArrowheads="1"/>
            </p:cNvSpPr>
            <p:nvPr/>
          </p:nvSpPr>
          <p:spPr bwMode="auto">
            <a:xfrm>
              <a:off x="3072" y="15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7" name="Rectangle 923"/>
            <p:cNvSpPr>
              <a:spLocks noChangeArrowheads="1"/>
            </p:cNvSpPr>
            <p:nvPr/>
          </p:nvSpPr>
          <p:spPr bwMode="auto">
            <a:xfrm>
              <a:off x="2928"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8" name="Rectangle 924"/>
            <p:cNvSpPr>
              <a:spLocks noChangeArrowheads="1"/>
            </p:cNvSpPr>
            <p:nvPr/>
          </p:nvSpPr>
          <p:spPr bwMode="auto">
            <a:xfrm>
              <a:off x="2976"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29" name="Rectangle 925"/>
            <p:cNvSpPr>
              <a:spLocks noChangeArrowheads="1"/>
            </p:cNvSpPr>
            <p:nvPr/>
          </p:nvSpPr>
          <p:spPr bwMode="auto">
            <a:xfrm>
              <a:off x="2928" y="1536"/>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0" name="Rectangle 926"/>
            <p:cNvSpPr>
              <a:spLocks noChangeArrowheads="1"/>
            </p:cNvSpPr>
            <p:nvPr/>
          </p:nvSpPr>
          <p:spPr bwMode="auto">
            <a:xfrm>
              <a:off x="3312" y="1728"/>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1" name="Rectangle 927"/>
            <p:cNvSpPr>
              <a:spLocks noChangeArrowheads="1"/>
            </p:cNvSpPr>
            <p:nvPr/>
          </p:nvSpPr>
          <p:spPr bwMode="auto">
            <a:xfrm>
              <a:off x="3168" y="1632"/>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2" name="Rectangle 928"/>
            <p:cNvSpPr>
              <a:spLocks noChangeArrowheads="1"/>
            </p:cNvSpPr>
            <p:nvPr/>
          </p:nvSpPr>
          <p:spPr bwMode="auto">
            <a:xfrm>
              <a:off x="3312" y="177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3" name="Rectangle 929"/>
            <p:cNvSpPr>
              <a:spLocks noChangeArrowheads="1"/>
            </p:cNvSpPr>
            <p:nvPr/>
          </p:nvSpPr>
          <p:spPr bwMode="auto">
            <a:xfrm>
              <a:off x="3120"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4" name="Rectangle 930"/>
            <p:cNvSpPr>
              <a:spLocks noChangeArrowheads="1"/>
            </p:cNvSpPr>
            <p:nvPr/>
          </p:nvSpPr>
          <p:spPr bwMode="auto">
            <a:xfrm>
              <a:off x="3648"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5" name="Rectangle 931"/>
            <p:cNvSpPr>
              <a:spLocks noChangeArrowheads="1"/>
            </p:cNvSpPr>
            <p:nvPr/>
          </p:nvSpPr>
          <p:spPr bwMode="auto">
            <a:xfrm>
              <a:off x="3504"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6" name="Rectangle 932"/>
            <p:cNvSpPr>
              <a:spLocks noChangeArrowheads="1"/>
            </p:cNvSpPr>
            <p:nvPr/>
          </p:nvSpPr>
          <p:spPr bwMode="auto">
            <a:xfrm>
              <a:off x="3360" y="1728"/>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7" name="Rectangle 933"/>
            <p:cNvSpPr>
              <a:spLocks noChangeArrowheads="1"/>
            </p:cNvSpPr>
            <p:nvPr/>
          </p:nvSpPr>
          <p:spPr bwMode="auto">
            <a:xfrm>
              <a:off x="3600"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8" name="Rectangle 934"/>
            <p:cNvSpPr>
              <a:spLocks noChangeArrowheads="1"/>
            </p:cNvSpPr>
            <p:nvPr/>
          </p:nvSpPr>
          <p:spPr bwMode="auto">
            <a:xfrm>
              <a:off x="3600"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39" name="Rectangle 935"/>
            <p:cNvSpPr>
              <a:spLocks noChangeArrowheads="1"/>
            </p:cNvSpPr>
            <p:nvPr/>
          </p:nvSpPr>
          <p:spPr bwMode="auto">
            <a:xfrm>
              <a:off x="3408"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0" name="Rectangle 936"/>
            <p:cNvSpPr>
              <a:spLocks noChangeArrowheads="1"/>
            </p:cNvSpPr>
            <p:nvPr/>
          </p:nvSpPr>
          <p:spPr bwMode="auto">
            <a:xfrm>
              <a:off x="3648" y="120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1" name="Rectangle 937"/>
            <p:cNvSpPr>
              <a:spLocks noChangeArrowheads="1"/>
            </p:cNvSpPr>
            <p:nvPr/>
          </p:nvSpPr>
          <p:spPr bwMode="auto">
            <a:xfrm>
              <a:off x="3312"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2" name="Rectangle 938"/>
            <p:cNvSpPr>
              <a:spLocks noChangeArrowheads="1"/>
            </p:cNvSpPr>
            <p:nvPr/>
          </p:nvSpPr>
          <p:spPr bwMode="auto">
            <a:xfrm>
              <a:off x="3648" y="134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3" name="Rectangle 939"/>
            <p:cNvSpPr>
              <a:spLocks noChangeArrowheads="1"/>
            </p:cNvSpPr>
            <p:nvPr/>
          </p:nvSpPr>
          <p:spPr bwMode="auto">
            <a:xfrm>
              <a:off x="3552" y="1680"/>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4" name="Rectangle 940"/>
            <p:cNvSpPr>
              <a:spLocks noChangeArrowheads="1"/>
            </p:cNvSpPr>
            <p:nvPr/>
          </p:nvSpPr>
          <p:spPr bwMode="auto">
            <a:xfrm>
              <a:off x="3696" y="129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5" name="Rectangle 941"/>
            <p:cNvSpPr>
              <a:spLocks noChangeArrowheads="1"/>
            </p:cNvSpPr>
            <p:nvPr/>
          </p:nvSpPr>
          <p:spPr bwMode="auto">
            <a:xfrm>
              <a:off x="3456"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6" name="Rectangle 942"/>
            <p:cNvSpPr>
              <a:spLocks noChangeArrowheads="1"/>
            </p:cNvSpPr>
            <p:nvPr/>
          </p:nvSpPr>
          <p:spPr bwMode="auto">
            <a:xfrm>
              <a:off x="3360" y="1440"/>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7" name="Rectangle 943"/>
            <p:cNvSpPr>
              <a:spLocks noChangeArrowheads="1"/>
            </p:cNvSpPr>
            <p:nvPr/>
          </p:nvSpPr>
          <p:spPr bwMode="auto">
            <a:xfrm>
              <a:off x="3312"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8" name="Rectangle 944"/>
            <p:cNvSpPr>
              <a:spLocks noChangeArrowheads="1"/>
            </p:cNvSpPr>
            <p:nvPr/>
          </p:nvSpPr>
          <p:spPr bwMode="auto">
            <a:xfrm>
              <a:off x="3360" y="168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49" name="Rectangle 945"/>
            <p:cNvSpPr>
              <a:spLocks noChangeArrowheads="1"/>
            </p:cNvSpPr>
            <p:nvPr/>
          </p:nvSpPr>
          <p:spPr bwMode="auto">
            <a:xfrm>
              <a:off x="3264"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0" name="Rectangle 946"/>
            <p:cNvSpPr>
              <a:spLocks noChangeArrowheads="1"/>
            </p:cNvSpPr>
            <p:nvPr/>
          </p:nvSpPr>
          <p:spPr bwMode="auto">
            <a:xfrm>
              <a:off x="3504" y="158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1" name="Rectangle 947"/>
            <p:cNvSpPr>
              <a:spLocks noChangeArrowheads="1"/>
            </p:cNvSpPr>
            <p:nvPr/>
          </p:nvSpPr>
          <p:spPr bwMode="auto">
            <a:xfrm>
              <a:off x="3408" y="153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2" name="Rectangle 948"/>
            <p:cNvSpPr>
              <a:spLocks noChangeArrowheads="1"/>
            </p:cNvSpPr>
            <p:nvPr/>
          </p:nvSpPr>
          <p:spPr bwMode="auto">
            <a:xfrm>
              <a:off x="3456" y="148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3" name="Rectangle 949"/>
            <p:cNvSpPr>
              <a:spLocks noChangeArrowheads="1"/>
            </p:cNvSpPr>
            <p:nvPr/>
          </p:nvSpPr>
          <p:spPr bwMode="auto">
            <a:xfrm>
              <a:off x="3504" y="1632"/>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4" name="Rectangle 950"/>
            <p:cNvSpPr>
              <a:spLocks noChangeArrowheads="1"/>
            </p:cNvSpPr>
            <p:nvPr/>
          </p:nvSpPr>
          <p:spPr bwMode="auto">
            <a:xfrm>
              <a:off x="3168" y="153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5" name="Rectangle 951"/>
            <p:cNvSpPr>
              <a:spLocks noChangeArrowheads="1"/>
            </p:cNvSpPr>
            <p:nvPr/>
          </p:nvSpPr>
          <p:spPr bwMode="auto">
            <a:xfrm>
              <a:off x="3696" y="1584"/>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6" name="Rectangle 952"/>
            <p:cNvSpPr>
              <a:spLocks noChangeArrowheads="1"/>
            </p:cNvSpPr>
            <p:nvPr/>
          </p:nvSpPr>
          <p:spPr bwMode="auto">
            <a:xfrm>
              <a:off x="3600" y="1536"/>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7" name="Rectangle 953"/>
            <p:cNvSpPr>
              <a:spLocks noChangeArrowheads="1"/>
            </p:cNvSpPr>
            <p:nvPr/>
          </p:nvSpPr>
          <p:spPr bwMode="auto">
            <a:xfrm>
              <a:off x="3552"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8" name="Rectangle 954"/>
            <p:cNvSpPr>
              <a:spLocks noChangeArrowheads="1"/>
            </p:cNvSpPr>
            <p:nvPr/>
          </p:nvSpPr>
          <p:spPr bwMode="auto">
            <a:xfrm>
              <a:off x="3408" y="1776"/>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59" name="Rectangle 955"/>
            <p:cNvSpPr>
              <a:spLocks noChangeArrowheads="1"/>
            </p:cNvSpPr>
            <p:nvPr/>
          </p:nvSpPr>
          <p:spPr bwMode="auto">
            <a:xfrm>
              <a:off x="3264" y="1776"/>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60" name="Rectangle 956"/>
            <p:cNvSpPr>
              <a:spLocks noChangeArrowheads="1"/>
            </p:cNvSpPr>
            <p:nvPr/>
          </p:nvSpPr>
          <p:spPr bwMode="auto">
            <a:xfrm>
              <a:off x="3408" y="1680"/>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61" name="Rectangle 957"/>
            <p:cNvSpPr>
              <a:spLocks noChangeArrowheads="1"/>
            </p:cNvSpPr>
            <p:nvPr/>
          </p:nvSpPr>
          <p:spPr bwMode="auto">
            <a:xfrm>
              <a:off x="3360" y="1584"/>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62" name="Rectangle 958"/>
            <p:cNvSpPr>
              <a:spLocks noChangeArrowheads="1"/>
            </p:cNvSpPr>
            <p:nvPr/>
          </p:nvSpPr>
          <p:spPr bwMode="auto">
            <a:xfrm>
              <a:off x="3600" y="1824"/>
              <a:ext cx="48" cy="4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63" name="Rectangle 959"/>
            <p:cNvSpPr>
              <a:spLocks noChangeArrowheads="1"/>
            </p:cNvSpPr>
            <p:nvPr/>
          </p:nvSpPr>
          <p:spPr bwMode="auto">
            <a:xfrm>
              <a:off x="3552" y="1728"/>
              <a:ext cx="48" cy="48"/>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64" name="Rectangle 960"/>
            <p:cNvSpPr>
              <a:spLocks noChangeArrowheads="1"/>
            </p:cNvSpPr>
            <p:nvPr/>
          </p:nvSpPr>
          <p:spPr bwMode="auto">
            <a:xfrm>
              <a:off x="3696" y="1824"/>
              <a:ext cx="48" cy="4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sp>
          <p:nvSpPr>
            <p:cNvPr id="22465" name="Rectangle 961"/>
            <p:cNvSpPr>
              <a:spLocks noChangeArrowheads="1"/>
            </p:cNvSpPr>
            <p:nvPr/>
          </p:nvSpPr>
          <p:spPr bwMode="auto">
            <a:xfrm>
              <a:off x="3696" y="1680"/>
              <a:ext cx="48" cy="4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Arial"/>
              </a:endParaRPr>
            </a:p>
          </p:txBody>
        </p:sp>
      </p:grpSp>
      <p:sp>
        <p:nvSpPr>
          <p:cNvPr id="22466" name="Text Box 962"/>
          <p:cNvSpPr txBox="1">
            <a:spLocks noChangeArrowheads="1"/>
          </p:cNvSpPr>
          <p:nvPr/>
        </p:nvSpPr>
        <p:spPr bwMode="auto">
          <a:xfrm>
            <a:off x="1981200" y="1066800"/>
            <a:ext cx="88741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Arial"/>
              </a:rPr>
              <a:t>base</a:t>
            </a:r>
          </a:p>
        </p:txBody>
      </p:sp>
      <p:sp>
        <p:nvSpPr>
          <p:cNvPr id="22467" name="Text Box 963"/>
          <p:cNvSpPr txBox="1">
            <a:spLocks noChangeArrowheads="1"/>
          </p:cNvSpPr>
          <p:nvPr/>
        </p:nvSpPr>
        <p:spPr bwMode="auto">
          <a:xfrm>
            <a:off x="5486400" y="1066800"/>
            <a:ext cx="1328738"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Arial"/>
              </a:rPr>
              <a:t>monitor</a:t>
            </a:r>
          </a:p>
        </p:txBody>
      </p:sp>
      <p:sp>
        <p:nvSpPr>
          <p:cNvPr id="22468" name="Text Box 964"/>
          <p:cNvSpPr txBox="1">
            <a:spLocks noChangeArrowheads="1"/>
          </p:cNvSpPr>
          <p:nvPr/>
        </p:nvSpPr>
        <p:spPr bwMode="auto">
          <a:xfrm>
            <a:off x="3321050" y="3817938"/>
            <a:ext cx="192881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Arial"/>
              </a:rPr>
              <a:t>difference ?</a:t>
            </a:r>
          </a:p>
        </p:txBody>
      </p:sp>
      <p:sp>
        <p:nvSpPr>
          <p:cNvPr id="22469" name="Text Box 965"/>
          <p:cNvSpPr txBox="1">
            <a:spLocks noChangeArrowheads="1"/>
          </p:cNvSpPr>
          <p:nvPr/>
        </p:nvSpPr>
        <p:spPr bwMode="auto">
          <a:xfrm>
            <a:off x="593725" y="228600"/>
            <a:ext cx="666400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B0F0"/>
                </a:solidFill>
                <a:effectLst/>
                <a:uLnTx/>
                <a:uFillTx/>
                <a:latin typeface="Arial"/>
                <a:ea typeface="+mn-ea"/>
                <a:cs typeface="Arial"/>
              </a:rPr>
              <a:t>Differences may be </a:t>
            </a:r>
            <a:r>
              <a:rPr kumimoji="0" lang="en-US" altLang="en-US" sz="2400" b="1" i="0" u="sng" strike="noStrike" kern="1200" cap="none" spc="0" normalizeH="0" baseline="0" noProof="0" dirty="0">
                <a:ln>
                  <a:noFill/>
                </a:ln>
                <a:solidFill>
                  <a:srgbClr val="00B0F0"/>
                </a:solidFill>
                <a:effectLst/>
                <a:uLnTx/>
                <a:uFillTx/>
                <a:latin typeface="Arial"/>
                <a:ea typeface="+mn-ea"/>
                <a:cs typeface="Arial"/>
              </a:rPr>
              <a:t>simpler</a:t>
            </a:r>
            <a:r>
              <a:rPr kumimoji="0" lang="en-US" altLang="en-US" sz="2400" b="1" i="0" u="none" strike="noStrike" kern="1200" cap="none" spc="0" normalizeH="0" baseline="0" noProof="0" dirty="0">
                <a:ln>
                  <a:noFill/>
                </a:ln>
                <a:solidFill>
                  <a:srgbClr val="00B0F0"/>
                </a:solidFill>
                <a:effectLst/>
                <a:uLnTx/>
                <a:uFillTx/>
                <a:latin typeface="Arial"/>
                <a:ea typeface="+mn-ea"/>
                <a:cs typeface="Arial"/>
              </a:rPr>
              <a:t> than the original</a:t>
            </a:r>
          </a:p>
        </p:txBody>
      </p:sp>
      <p:sp>
        <p:nvSpPr>
          <p:cNvPr id="11273" name="Text Box 4"/>
          <p:cNvSpPr txBox="1">
            <a:spLocks noChangeArrowheads="1"/>
          </p:cNvSpPr>
          <p:nvPr/>
        </p:nvSpPr>
        <p:spPr bwMode="auto">
          <a:xfrm>
            <a:off x="7404100" y="6553200"/>
            <a:ext cx="14763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4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(Zwartjes 2019)</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19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Example of timeshifts and </a:t>
            </a:r>
            <a:r>
              <a:rPr lang="en-US" dirty="0" err="1">
                <a:solidFill>
                  <a:srgbClr val="00B0F0"/>
                </a:solidFill>
              </a:rPr>
              <a:t>Timestrains</a:t>
            </a:r>
            <a:r>
              <a:rPr lang="en-US" dirty="0">
                <a:solidFill>
                  <a:srgbClr val="00B0F0"/>
                </a:solidFill>
              </a:rPr>
              <a:t>:</a:t>
            </a:r>
          </a:p>
        </p:txBody>
      </p:sp>
      <p:pic>
        <p:nvPicPr>
          <p:cNvPr id="37891" name="Picture 3" descr="\\ushovfsep129\eptr_am_4\Paul\sw_ampa\Han_Final\hc4df\a.jpg"/>
          <p:cNvPicPr>
            <a:picLocks noChangeAspect="1" noChangeArrowheads="1"/>
          </p:cNvPicPr>
          <p:nvPr/>
        </p:nvPicPr>
        <p:blipFill>
          <a:blip r:embed="rId2" cstate="print"/>
          <a:srcRect/>
          <a:stretch>
            <a:fillRect/>
          </a:stretch>
        </p:blipFill>
        <p:spPr bwMode="auto">
          <a:xfrm>
            <a:off x="609601" y="1219200"/>
            <a:ext cx="3733800" cy="2571452"/>
          </a:xfrm>
          <a:prstGeom prst="rect">
            <a:avLst/>
          </a:prstGeom>
          <a:noFill/>
        </p:spPr>
      </p:pic>
      <p:pic>
        <p:nvPicPr>
          <p:cNvPr id="6" name="Picture 3" descr="\\ushovfsep129\eptr_am_4\Paul\sw_ampa\Han_Final\hc4df\a.jpg"/>
          <p:cNvPicPr>
            <a:picLocks noChangeAspect="1" noChangeArrowheads="1"/>
          </p:cNvPicPr>
          <p:nvPr/>
        </p:nvPicPr>
        <p:blipFill>
          <a:blip r:embed="rId3" cstate="print"/>
          <a:stretch>
            <a:fillRect/>
          </a:stretch>
        </p:blipFill>
        <p:spPr bwMode="auto">
          <a:xfrm>
            <a:off x="609601" y="4267200"/>
            <a:ext cx="3733800" cy="2571451"/>
          </a:xfrm>
          <a:prstGeom prst="rect">
            <a:avLst/>
          </a:prstGeom>
          <a:noFill/>
        </p:spPr>
      </p:pic>
      <p:pic>
        <p:nvPicPr>
          <p:cNvPr id="7" name="Picture 3" descr="\\ushovfsep129\eptr_am_4\Paul\sw_ampa\Han_Final\hc4df\a.jpg"/>
          <p:cNvPicPr>
            <a:picLocks noChangeAspect="1" noChangeArrowheads="1"/>
          </p:cNvPicPr>
          <p:nvPr/>
        </p:nvPicPr>
        <p:blipFill>
          <a:blip r:embed="rId4" cstate="print"/>
          <a:stretch>
            <a:fillRect/>
          </a:stretch>
        </p:blipFill>
        <p:spPr bwMode="auto">
          <a:xfrm>
            <a:off x="5029202" y="1219200"/>
            <a:ext cx="3733798" cy="2571451"/>
          </a:xfrm>
          <a:prstGeom prst="rect">
            <a:avLst/>
          </a:prstGeom>
          <a:noFill/>
        </p:spPr>
      </p:pic>
      <p:pic>
        <p:nvPicPr>
          <p:cNvPr id="8" name="Picture 3" descr="\\ushovfsep129\eptr_am_4\Paul\sw_ampa\Han_Final\hc4df\a.jpg"/>
          <p:cNvPicPr>
            <a:picLocks noChangeAspect="1" noChangeArrowheads="1"/>
          </p:cNvPicPr>
          <p:nvPr/>
        </p:nvPicPr>
        <p:blipFill>
          <a:blip r:embed="rId5" cstate="print"/>
          <a:stretch>
            <a:fillRect/>
          </a:stretch>
        </p:blipFill>
        <p:spPr bwMode="auto">
          <a:xfrm>
            <a:off x="5029201" y="4267200"/>
            <a:ext cx="3733798" cy="2571450"/>
          </a:xfrm>
          <a:prstGeom prst="rect">
            <a:avLst/>
          </a:prstGeom>
          <a:noFill/>
        </p:spPr>
      </p:pic>
      <p:sp>
        <p:nvSpPr>
          <p:cNvPr id="9" name="TextBox 8"/>
          <p:cNvSpPr txBox="1"/>
          <p:nvPr/>
        </p:nvSpPr>
        <p:spPr>
          <a:xfrm rot="16200000">
            <a:off x="-228600" y="2438401"/>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Monitor later</a:t>
            </a:r>
          </a:p>
        </p:txBody>
      </p:sp>
      <p:sp>
        <p:nvSpPr>
          <p:cNvPr id="10" name="TextBox 9"/>
          <p:cNvSpPr txBox="1"/>
          <p:nvPr/>
        </p:nvSpPr>
        <p:spPr>
          <a:xfrm rot="16200000">
            <a:off x="-228601" y="990601"/>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Monitor sooner</a:t>
            </a:r>
          </a:p>
        </p:txBody>
      </p:sp>
      <p:sp>
        <p:nvSpPr>
          <p:cNvPr id="11" name="TextBox 10"/>
          <p:cNvSpPr txBox="1"/>
          <p:nvPr/>
        </p:nvSpPr>
        <p:spPr>
          <a:xfrm>
            <a:off x="457200" y="38100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-7 ms</a:t>
            </a:r>
          </a:p>
        </p:txBody>
      </p:sp>
      <p:sp>
        <p:nvSpPr>
          <p:cNvPr id="12" name="TextBox 11"/>
          <p:cNvSpPr txBox="1"/>
          <p:nvPr/>
        </p:nvSpPr>
        <p:spPr>
          <a:xfrm>
            <a:off x="457200" y="9906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+7 ms</a:t>
            </a:r>
          </a:p>
        </p:txBody>
      </p:sp>
      <p:sp>
        <p:nvSpPr>
          <p:cNvPr id="13" name="TextBox 12"/>
          <p:cNvSpPr txBox="1"/>
          <p:nvPr/>
        </p:nvSpPr>
        <p:spPr>
          <a:xfrm>
            <a:off x="1981200" y="9144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Timeshift Cube</a:t>
            </a:r>
          </a:p>
        </p:txBody>
      </p:sp>
      <p:sp>
        <p:nvSpPr>
          <p:cNvPr id="14" name="TextBox 13"/>
          <p:cNvSpPr txBox="1"/>
          <p:nvPr/>
        </p:nvSpPr>
        <p:spPr>
          <a:xfrm>
            <a:off x="6629400" y="9144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err="1">
                <a:ln>
                  <a:noFill/>
                </a:ln>
                <a:solidFill>
                  <a:srgbClr val="595959"/>
                </a:solidFill>
                <a:effectLst/>
                <a:uLnTx/>
                <a:uFillTx/>
                <a:latin typeface="Futura Medium"/>
                <a:ea typeface="+mn-ea"/>
                <a:cs typeface="+mn-cs"/>
              </a:rPr>
              <a:t>Timestrain</a:t>
            </a:r>
            <a:r>
              <a:rPr kumimoji="0" lang="en-US" sz="1600" b="0" i="0" u="none" strike="noStrike" kern="1200" cap="none" spc="0" normalizeH="0" baseline="0" noProof="0" dirty="0">
                <a:ln>
                  <a:noFill/>
                </a:ln>
                <a:solidFill>
                  <a:srgbClr val="595959"/>
                </a:solidFill>
                <a:effectLst/>
                <a:uLnTx/>
                <a:uFillTx/>
                <a:latin typeface="Futura Medium"/>
                <a:ea typeface="+mn-ea"/>
                <a:cs typeface="+mn-cs"/>
              </a:rPr>
              <a:t> Cube</a:t>
            </a:r>
          </a:p>
        </p:txBody>
      </p:sp>
      <p:sp>
        <p:nvSpPr>
          <p:cNvPr id="15" name="TextBox 14"/>
          <p:cNvSpPr txBox="1"/>
          <p:nvPr/>
        </p:nvSpPr>
        <p:spPr>
          <a:xfrm>
            <a:off x="1752600" y="40386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Difference cube (M-B)</a:t>
            </a:r>
          </a:p>
        </p:txBody>
      </p:sp>
      <p:sp>
        <p:nvSpPr>
          <p:cNvPr id="16" name="TextBox 15"/>
          <p:cNvSpPr txBox="1"/>
          <p:nvPr/>
        </p:nvSpPr>
        <p:spPr>
          <a:xfrm rot="16200000">
            <a:off x="4267201" y="54864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Softening</a:t>
            </a:r>
          </a:p>
        </p:txBody>
      </p:sp>
      <p:sp>
        <p:nvSpPr>
          <p:cNvPr id="17" name="TextBox 16"/>
          <p:cNvSpPr txBox="1"/>
          <p:nvPr/>
        </p:nvSpPr>
        <p:spPr>
          <a:xfrm rot="16200000">
            <a:off x="4267200" y="40386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Hardening</a:t>
            </a:r>
          </a:p>
        </p:txBody>
      </p:sp>
      <p:sp>
        <p:nvSpPr>
          <p:cNvPr id="18" name="TextBox 17"/>
          <p:cNvSpPr txBox="1"/>
          <p:nvPr/>
        </p:nvSpPr>
        <p:spPr>
          <a:xfrm>
            <a:off x="6629400" y="10668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 typeface="Wingdings"/>
              <a:buChar char="n"/>
              <a:tabLst/>
              <a:defRPr/>
            </a:pPr>
            <a:endParaRPr kumimoji="0" lang="en-US" sz="1600" b="0" i="0" u="none" strike="noStrike" kern="1200" cap="none" spc="0" normalizeH="0" baseline="0" noProof="0" dirty="0">
              <a:ln>
                <a:noFill/>
              </a:ln>
              <a:solidFill>
                <a:srgbClr val="595959"/>
              </a:solidFill>
              <a:effectLst/>
              <a:uLnTx/>
              <a:uFillTx/>
              <a:latin typeface="Futura Medium"/>
              <a:ea typeface="+mn-ea"/>
              <a:cs typeface="+mn-cs"/>
            </a:endParaRPr>
          </a:p>
        </p:txBody>
      </p:sp>
      <p:sp>
        <p:nvSpPr>
          <p:cNvPr id="19" name="TextBox 18"/>
          <p:cNvSpPr txBox="1"/>
          <p:nvPr/>
        </p:nvSpPr>
        <p:spPr>
          <a:xfrm>
            <a:off x="5257800" y="40386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err="1">
                <a:ln>
                  <a:noFill/>
                </a:ln>
                <a:solidFill>
                  <a:srgbClr val="595959"/>
                </a:solidFill>
                <a:effectLst/>
                <a:uLnTx/>
                <a:uFillTx/>
                <a:latin typeface="Futura Medium"/>
                <a:ea typeface="+mn-ea"/>
                <a:cs typeface="+mn-cs"/>
              </a:rPr>
              <a:t>dRMS</a:t>
            </a:r>
            <a:r>
              <a:rPr kumimoji="0" lang="en-US" sz="1600" b="0" i="0" u="none" strike="noStrike" kern="1200" cap="none" spc="0" normalizeH="0" baseline="0" noProof="0" dirty="0">
                <a:ln>
                  <a:noFill/>
                </a:ln>
                <a:solidFill>
                  <a:srgbClr val="595959"/>
                </a:solidFill>
                <a:effectLst/>
                <a:uLnTx/>
                <a:uFillTx/>
                <a:latin typeface="Futura Medium"/>
                <a:ea typeface="+mn-ea"/>
                <a:cs typeface="+mn-cs"/>
              </a:rPr>
              <a:t> cube =RMS(B)-RMS(M), 40 ms gate</a:t>
            </a:r>
          </a:p>
        </p:txBody>
      </p:sp>
      <p:sp>
        <p:nvSpPr>
          <p:cNvPr id="20" name="TextBox 19"/>
          <p:cNvSpPr txBox="1"/>
          <p:nvPr/>
        </p:nvSpPr>
        <p:spPr>
          <a:xfrm>
            <a:off x="4648200" y="38100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-5 %</a:t>
            </a:r>
          </a:p>
        </p:txBody>
      </p:sp>
      <p:sp>
        <p:nvSpPr>
          <p:cNvPr id="21" name="TextBox 20"/>
          <p:cNvSpPr txBox="1"/>
          <p:nvPr/>
        </p:nvSpPr>
        <p:spPr>
          <a:xfrm>
            <a:off x="4648200" y="990600"/>
            <a:ext cx="9144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+5 %</a:t>
            </a:r>
          </a:p>
        </p:txBody>
      </p:sp>
      <p:sp>
        <p:nvSpPr>
          <p:cNvPr id="24" name="TextBox 23"/>
          <p:cNvSpPr txBox="1"/>
          <p:nvPr/>
        </p:nvSpPr>
        <p:spPr>
          <a:xfrm rot="16200000">
            <a:off x="4267201" y="22860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V decrease</a:t>
            </a:r>
          </a:p>
        </p:txBody>
      </p:sp>
      <p:sp>
        <p:nvSpPr>
          <p:cNvPr id="25" name="TextBox 24"/>
          <p:cNvSpPr txBox="1"/>
          <p:nvPr/>
        </p:nvSpPr>
        <p:spPr>
          <a:xfrm rot="16200000">
            <a:off x="4267200" y="838200"/>
            <a:ext cx="1828800" cy="914400"/>
          </a:xfrm>
          <a:prstGeom prst="rect">
            <a:avLst/>
          </a:prstGeom>
          <a:noFill/>
        </p:spPr>
        <p:txBody>
          <a:bodyPr wrap="none" lIns="0" tIns="0" rIns="0" bIns="0" rtlCol="0">
            <a:noAutofit/>
          </a:bodyPr>
          <a:lstStyle/>
          <a:p>
            <a:pPr marL="177800" marR="0" lvl="0" indent="-177800" algn="l" defTabSz="914400" rtl="0" eaLnBrk="1" fontAlgn="auto" latinLnBrk="0" hangingPunct="1">
              <a:lnSpc>
                <a:spcPct val="113000"/>
              </a:lnSpc>
              <a:spcBef>
                <a:spcPts val="0"/>
              </a:spcBef>
              <a:spcAft>
                <a:spcPts val="6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a:ea typeface="+mn-ea"/>
                <a:cs typeface="+mn-cs"/>
              </a:rPr>
              <a:t>V increase</a:t>
            </a:r>
          </a:p>
        </p:txBody>
      </p:sp>
    </p:spTree>
    <p:extLst>
      <p:ext uri="{BB962C8B-B14F-4D97-AF65-F5344CB8AC3E}">
        <p14:creationId xmlns:p14="http://schemas.microsoft.com/office/powerpoint/2010/main" val="3699800166"/>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r>
              <a:rPr lang="en-US" sz="4000" dirty="0">
                <a:solidFill>
                  <a:srgbClr val="00B0F0"/>
                </a:solidFill>
              </a:rPr>
              <a:t>4D Standards</a:t>
            </a:r>
            <a:endParaRPr lang="en-GB" sz="4000" dirty="0">
              <a:solidFill>
                <a:srgbClr val="00B0F0"/>
              </a:solidFill>
            </a:endParaRPr>
          </a:p>
        </p:txBody>
      </p:sp>
    </p:spTree>
    <p:extLst>
      <p:ext uri="{BB962C8B-B14F-4D97-AF65-F5344CB8AC3E}">
        <p14:creationId xmlns:p14="http://schemas.microsoft.com/office/powerpoint/2010/main" val="4190899160"/>
      </p:ext>
    </p:extLst>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16378" y="2936402"/>
            <a:ext cx="3744423" cy="1286463"/>
          </a:xfrm>
        </p:spPr>
        <p:txBody>
          <a:bodyPr/>
          <a:lstStyle/>
          <a:p>
            <a:r>
              <a:rPr lang="en-US" sz="1800" b="1" dirty="0">
                <a:latin typeface="Futura Medium" pitchFamily="2" charset="0"/>
              </a:rPr>
              <a:t>Jan Stammeijer, Paul </a:t>
            </a:r>
            <a:r>
              <a:rPr lang="en-US" sz="1800" b="1" dirty="0" err="1">
                <a:latin typeface="Futura Medium" pitchFamily="2" charset="0"/>
              </a:rPr>
              <a:t>Hatchell</a:t>
            </a:r>
            <a:endParaRPr lang="en-US" sz="1800" b="1" dirty="0">
              <a:latin typeface="Futura Medium" pitchFamily="2" charset="0"/>
            </a:endParaRPr>
          </a:p>
          <a:p>
            <a:r>
              <a:rPr lang="en-US" sz="1800" b="1" dirty="0">
                <a:latin typeface="Futura Medium" pitchFamily="2" charset="0"/>
              </a:rPr>
              <a:t>The Leading Edge, February 2014</a:t>
            </a:r>
            <a:endParaRPr lang="en-GB" sz="1800" b="1" dirty="0"/>
          </a:p>
        </p:txBody>
      </p:sp>
      <p:pic>
        <p:nvPicPr>
          <p:cNvPr id="3" name="Picture 2"/>
          <p:cNvPicPr>
            <a:picLocks noChangeAspect="1"/>
          </p:cNvPicPr>
          <p:nvPr/>
        </p:nvPicPr>
        <p:blipFill rotWithShape="1">
          <a:blip r:embed="rId3"/>
          <a:srcRect l="24639" t="14972" r="40921" b="5539"/>
          <a:stretch/>
        </p:blipFill>
        <p:spPr>
          <a:xfrm>
            <a:off x="3860801" y="-1057"/>
            <a:ext cx="5283200" cy="6859057"/>
          </a:xfrm>
          <a:prstGeom prst="rect">
            <a:avLst/>
          </a:prstGeom>
        </p:spPr>
      </p:pic>
    </p:spTree>
    <p:extLst>
      <p:ext uri="{BB962C8B-B14F-4D97-AF65-F5344CB8AC3E}">
        <p14:creationId xmlns:p14="http://schemas.microsoft.com/office/powerpoint/2010/main" val="3791380963"/>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900112" y="1393895"/>
            <a:ext cx="7767294" cy="5114964"/>
            <a:chOff x="975122" y="1271200"/>
            <a:chExt cx="8414568" cy="5541211"/>
          </a:xfrm>
        </p:grpSpPr>
        <p:sp>
          <p:nvSpPr>
            <p:cNvPr id="7" name="Freeform 6"/>
            <p:cNvSpPr/>
            <p:nvPr/>
          </p:nvSpPr>
          <p:spPr>
            <a:xfrm>
              <a:off x="975122" y="1636961"/>
              <a:ext cx="8414568" cy="5175450"/>
            </a:xfrm>
            <a:custGeom>
              <a:avLst/>
              <a:gdLst>
                <a:gd name="connsiteX0" fmla="*/ 0 w 7694487"/>
                <a:gd name="connsiteY0" fmla="*/ 0 h 5175450"/>
                <a:gd name="connsiteX1" fmla="*/ 7694487 w 7694487"/>
                <a:gd name="connsiteY1" fmla="*/ 0 h 5175450"/>
                <a:gd name="connsiteX2" fmla="*/ 7694487 w 7694487"/>
                <a:gd name="connsiteY2" fmla="*/ 5175450 h 5175450"/>
                <a:gd name="connsiteX3" fmla="*/ 0 w 7694487"/>
                <a:gd name="connsiteY3" fmla="*/ 5175450 h 5175450"/>
                <a:gd name="connsiteX4" fmla="*/ 0 w 7694487"/>
                <a:gd name="connsiteY4" fmla="*/ 0 h 5175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487" h="5175450">
                  <a:moveTo>
                    <a:pt x="0" y="0"/>
                  </a:moveTo>
                  <a:lnTo>
                    <a:pt x="7694487" y="0"/>
                  </a:lnTo>
                  <a:lnTo>
                    <a:pt x="7694487" y="5175450"/>
                  </a:lnTo>
                  <a:lnTo>
                    <a:pt x="0" y="517545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3218" tIns="506437" rIns="253218" bIns="105039" numCol="1" spcCol="1270" anchor="t" anchorCtr="0">
              <a:noAutofit/>
            </a:bodyPr>
            <a:lstStyle/>
            <a:p>
              <a:pPr marL="263776" indent="-263776">
                <a:lnSpc>
                  <a:spcPct val="120000"/>
                </a:lnSpc>
                <a:buClr>
                  <a:schemeClr val="accent2"/>
                </a:buClr>
                <a:buFont typeface="Wingdings" panose="05000000000000000000" pitchFamily="2" charset="2"/>
                <a:buChar char="§"/>
              </a:pPr>
              <a:r>
                <a:rPr lang="en-US" sz="1477" b="1" dirty="0"/>
                <a:t>Use </a:t>
              </a:r>
              <a:r>
                <a:rPr lang="en-US" sz="1477" b="1" dirty="0">
                  <a:solidFill>
                    <a:srgbClr val="C00000"/>
                  </a:solidFill>
                </a:rPr>
                <a:t>'intuitive' colour scales </a:t>
              </a:r>
              <a:r>
                <a:rPr lang="en-US" sz="1477" b="1" dirty="0"/>
                <a:t>when displaying 4D attribute maps. Make sure to annotate hardening versus softening.</a:t>
              </a:r>
            </a:p>
            <a:p>
              <a:pPr marL="263776" indent="-263776">
                <a:lnSpc>
                  <a:spcPct val="120000"/>
                </a:lnSpc>
                <a:buClr>
                  <a:schemeClr val="accent2"/>
                </a:buClr>
                <a:buFont typeface="Wingdings" panose="05000000000000000000" pitchFamily="2" charset="2"/>
                <a:buChar char="§"/>
              </a:pPr>
              <a:r>
                <a:rPr lang="en-US" sz="1477" b="1" dirty="0"/>
                <a:t>Extract </a:t>
              </a:r>
              <a:r>
                <a:rPr lang="en-US" sz="1477" b="1" dirty="0">
                  <a:solidFill>
                    <a:srgbClr val="C00000"/>
                  </a:solidFill>
                </a:rPr>
                <a:t>attributes</a:t>
              </a:r>
              <a:r>
                <a:rPr lang="en-US" sz="1477" b="1" dirty="0"/>
                <a:t> both from a 4D diff cube and as a difference between 3D maps extracted from base and monitor.</a:t>
              </a:r>
            </a:p>
            <a:p>
              <a:pPr marL="263776" indent="-263776">
                <a:lnSpc>
                  <a:spcPct val="120000"/>
                </a:lnSpc>
                <a:buClr>
                  <a:schemeClr val="accent2"/>
                </a:buClr>
                <a:buFont typeface="Wingdings" panose="05000000000000000000" pitchFamily="2" charset="2"/>
                <a:buChar char="§"/>
              </a:pPr>
              <a:r>
                <a:rPr lang="en-US" sz="1477" b="1" dirty="0"/>
                <a:t>Any 4D result should preserve the </a:t>
              </a:r>
              <a:r>
                <a:rPr lang="en-US" sz="1477" b="1" dirty="0">
                  <a:solidFill>
                    <a:srgbClr val="C00000"/>
                  </a:solidFill>
                </a:rPr>
                <a:t>sign of change</a:t>
              </a:r>
              <a:r>
                <a:rPr lang="en-US" sz="1477" b="1" dirty="0"/>
                <a:t>. Start with DRMS = RMS(Base) − RMS(Monitor); which is appropriate for soft sands. (Change the polarity when sands are hard)</a:t>
              </a:r>
            </a:p>
            <a:p>
              <a:pPr marL="263776" indent="-263776">
                <a:lnSpc>
                  <a:spcPct val="120000"/>
                </a:lnSpc>
                <a:buClr>
                  <a:schemeClr val="accent2"/>
                </a:buClr>
                <a:buFont typeface="Wingdings" panose="05000000000000000000" pitchFamily="2" charset="2"/>
                <a:buChar char="§"/>
              </a:pPr>
              <a:r>
                <a:rPr lang="en-US" sz="1477" b="1" dirty="0">
                  <a:solidFill>
                    <a:srgbClr val="C00000"/>
                  </a:solidFill>
                </a:rPr>
                <a:t>Connected volume analysis </a:t>
              </a:r>
              <a:r>
                <a:rPr lang="en-US" sz="1477" b="1" dirty="0"/>
                <a:t>should only use (pseudo) impedance data as input.</a:t>
              </a:r>
            </a:p>
            <a:p>
              <a:pPr marL="263776" indent="-263776">
                <a:lnSpc>
                  <a:spcPct val="120000"/>
                </a:lnSpc>
                <a:buClr>
                  <a:schemeClr val="accent2"/>
                </a:buClr>
                <a:buFont typeface="Wingdings" panose="05000000000000000000" pitchFamily="2" charset="2"/>
                <a:buChar char="§"/>
              </a:pPr>
              <a:r>
                <a:rPr lang="en-US" sz="1477" b="1" dirty="0"/>
                <a:t>When displaying </a:t>
              </a:r>
              <a:r>
                <a:rPr lang="en-US" sz="1477" b="1" dirty="0">
                  <a:solidFill>
                    <a:srgbClr val="C00000"/>
                  </a:solidFill>
                </a:rPr>
                <a:t>'normalized' attributes</a:t>
              </a:r>
              <a:r>
                <a:rPr lang="en-US" sz="1477" b="1" dirty="0"/>
                <a:t>, specify how these have been calculated.</a:t>
              </a:r>
            </a:p>
            <a:p>
              <a:pPr marL="263776" indent="-263776">
                <a:lnSpc>
                  <a:spcPct val="120000"/>
                </a:lnSpc>
                <a:buClr>
                  <a:schemeClr val="accent2"/>
                </a:buClr>
                <a:buFont typeface="Wingdings" panose="05000000000000000000" pitchFamily="2" charset="2"/>
                <a:buChar char="§"/>
              </a:pPr>
              <a:r>
                <a:rPr lang="en-US" sz="1477" b="1" dirty="0"/>
                <a:t>A </a:t>
              </a:r>
              <a:r>
                <a:rPr lang="en-US" sz="1477" b="1" dirty="0">
                  <a:solidFill>
                    <a:srgbClr val="C00000"/>
                  </a:solidFill>
                </a:rPr>
                <a:t>minimum 4D interpretation suite </a:t>
              </a:r>
              <a:r>
                <a:rPr lang="en-US" sz="1477" b="1" dirty="0"/>
                <a:t>contains at least a signed 4D amplitude map of the reservoir(s) and a 4D timeshift map at Top Reservoir.</a:t>
              </a:r>
            </a:p>
            <a:p>
              <a:pPr marL="153870" lvl="1" indent="-153870" defTabSz="656509">
                <a:lnSpc>
                  <a:spcPct val="120000"/>
                </a:lnSpc>
                <a:spcBef>
                  <a:spcPct val="0"/>
                </a:spcBef>
                <a:spcAft>
                  <a:spcPct val="15000"/>
                </a:spcAft>
                <a:buFont typeface="Wingdings" panose="05000000000000000000" pitchFamily="2" charset="2"/>
                <a:buChar char="§"/>
              </a:pPr>
              <a:endParaRPr lang="en-US" sz="1477" dirty="0"/>
            </a:p>
          </p:txBody>
        </p:sp>
        <p:sp>
          <p:nvSpPr>
            <p:cNvPr id="8" name="Freeform 7"/>
            <p:cNvSpPr/>
            <p:nvPr/>
          </p:nvSpPr>
          <p:spPr>
            <a:xfrm>
              <a:off x="975122" y="1271200"/>
              <a:ext cx="5386141" cy="731520"/>
            </a:xfrm>
            <a:custGeom>
              <a:avLst/>
              <a:gdLst>
                <a:gd name="connsiteX0" fmla="*/ 0 w 5386141"/>
                <a:gd name="connsiteY0" fmla="*/ 0 h 350070"/>
                <a:gd name="connsiteX1" fmla="*/ 5386141 w 5386141"/>
                <a:gd name="connsiteY1" fmla="*/ 0 h 350070"/>
                <a:gd name="connsiteX2" fmla="*/ 5386141 w 5386141"/>
                <a:gd name="connsiteY2" fmla="*/ 350070 h 350070"/>
                <a:gd name="connsiteX3" fmla="*/ 0 w 5386141"/>
                <a:gd name="connsiteY3" fmla="*/ 350070 h 350070"/>
                <a:gd name="connsiteX4" fmla="*/ 0 w 5386141"/>
                <a:gd name="connsiteY4" fmla="*/ 0 h 350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6141" h="350070">
                  <a:moveTo>
                    <a:pt x="0" y="0"/>
                  </a:moveTo>
                  <a:lnTo>
                    <a:pt x="5386141" y="0"/>
                  </a:lnTo>
                  <a:lnTo>
                    <a:pt x="5386141" y="350070"/>
                  </a:lnTo>
                  <a:lnTo>
                    <a:pt x="0" y="350070"/>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7923" tIns="0" rIns="187923" bIns="0" numCol="1" spcCol="1270" anchor="ctr" anchorCtr="0">
              <a:noAutofit/>
            </a:bodyPr>
            <a:lstStyle/>
            <a:p>
              <a:r>
                <a:rPr lang="en-GB" sz="1846" b="1" dirty="0">
                  <a:solidFill>
                    <a:srgbClr val="00B0F0"/>
                  </a:solidFill>
                </a:rPr>
                <a:t>4D Interpretation and Attributes</a:t>
              </a:r>
              <a:endParaRPr lang="en-US" sz="1846" dirty="0">
                <a:solidFill>
                  <a:srgbClr val="00B0F0"/>
                </a:solidFill>
              </a:endParaRPr>
            </a:p>
          </p:txBody>
        </p:sp>
      </p:grpSp>
      <p:sp>
        <p:nvSpPr>
          <p:cNvPr id="20482" name="Rectangle 1032"/>
          <p:cNvSpPr>
            <a:spLocks noGrp="1" noChangeArrowheads="1"/>
          </p:cNvSpPr>
          <p:nvPr>
            <p:ph type="title"/>
          </p:nvPr>
        </p:nvSpPr>
        <p:spPr/>
        <p:txBody>
          <a:bodyPr/>
          <a:lstStyle/>
          <a:p>
            <a:r>
              <a:rPr lang="en-GB" dirty="0">
                <a:solidFill>
                  <a:srgbClr val="00B0F0"/>
                </a:solidFill>
                <a:latin typeface="Futura Medium" pitchFamily="2" charset="0"/>
              </a:rPr>
              <a:t>Standards—Attributes</a:t>
            </a:r>
          </a:p>
        </p:txBody>
      </p:sp>
    </p:spTree>
    <p:extLst>
      <p:ext uri="{BB962C8B-B14F-4D97-AF65-F5344CB8AC3E}">
        <p14:creationId xmlns:p14="http://schemas.microsoft.com/office/powerpoint/2010/main" val="63413628"/>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30A3B-A382-C5D3-4DC8-2139536D08E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16D4C19-FB67-89E4-4351-0D9AD80D76A7}"/>
              </a:ext>
            </a:extLst>
          </p:cNvPr>
          <p:cNvSpPr>
            <a:spLocks noGrp="1"/>
          </p:cNvSpPr>
          <p:nvPr>
            <p:ph type="body" idx="1"/>
          </p:nvPr>
        </p:nvSpPr>
        <p:spPr/>
        <p:txBody>
          <a:bodyPr/>
          <a:lstStyle/>
          <a:p>
            <a:r>
              <a:rPr lang="en-US" sz="4000" dirty="0">
                <a:solidFill>
                  <a:srgbClr val="00B0F0"/>
                </a:solidFill>
              </a:rPr>
              <a:t>4D General</a:t>
            </a:r>
            <a:endParaRPr lang="en-GB" sz="4000" dirty="0">
              <a:solidFill>
                <a:srgbClr val="00B0F0"/>
              </a:solidFill>
            </a:endParaRPr>
          </a:p>
        </p:txBody>
      </p:sp>
    </p:spTree>
    <p:extLst>
      <p:ext uri="{BB962C8B-B14F-4D97-AF65-F5344CB8AC3E}">
        <p14:creationId xmlns:p14="http://schemas.microsoft.com/office/powerpoint/2010/main" val="1471272156"/>
      </p:ext>
    </p:extLst>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0"/>
            <a:ext cx="9144000" cy="932688"/>
          </a:xfrm>
        </p:spPr>
        <p:txBody>
          <a:bodyPr/>
          <a:lstStyle/>
          <a:p>
            <a:pPr eaLnBrk="1" hangingPunct="1"/>
            <a:r>
              <a:rPr lang="en-GB" altLang="en-US" sz="3200" b="1" dirty="0">
                <a:solidFill>
                  <a:srgbClr val="00B0F0"/>
                </a:solidFill>
              </a:rPr>
              <a:t>(un) knowns – (un)knowns (Johnston, 2013)</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val="0"/>
              </a:ext>
            </a:extLst>
          </a:blip>
          <a:srcRect l="28138" t="43734" r="15697" b="31199"/>
          <a:stretch/>
        </p:blipFill>
        <p:spPr>
          <a:xfrm>
            <a:off x="676656" y="932688"/>
            <a:ext cx="6261500" cy="3950208"/>
          </a:xfrm>
          <a:prstGeom prst="rect">
            <a:avLst/>
          </a:prstGeom>
        </p:spPr>
      </p:pic>
      <p:sp>
        <p:nvSpPr>
          <p:cNvPr id="4" name="TextBox 3"/>
          <p:cNvSpPr txBox="1"/>
          <p:nvPr/>
        </p:nvSpPr>
        <p:spPr>
          <a:xfrm>
            <a:off x="676656" y="4882896"/>
            <a:ext cx="7790688" cy="175432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Known knowns: we know we know</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Knowns unknowns: we know that we do not know</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Unknown knowns: we do not know we know (perhaps we forgot)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Unknowns </a:t>
            </a:r>
            <a:r>
              <a:rPr kumimoji="0" lang="en-US" sz="18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unknowns</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we do not know we do not know … those are the real surprises (Johnston: “Most 4D surveys contain at least one surprise.”)</a:t>
            </a:r>
          </a:p>
        </p:txBody>
      </p:sp>
    </p:spTree>
    <p:extLst>
      <p:ext uri="{BB962C8B-B14F-4D97-AF65-F5344CB8AC3E}">
        <p14:creationId xmlns:p14="http://schemas.microsoft.com/office/powerpoint/2010/main" val="387111920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203200" y="0"/>
            <a:ext cx="7316788" cy="1409700"/>
          </a:xfrm>
        </p:spPr>
        <p:txBody>
          <a:bodyPr/>
          <a:lstStyle/>
          <a:p>
            <a:pPr algn="l" eaLnBrk="1" hangingPunct="1"/>
            <a:r>
              <a:rPr lang="en-GB" altLang="en-US" sz="4000" b="1">
                <a:solidFill>
                  <a:srgbClr val="00B0F0"/>
                </a:solidFill>
              </a:rPr>
              <a:t>Readings/Background</a:t>
            </a:r>
          </a:p>
        </p:txBody>
      </p:sp>
      <p:sp>
        <p:nvSpPr>
          <p:cNvPr id="61443" name="Text Box 3"/>
          <p:cNvSpPr txBox="1">
            <a:spLocks noChangeArrowheads="1"/>
          </p:cNvSpPr>
          <p:nvPr/>
        </p:nvSpPr>
        <p:spPr bwMode="auto">
          <a:xfrm>
            <a:off x="203200" y="1409700"/>
            <a:ext cx="558314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342900" marR="0" lvl="0" indent="-34290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Johnston, David H, 2013. </a:t>
            </a:r>
            <a:r>
              <a:rPr kumimoji="0" lang="en-GB" altLang="en-US" sz="20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Practical Applications of Time-Lapse Seismic Data</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Distinguished Instructor Short Course (DISC), Distinguished Instructor Series No.16, Society of Exploration Geophysicists</a:t>
            </a:r>
          </a:p>
        </p:txBody>
      </p:sp>
      <p:sp>
        <p:nvSpPr>
          <p:cNvPr id="4" name="Text Box 3"/>
          <p:cNvSpPr txBox="1">
            <a:spLocks noChangeArrowheads="1"/>
          </p:cNvSpPr>
          <p:nvPr/>
        </p:nvSpPr>
        <p:spPr bwMode="auto">
          <a:xfrm>
            <a:off x="203200" y="5222187"/>
            <a:ext cx="872331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342900" marR="0" lvl="0" indent="-342900" algn="l" defTabSz="914400" rtl="0" eaLnBrk="1" fontAlgn="base" latinLnBrk="0" hangingPunct="1">
              <a:lnSpc>
                <a:spcPct val="100000"/>
              </a:lnSpc>
              <a:spcBef>
                <a:spcPts val="600"/>
              </a:spcBef>
              <a:spcAft>
                <a:spcPct val="0"/>
              </a:spcAft>
              <a:buClrTx/>
              <a:buSzTx/>
              <a:buFontTx/>
              <a:buChar char="•"/>
              <a:tabLst/>
              <a:defRPr/>
            </a:pPr>
            <a:r>
              <a:rPr kumimoji="0" lang="en-GB" altLang="en-US" sz="20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Hatchell</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Paul, 2015. </a:t>
            </a:r>
            <a:r>
              <a:rPr kumimoji="0" lang="en-GB" altLang="en-US" sz="20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Youtube</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2"/>
              </a:rPr>
              <a:t>https://www.youtube.com/watch?v=1jm70tZ8liE</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Experience with Time-Lapse Monitoring</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European Association of Geoscientists &amp; Engineers (EAGE)</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786349" y="1409700"/>
            <a:ext cx="3010178" cy="3896813"/>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85725" y="1155989"/>
            <a:ext cx="8972550" cy="3810000"/>
          </a:xfrm>
        </p:spPr>
        <p:txBody>
          <a:bodyPr/>
          <a:lstStyle/>
          <a:p>
            <a:pPr eaLnBrk="1" hangingPunct="1"/>
            <a:r>
              <a:rPr lang="en-GB" altLang="en-US" sz="4000" b="1" dirty="0">
                <a:solidFill>
                  <a:srgbClr val="00B0F0"/>
                </a:solidFill>
              </a:rPr>
              <a:t>Exercise/Demo </a:t>
            </a:r>
            <a:br>
              <a:rPr lang="en-GB" altLang="en-US" sz="4000" b="1" dirty="0">
                <a:solidFill>
                  <a:srgbClr val="00B0F0"/>
                </a:solidFill>
              </a:rPr>
            </a:br>
            <a:br>
              <a:rPr lang="en-GB" altLang="en-US" sz="4000" b="1" dirty="0">
                <a:solidFill>
                  <a:srgbClr val="00B0F0"/>
                </a:solidFill>
              </a:rPr>
            </a:br>
            <a:r>
              <a:rPr lang="en-GB" altLang="en-US" sz="4000" b="1" dirty="0">
                <a:solidFill>
                  <a:srgbClr val="00B0F0"/>
                </a:solidFill>
              </a:rPr>
              <a:t>on Sleipner, 3 vintages </a:t>
            </a:r>
            <a:br>
              <a:rPr lang="en-GB" altLang="en-US" sz="4000" b="1" dirty="0">
                <a:solidFill>
                  <a:srgbClr val="00B0F0"/>
                </a:solidFill>
              </a:rPr>
            </a:br>
            <a:r>
              <a:rPr lang="en-GB" altLang="en-US" sz="4000" b="1" dirty="0">
                <a:solidFill>
                  <a:srgbClr val="00B0F0"/>
                </a:solidFill>
              </a:rPr>
              <a:t>(base + 2 monitor surveys)</a:t>
            </a:r>
            <a:br>
              <a:rPr lang="en-GB" altLang="en-US" sz="4000" b="1" dirty="0">
                <a:solidFill>
                  <a:srgbClr val="00B0F0"/>
                </a:solidFill>
              </a:rPr>
            </a:br>
            <a:br>
              <a:rPr lang="en-GB" altLang="en-US" sz="4000" b="1" dirty="0">
                <a:solidFill>
                  <a:srgbClr val="00B0F0"/>
                </a:solidFill>
              </a:rPr>
            </a:br>
            <a:r>
              <a:rPr lang="en-GB" altLang="en-US" sz="4000" b="1" dirty="0">
                <a:solidFill>
                  <a:srgbClr val="00B0F0"/>
                </a:solidFill>
              </a:rPr>
              <a:t>using </a:t>
            </a:r>
            <a:r>
              <a:rPr lang="en-GB" altLang="en-US" sz="4000" b="1" dirty="0" err="1">
                <a:solidFill>
                  <a:srgbClr val="00B0F0"/>
                </a:solidFill>
              </a:rPr>
              <a:t>Jupyter</a:t>
            </a:r>
            <a:r>
              <a:rPr lang="en-GB" altLang="en-US" sz="4000" b="1" dirty="0">
                <a:solidFill>
                  <a:srgbClr val="00B0F0"/>
                </a:solidFill>
              </a:rPr>
              <a:t> Notebooks (Python)</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6395" name="Group 1035"/>
          <p:cNvGrpSpPr>
            <a:grpSpLocks/>
          </p:cNvGrpSpPr>
          <p:nvPr/>
        </p:nvGrpSpPr>
        <p:grpSpPr bwMode="auto">
          <a:xfrm>
            <a:off x="838200" y="1066802"/>
            <a:ext cx="6989763" cy="461963"/>
            <a:chOff x="576" y="912"/>
            <a:chExt cx="4403" cy="291"/>
          </a:xfrm>
        </p:grpSpPr>
        <p:sp>
          <p:nvSpPr>
            <p:cNvPr id="16388" name="Text Box 1028"/>
            <p:cNvSpPr txBox="1">
              <a:spLocks noChangeArrowheads="1"/>
            </p:cNvSpPr>
            <p:nvPr/>
          </p:nvSpPr>
          <p:spPr bwMode="auto">
            <a:xfrm>
              <a:off x="576" y="912"/>
              <a:ext cx="4403"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2 x 3D   4D		and   4D &gt; 3D</a:t>
              </a:r>
            </a:p>
          </p:txBody>
        </p:sp>
        <p:grpSp>
          <p:nvGrpSpPr>
            <p:cNvPr id="16392" name="Group 1032"/>
            <p:cNvGrpSpPr>
              <a:grpSpLocks/>
            </p:cNvGrpSpPr>
            <p:nvPr/>
          </p:nvGrpSpPr>
          <p:grpSpPr bwMode="auto">
            <a:xfrm>
              <a:off x="1872" y="936"/>
              <a:ext cx="144" cy="240"/>
              <a:chOff x="1776" y="2640"/>
              <a:chExt cx="144" cy="240"/>
            </a:xfrm>
          </p:grpSpPr>
          <p:sp>
            <p:nvSpPr>
              <p:cNvPr id="16389" name="Line 1029"/>
              <p:cNvSpPr>
                <a:spLocks noChangeShapeType="1"/>
              </p:cNvSpPr>
              <p:nvPr/>
            </p:nvSpPr>
            <p:spPr bwMode="auto">
              <a:xfrm flipH="1">
                <a:off x="1824" y="2640"/>
                <a:ext cx="48" cy="2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6390" name="Line 1030"/>
              <p:cNvSpPr>
                <a:spLocks noChangeShapeType="1"/>
              </p:cNvSpPr>
              <p:nvPr/>
            </p:nvSpPr>
            <p:spPr bwMode="auto">
              <a:xfrm>
                <a:off x="1776" y="2736"/>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6391" name="Line 1031"/>
              <p:cNvSpPr>
                <a:spLocks noChangeShapeType="1"/>
              </p:cNvSpPr>
              <p:nvPr/>
            </p:nvSpPr>
            <p:spPr bwMode="auto">
              <a:xfrm>
                <a:off x="1776" y="2784"/>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sp>
        <p:nvSpPr>
          <p:cNvPr id="16396" name="Text Box 1036"/>
          <p:cNvSpPr txBox="1">
            <a:spLocks noChangeArrowheads="1"/>
          </p:cNvSpPr>
          <p:nvPr/>
        </p:nvSpPr>
        <p:spPr bwMode="auto">
          <a:xfrm>
            <a:off x="685800" y="1895475"/>
            <a:ext cx="8229600" cy="3785652"/>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FF3300"/>
                </a:solidFill>
                <a:effectLst/>
                <a:uLnTx/>
                <a:uFillTx/>
                <a:latin typeface="Comic Sans MS" panose="030F0702030302020204" pitchFamily="66" charset="0"/>
                <a:ea typeface="+mn-ea"/>
                <a:cs typeface="+mn-cs"/>
              </a:rPr>
              <a:t>Monitoring</a:t>
            </a: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is measuring meaningful production related changes through time so we better can understand and manage our fields.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FF3300"/>
                </a:solidFill>
                <a:effectLst/>
                <a:uLnTx/>
                <a:uFillTx/>
                <a:latin typeface="Comic Sans MS" panose="030F0702030302020204" pitchFamily="66" charset="0"/>
                <a:ea typeface="+mn-ea"/>
                <a:cs typeface="+mn-cs"/>
              </a:rPr>
              <a:t>4D</a:t>
            </a: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is measuring changes spatially across a field through time.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FF3300"/>
                </a:solidFill>
                <a:effectLst/>
                <a:uLnTx/>
                <a:uFillTx/>
                <a:latin typeface="Comic Sans MS" panose="030F0702030302020204" pitchFamily="66" charset="0"/>
                <a:ea typeface="+mn-ea"/>
                <a:cs typeface="+mn-cs"/>
              </a:rPr>
              <a:t>Time lapse</a:t>
            </a: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is measuring changes through time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1D, 2D or 3D.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0"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
        <p:nvSpPr>
          <p:cNvPr id="16397" name="Text Box 1037"/>
          <p:cNvSpPr txBox="1">
            <a:spLocks noChangeArrowheads="1"/>
          </p:cNvSpPr>
          <p:nvPr/>
        </p:nvSpPr>
        <p:spPr bwMode="auto">
          <a:xfrm>
            <a:off x="593725" y="238427"/>
            <a:ext cx="221887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What is 4D ?</a:t>
            </a:r>
          </a:p>
        </p:txBody>
      </p:sp>
    </p:spTree>
    <p:extLst>
      <p:ext uri="{BB962C8B-B14F-4D97-AF65-F5344CB8AC3E}">
        <p14:creationId xmlns:p14="http://schemas.microsoft.com/office/powerpoint/2010/main" val="29704920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86C9EF5-97A0-E953-35AA-5BA3A9529058}"/>
            </a:ext>
          </a:extLst>
        </p:cNvPr>
        <p:cNvGrpSpPr/>
        <p:nvPr/>
      </p:nvGrpSpPr>
      <p:grpSpPr>
        <a:xfrm>
          <a:off x="0" y="0"/>
          <a:ext cx="0" cy="0"/>
          <a:chOff x="0" y="0"/>
          <a:chExt cx="0" cy="0"/>
        </a:xfrm>
      </p:grpSpPr>
      <p:sp>
        <p:nvSpPr>
          <p:cNvPr id="31747" name="Text Box 3">
            <a:extLst>
              <a:ext uri="{FF2B5EF4-FFF2-40B4-BE49-F238E27FC236}">
                <a16:creationId xmlns:a16="http://schemas.microsoft.com/office/drawing/2014/main" id="{B8B9CB2F-D5DB-6557-5B95-F8979E6B7682}"/>
              </a:ext>
            </a:extLst>
          </p:cNvPr>
          <p:cNvSpPr txBox="1">
            <a:spLocks noChangeArrowheads="1"/>
          </p:cNvSpPr>
          <p:nvPr/>
        </p:nvSpPr>
        <p:spPr bwMode="auto">
          <a:xfrm>
            <a:off x="669925" y="228600"/>
            <a:ext cx="13131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Premise</a:t>
            </a:r>
          </a:p>
        </p:txBody>
      </p:sp>
      <p:grpSp>
        <p:nvGrpSpPr>
          <p:cNvPr id="31748" name="Group 4">
            <a:extLst>
              <a:ext uri="{FF2B5EF4-FFF2-40B4-BE49-F238E27FC236}">
                <a16:creationId xmlns:a16="http://schemas.microsoft.com/office/drawing/2014/main" id="{A1BCA648-00D1-2A5D-3335-9F1124D5D5A0}"/>
              </a:ext>
            </a:extLst>
          </p:cNvPr>
          <p:cNvGrpSpPr>
            <a:grpSpLocks/>
          </p:cNvGrpSpPr>
          <p:nvPr/>
        </p:nvGrpSpPr>
        <p:grpSpPr bwMode="auto">
          <a:xfrm>
            <a:off x="1874838" y="5137150"/>
            <a:ext cx="1824037" cy="679450"/>
            <a:chOff x="1488" y="3256"/>
            <a:chExt cx="3951" cy="880"/>
          </a:xfrm>
        </p:grpSpPr>
        <p:sp>
          <p:nvSpPr>
            <p:cNvPr id="31749" name="Freeform 5" descr="Horizontal brick">
              <a:extLst>
                <a:ext uri="{FF2B5EF4-FFF2-40B4-BE49-F238E27FC236}">
                  <a16:creationId xmlns:a16="http://schemas.microsoft.com/office/drawing/2014/main" id="{F6CA39A8-4EFB-AC8C-93AA-B90C9A436B17}"/>
                </a:ext>
              </a:extLst>
            </p:cNvPr>
            <p:cNvSpPr>
              <a:spLocks/>
            </p:cNvSpPr>
            <p:nvPr/>
          </p:nvSpPr>
          <p:spPr bwMode="auto">
            <a:xfrm>
              <a:off x="1488" y="34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horzBrick">
              <a:fgClr>
                <a:schemeClr val="tx1"/>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tx1"/>
              </a:extrusionClr>
              <a:contourClr>
                <a:schemeClr val="tx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0" name="Freeform 6" descr="Wave">
              <a:extLst>
                <a:ext uri="{FF2B5EF4-FFF2-40B4-BE49-F238E27FC236}">
                  <a16:creationId xmlns:a16="http://schemas.microsoft.com/office/drawing/2014/main" id="{67C1018F-F79C-DA5B-1FBA-69A5BA018C4C}"/>
                </a:ext>
              </a:extLst>
            </p:cNvPr>
            <p:cNvSpPr>
              <a:spLocks/>
            </p:cNvSpPr>
            <p:nvPr/>
          </p:nvSpPr>
          <p:spPr bwMode="auto">
            <a:xfrm>
              <a:off x="1488" y="32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wave">
              <a:fgClr>
                <a:schemeClr val="bg2"/>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bg2"/>
              </a:extrusionClr>
              <a:contourClr>
                <a:schemeClr val="bg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1773" name="Freeform 29">
            <a:extLst>
              <a:ext uri="{FF2B5EF4-FFF2-40B4-BE49-F238E27FC236}">
                <a16:creationId xmlns:a16="http://schemas.microsoft.com/office/drawing/2014/main" id="{A11A4261-6FD7-D2C7-B4D1-F6B92E1DDD6A}"/>
              </a:ext>
            </a:extLst>
          </p:cNvPr>
          <p:cNvSpPr>
            <a:spLocks/>
          </p:cNvSpPr>
          <p:nvPr/>
        </p:nvSpPr>
        <p:spPr bwMode="auto">
          <a:xfrm>
            <a:off x="1752600" y="4600575"/>
            <a:ext cx="1803400" cy="696913"/>
          </a:xfrm>
          <a:custGeom>
            <a:avLst/>
            <a:gdLst>
              <a:gd name="T0" fmla="*/ 194 w 1136"/>
              <a:gd name="T1" fmla="*/ 439 h 439"/>
              <a:gd name="T2" fmla="*/ 32 w 1136"/>
              <a:gd name="T3" fmla="*/ 200 h 439"/>
              <a:gd name="T4" fmla="*/ 32 w 1136"/>
              <a:gd name="T5" fmla="*/ 56 h 439"/>
              <a:gd name="T6" fmla="*/ 224 w 1136"/>
              <a:gd name="T7" fmla="*/ 8 h 439"/>
              <a:gd name="T8" fmla="*/ 560 w 1136"/>
              <a:gd name="T9" fmla="*/ 8 h 439"/>
              <a:gd name="T10" fmla="*/ 752 w 1136"/>
              <a:gd name="T11" fmla="*/ 56 h 439"/>
              <a:gd name="T12" fmla="*/ 944 w 1136"/>
              <a:gd name="T13" fmla="*/ 200 h 439"/>
              <a:gd name="T14" fmla="*/ 1136 w 1136"/>
              <a:gd name="T15" fmla="*/ 392 h 439"/>
              <a:gd name="T16" fmla="*/ 194 w 1136"/>
              <a:gd name="T17" fmla="*/ 43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6" h="439">
                <a:moveTo>
                  <a:pt x="194" y="439"/>
                </a:moveTo>
                <a:cubicBezTo>
                  <a:pt x="103" y="302"/>
                  <a:pt x="59" y="264"/>
                  <a:pt x="32" y="200"/>
                </a:cubicBezTo>
                <a:cubicBezTo>
                  <a:pt x="5" y="136"/>
                  <a:pt x="0" y="88"/>
                  <a:pt x="32" y="56"/>
                </a:cubicBezTo>
                <a:cubicBezTo>
                  <a:pt x="64" y="24"/>
                  <a:pt x="136" y="16"/>
                  <a:pt x="224" y="8"/>
                </a:cubicBezTo>
                <a:cubicBezTo>
                  <a:pt x="312" y="0"/>
                  <a:pt x="472" y="0"/>
                  <a:pt x="560" y="8"/>
                </a:cubicBezTo>
                <a:cubicBezTo>
                  <a:pt x="648" y="16"/>
                  <a:pt x="688" y="24"/>
                  <a:pt x="752" y="56"/>
                </a:cubicBezTo>
                <a:cubicBezTo>
                  <a:pt x="816" y="88"/>
                  <a:pt x="880" y="144"/>
                  <a:pt x="944" y="200"/>
                </a:cubicBezTo>
                <a:cubicBezTo>
                  <a:pt x="1008" y="256"/>
                  <a:pt x="1090" y="302"/>
                  <a:pt x="1136" y="392"/>
                </a:cubicBezTo>
                <a:cubicBezTo>
                  <a:pt x="937" y="399"/>
                  <a:pt x="414" y="430"/>
                  <a:pt x="194" y="439"/>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1" name="Line 7">
            <a:extLst>
              <a:ext uri="{FF2B5EF4-FFF2-40B4-BE49-F238E27FC236}">
                <a16:creationId xmlns:a16="http://schemas.microsoft.com/office/drawing/2014/main" id="{B3DCFC47-385A-8AC3-0FFF-A102ABC4E008}"/>
              </a:ext>
            </a:extLst>
          </p:cNvPr>
          <p:cNvSpPr>
            <a:spLocks noChangeShapeType="1"/>
          </p:cNvSpPr>
          <p:nvPr/>
        </p:nvSpPr>
        <p:spPr bwMode="auto">
          <a:xfrm>
            <a:off x="2417763" y="4105275"/>
            <a:ext cx="0" cy="8890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2" name="Freeform 8">
            <a:extLst>
              <a:ext uri="{FF2B5EF4-FFF2-40B4-BE49-F238E27FC236}">
                <a16:creationId xmlns:a16="http://schemas.microsoft.com/office/drawing/2014/main" id="{6294BA42-FCD0-80E7-1E5F-703A1A0910EE}"/>
              </a:ext>
            </a:extLst>
          </p:cNvPr>
          <p:cNvSpPr>
            <a:spLocks/>
          </p:cNvSpPr>
          <p:nvPr/>
        </p:nvSpPr>
        <p:spPr bwMode="auto">
          <a:xfrm>
            <a:off x="914400" y="3733800"/>
            <a:ext cx="2819400" cy="581025"/>
          </a:xfrm>
          <a:custGeom>
            <a:avLst/>
            <a:gdLst>
              <a:gd name="T0" fmla="*/ 1456 w 3873"/>
              <a:gd name="T1" fmla="*/ 25 h 753"/>
              <a:gd name="T2" fmla="*/ 3272 w 3873"/>
              <a:gd name="T3" fmla="*/ 33 h 753"/>
              <a:gd name="T4" fmla="*/ 3216 w 3873"/>
              <a:gd name="T5" fmla="*/ 225 h 753"/>
              <a:gd name="T6" fmla="*/ 3848 w 3873"/>
              <a:gd name="T7" fmla="*/ 369 h 753"/>
              <a:gd name="T8" fmla="*/ 3368 w 3873"/>
              <a:gd name="T9" fmla="*/ 609 h 753"/>
              <a:gd name="T10" fmla="*/ 1640 w 3873"/>
              <a:gd name="T11" fmla="*/ 753 h 753"/>
              <a:gd name="T12" fmla="*/ 200 w 3873"/>
              <a:gd name="T13" fmla="*/ 609 h 753"/>
              <a:gd name="T14" fmla="*/ 440 w 3873"/>
              <a:gd name="T15" fmla="*/ 456 h 753"/>
              <a:gd name="T16" fmla="*/ 944 w 3873"/>
              <a:gd name="T17" fmla="*/ 376 h 753"/>
              <a:gd name="T18" fmla="*/ 680 w 3873"/>
              <a:gd name="T19" fmla="*/ 177 h 753"/>
              <a:gd name="T20" fmla="*/ 1456 w 3873"/>
              <a:gd name="T21" fmla="*/ 25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3" h="753">
                <a:moveTo>
                  <a:pt x="1456" y="25"/>
                </a:moveTo>
                <a:cubicBezTo>
                  <a:pt x="1888" y="1"/>
                  <a:pt x="2979" y="0"/>
                  <a:pt x="3272" y="33"/>
                </a:cubicBezTo>
                <a:cubicBezTo>
                  <a:pt x="3565" y="66"/>
                  <a:pt x="3120" y="169"/>
                  <a:pt x="3216" y="225"/>
                </a:cubicBezTo>
                <a:cubicBezTo>
                  <a:pt x="3312" y="281"/>
                  <a:pt x="3823" y="305"/>
                  <a:pt x="3848" y="369"/>
                </a:cubicBezTo>
                <a:cubicBezTo>
                  <a:pt x="3873" y="433"/>
                  <a:pt x="3736" y="545"/>
                  <a:pt x="3368" y="609"/>
                </a:cubicBezTo>
                <a:cubicBezTo>
                  <a:pt x="3000" y="673"/>
                  <a:pt x="2168" y="753"/>
                  <a:pt x="1640" y="753"/>
                </a:cubicBezTo>
                <a:cubicBezTo>
                  <a:pt x="1112" y="753"/>
                  <a:pt x="400" y="658"/>
                  <a:pt x="200" y="609"/>
                </a:cubicBezTo>
                <a:cubicBezTo>
                  <a:pt x="0" y="560"/>
                  <a:pt x="316" y="495"/>
                  <a:pt x="440" y="456"/>
                </a:cubicBezTo>
                <a:cubicBezTo>
                  <a:pt x="564" y="417"/>
                  <a:pt x="904" y="422"/>
                  <a:pt x="944" y="376"/>
                </a:cubicBezTo>
                <a:cubicBezTo>
                  <a:pt x="984" y="330"/>
                  <a:pt x="595" y="235"/>
                  <a:pt x="680" y="177"/>
                </a:cubicBezTo>
                <a:cubicBezTo>
                  <a:pt x="765" y="119"/>
                  <a:pt x="1024" y="49"/>
                  <a:pt x="1456" y="25"/>
                </a:cubicBezTo>
                <a:close/>
              </a:path>
            </a:pathLst>
          </a:custGeom>
          <a:solidFill>
            <a:schemeClr val="folHlink">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1753" name="Group 9">
            <a:extLst>
              <a:ext uri="{FF2B5EF4-FFF2-40B4-BE49-F238E27FC236}">
                <a16:creationId xmlns:a16="http://schemas.microsoft.com/office/drawing/2014/main" id="{5738E3CD-14BA-0A40-D1CB-36E8661A18BC}"/>
              </a:ext>
            </a:extLst>
          </p:cNvPr>
          <p:cNvGrpSpPr>
            <a:grpSpLocks/>
          </p:cNvGrpSpPr>
          <p:nvPr/>
        </p:nvGrpSpPr>
        <p:grpSpPr bwMode="auto">
          <a:xfrm>
            <a:off x="2381250" y="3881438"/>
            <a:ext cx="71438" cy="223837"/>
            <a:chOff x="768" y="960"/>
            <a:chExt cx="96" cy="288"/>
          </a:xfrm>
        </p:grpSpPr>
        <p:sp>
          <p:nvSpPr>
            <p:cNvPr id="31754" name="AutoShape 10">
              <a:extLst>
                <a:ext uri="{FF2B5EF4-FFF2-40B4-BE49-F238E27FC236}">
                  <a16:creationId xmlns:a16="http://schemas.microsoft.com/office/drawing/2014/main" id="{E9E049BF-6B69-4005-1CB2-8748F49E0BD5}"/>
                </a:ext>
              </a:extLst>
            </p:cNvPr>
            <p:cNvSpPr>
              <a:spLocks noChangeArrowheads="1"/>
            </p:cNvSpPr>
            <p:nvPr/>
          </p:nvSpPr>
          <p:spPr bwMode="auto">
            <a:xfrm>
              <a:off x="768" y="960"/>
              <a:ext cx="96" cy="288"/>
            </a:xfrm>
            <a:prstGeom prst="triangle">
              <a:avLst>
                <a:gd name="adj" fmla="val 50000"/>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55" name="Rectangle 11">
              <a:extLst>
                <a:ext uri="{FF2B5EF4-FFF2-40B4-BE49-F238E27FC236}">
                  <a16:creationId xmlns:a16="http://schemas.microsoft.com/office/drawing/2014/main" id="{4EF02173-0F9F-7A8C-1918-A2602B8E695E}"/>
                </a:ext>
              </a:extLst>
            </p:cNvPr>
            <p:cNvSpPr>
              <a:spLocks noChangeArrowheads="1"/>
            </p:cNvSpPr>
            <p:nvPr/>
          </p:nvSpPr>
          <p:spPr bwMode="auto">
            <a:xfrm>
              <a:off x="768" y="1056"/>
              <a:ext cx="96" cy="48"/>
            </a:xfrm>
            <a:prstGeom prst="rect">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1758" name="Group 14">
            <a:extLst>
              <a:ext uri="{FF2B5EF4-FFF2-40B4-BE49-F238E27FC236}">
                <a16:creationId xmlns:a16="http://schemas.microsoft.com/office/drawing/2014/main" id="{CD96700C-363C-7DA2-5389-5F5524FB4F2C}"/>
              </a:ext>
            </a:extLst>
          </p:cNvPr>
          <p:cNvGrpSpPr>
            <a:grpSpLocks/>
          </p:cNvGrpSpPr>
          <p:nvPr/>
        </p:nvGrpSpPr>
        <p:grpSpPr bwMode="auto">
          <a:xfrm>
            <a:off x="6318250" y="5060950"/>
            <a:ext cx="1725613" cy="679450"/>
            <a:chOff x="1488" y="3256"/>
            <a:chExt cx="3951" cy="880"/>
          </a:xfrm>
        </p:grpSpPr>
        <p:sp>
          <p:nvSpPr>
            <p:cNvPr id="31759" name="Freeform 15" descr="Horizontal brick">
              <a:extLst>
                <a:ext uri="{FF2B5EF4-FFF2-40B4-BE49-F238E27FC236}">
                  <a16:creationId xmlns:a16="http://schemas.microsoft.com/office/drawing/2014/main" id="{06E22C69-1570-80C3-9BB6-1F68D336C1E7}"/>
                </a:ext>
              </a:extLst>
            </p:cNvPr>
            <p:cNvSpPr>
              <a:spLocks/>
            </p:cNvSpPr>
            <p:nvPr/>
          </p:nvSpPr>
          <p:spPr bwMode="auto">
            <a:xfrm>
              <a:off x="1488" y="34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horzBrick">
              <a:fgClr>
                <a:schemeClr val="tx1"/>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tx1"/>
              </a:extrusionClr>
              <a:contourClr>
                <a:schemeClr val="tx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60" name="Freeform 16" descr="Wave">
              <a:extLst>
                <a:ext uri="{FF2B5EF4-FFF2-40B4-BE49-F238E27FC236}">
                  <a16:creationId xmlns:a16="http://schemas.microsoft.com/office/drawing/2014/main" id="{9DD940C1-90A3-99FD-C4A0-B40C13F73554}"/>
                </a:ext>
              </a:extLst>
            </p:cNvPr>
            <p:cNvSpPr>
              <a:spLocks/>
            </p:cNvSpPr>
            <p:nvPr/>
          </p:nvSpPr>
          <p:spPr bwMode="auto">
            <a:xfrm>
              <a:off x="1488" y="3256"/>
              <a:ext cx="3951" cy="680"/>
            </a:xfrm>
            <a:custGeom>
              <a:avLst/>
              <a:gdLst>
                <a:gd name="T0" fmla="*/ 0 w 3951"/>
                <a:gd name="T1" fmla="*/ 440 h 680"/>
                <a:gd name="T2" fmla="*/ 1056 w 3951"/>
                <a:gd name="T3" fmla="*/ 104 h 680"/>
                <a:gd name="T4" fmla="*/ 2592 w 3951"/>
                <a:gd name="T5" fmla="*/ 8 h 680"/>
                <a:gd name="T6" fmla="*/ 3936 w 3951"/>
                <a:gd name="T7" fmla="*/ 152 h 680"/>
                <a:gd name="T8" fmla="*/ 3951 w 3951"/>
                <a:gd name="T9" fmla="*/ 344 h 680"/>
                <a:gd name="T10" fmla="*/ 2832 w 3951"/>
                <a:gd name="T11" fmla="*/ 248 h 680"/>
                <a:gd name="T12" fmla="*/ 1728 w 3951"/>
                <a:gd name="T13" fmla="*/ 248 h 680"/>
                <a:gd name="T14" fmla="*/ 768 w 3951"/>
                <a:gd name="T15" fmla="*/ 392 h 680"/>
                <a:gd name="T16" fmla="*/ 0 w 3951"/>
                <a:gd name="T17" fmla="*/ 632 h 680"/>
                <a:gd name="T18" fmla="*/ 0 w 3951"/>
                <a:gd name="T19" fmla="*/ 4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1" h="680">
                  <a:moveTo>
                    <a:pt x="0" y="440"/>
                  </a:moveTo>
                  <a:cubicBezTo>
                    <a:pt x="176" y="352"/>
                    <a:pt x="624" y="176"/>
                    <a:pt x="1056" y="104"/>
                  </a:cubicBezTo>
                  <a:cubicBezTo>
                    <a:pt x="1488" y="32"/>
                    <a:pt x="2112" y="0"/>
                    <a:pt x="2592" y="8"/>
                  </a:cubicBezTo>
                  <a:cubicBezTo>
                    <a:pt x="3072" y="16"/>
                    <a:pt x="3601" y="111"/>
                    <a:pt x="3936" y="152"/>
                  </a:cubicBezTo>
                  <a:cubicBezTo>
                    <a:pt x="3951" y="438"/>
                    <a:pt x="3920" y="48"/>
                    <a:pt x="3951" y="344"/>
                  </a:cubicBezTo>
                  <a:cubicBezTo>
                    <a:pt x="3616" y="313"/>
                    <a:pt x="3202" y="264"/>
                    <a:pt x="2832" y="248"/>
                  </a:cubicBezTo>
                  <a:cubicBezTo>
                    <a:pt x="2462" y="232"/>
                    <a:pt x="2072" y="224"/>
                    <a:pt x="1728" y="248"/>
                  </a:cubicBezTo>
                  <a:cubicBezTo>
                    <a:pt x="1384" y="272"/>
                    <a:pt x="1056" y="328"/>
                    <a:pt x="768" y="392"/>
                  </a:cubicBezTo>
                  <a:cubicBezTo>
                    <a:pt x="480" y="456"/>
                    <a:pt x="312" y="516"/>
                    <a:pt x="0" y="632"/>
                  </a:cubicBezTo>
                  <a:cubicBezTo>
                    <a:pt x="8" y="469"/>
                    <a:pt x="0" y="680"/>
                    <a:pt x="0" y="440"/>
                  </a:cubicBezTo>
                  <a:close/>
                </a:path>
              </a:pathLst>
            </a:custGeom>
            <a:pattFill prst="wave">
              <a:fgClr>
                <a:schemeClr val="bg2"/>
              </a:fgClr>
              <a:bgClr>
                <a:srgbClr val="FFFFFF"/>
              </a:bgClr>
            </a:pattFill>
            <a:ln w="9525">
              <a:round/>
              <a:headEnd/>
              <a:tailEnd/>
            </a:ln>
            <a:effectLst/>
            <a:scene3d>
              <a:camera prst="legacyObliqueTopLeft"/>
              <a:lightRig rig="legacyFlat3" dir="t"/>
            </a:scene3d>
            <a:sp3d extrusionH="1801800" prstMaterial="legacyMatte">
              <a:bevelT w="13500" h="13500" prst="angle"/>
              <a:bevelB w="13500" h="13500" prst="angle"/>
              <a:extrusionClr>
                <a:schemeClr val="bg2"/>
              </a:extrusionClr>
              <a:contourClr>
                <a:schemeClr val="bg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1774" name="Freeform 30">
            <a:extLst>
              <a:ext uri="{FF2B5EF4-FFF2-40B4-BE49-F238E27FC236}">
                <a16:creationId xmlns:a16="http://schemas.microsoft.com/office/drawing/2014/main" id="{F1E77369-185D-682E-703F-358A8C0F8E23}"/>
              </a:ext>
            </a:extLst>
          </p:cNvPr>
          <p:cNvSpPr>
            <a:spLocks/>
          </p:cNvSpPr>
          <p:nvPr/>
        </p:nvSpPr>
        <p:spPr bwMode="auto">
          <a:xfrm>
            <a:off x="6096000" y="4495800"/>
            <a:ext cx="1803400" cy="758825"/>
          </a:xfrm>
          <a:custGeom>
            <a:avLst/>
            <a:gdLst>
              <a:gd name="T0" fmla="*/ 210 w 1136"/>
              <a:gd name="T1" fmla="*/ 478 h 478"/>
              <a:gd name="T2" fmla="*/ 32 w 1136"/>
              <a:gd name="T3" fmla="*/ 200 h 478"/>
              <a:gd name="T4" fmla="*/ 32 w 1136"/>
              <a:gd name="T5" fmla="*/ 56 h 478"/>
              <a:gd name="T6" fmla="*/ 224 w 1136"/>
              <a:gd name="T7" fmla="*/ 8 h 478"/>
              <a:gd name="T8" fmla="*/ 560 w 1136"/>
              <a:gd name="T9" fmla="*/ 8 h 478"/>
              <a:gd name="T10" fmla="*/ 752 w 1136"/>
              <a:gd name="T11" fmla="*/ 56 h 478"/>
              <a:gd name="T12" fmla="*/ 944 w 1136"/>
              <a:gd name="T13" fmla="*/ 200 h 478"/>
              <a:gd name="T14" fmla="*/ 1136 w 1136"/>
              <a:gd name="T15" fmla="*/ 392 h 478"/>
              <a:gd name="T16" fmla="*/ 210 w 1136"/>
              <a:gd name="T17" fmla="*/ 47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6" h="478">
                <a:moveTo>
                  <a:pt x="210" y="478"/>
                </a:moveTo>
                <a:cubicBezTo>
                  <a:pt x="128" y="341"/>
                  <a:pt x="62" y="270"/>
                  <a:pt x="32" y="200"/>
                </a:cubicBezTo>
                <a:cubicBezTo>
                  <a:pt x="2" y="130"/>
                  <a:pt x="0" y="88"/>
                  <a:pt x="32" y="56"/>
                </a:cubicBezTo>
                <a:cubicBezTo>
                  <a:pt x="64" y="24"/>
                  <a:pt x="136" y="16"/>
                  <a:pt x="224" y="8"/>
                </a:cubicBezTo>
                <a:cubicBezTo>
                  <a:pt x="312" y="0"/>
                  <a:pt x="472" y="0"/>
                  <a:pt x="560" y="8"/>
                </a:cubicBezTo>
                <a:cubicBezTo>
                  <a:pt x="648" y="16"/>
                  <a:pt x="688" y="24"/>
                  <a:pt x="752" y="56"/>
                </a:cubicBezTo>
                <a:cubicBezTo>
                  <a:pt x="816" y="88"/>
                  <a:pt x="880" y="144"/>
                  <a:pt x="944" y="200"/>
                </a:cubicBezTo>
                <a:cubicBezTo>
                  <a:pt x="1008" y="256"/>
                  <a:pt x="1042" y="304"/>
                  <a:pt x="1136" y="392"/>
                </a:cubicBezTo>
                <a:cubicBezTo>
                  <a:pt x="937" y="399"/>
                  <a:pt x="411" y="459"/>
                  <a:pt x="210" y="478"/>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62" name="Line 18">
            <a:extLst>
              <a:ext uri="{FF2B5EF4-FFF2-40B4-BE49-F238E27FC236}">
                <a16:creationId xmlns:a16="http://schemas.microsoft.com/office/drawing/2014/main" id="{16195235-A2DD-6F5D-2927-7B668F1A96D1}"/>
              </a:ext>
            </a:extLst>
          </p:cNvPr>
          <p:cNvSpPr>
            <a:spLocks noChangeShapeType="1"/>
          </p:cNvSpPr>
          <p:nvPr/>
        </p:nvSpPr>
        <p:spPr bwMode="auto">
          <a:xfrm>
            <a:off x="6832600" y="4027488"/>
            <a:ext cx="0" cy="89058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63" name="Freeform 19">
            <a:extLst>
              <a:ext uri="{FF2B5EF4-FFF2-40B4-BE49-F238E27FC236}">
                <a16:creationId xmlns:a16="http://schemas.microsoft.com/office/drawing/2014/main" id="{288D902E-6242-F4DD-1BE0-7DD61A9AEC20}"/>
              </a:ext>
            </a:extLst>
          </p:cNvPr>
          <p:cNvSpPr>
            <a:spLocks/>
          </p:cNvSpPr>
          <p:nvPr/>
        </p:nvSpPr>
        <p:spPr bwMode="auto">
          <a:xfrm>
            <a:off x="5410200" y="3657600"/>
            <a:ext cx="2667000" cy="582613"/>
          </a:xfrm>
          <a:custGeom>
            <a:avLst/>
            <a:gdLst>
              <a:gd name="T0" fmla="*/ 1456 w 3873"/>
              <a:gd name="T1" fmla="*/ 25 h 753"/>
              <a:gd name="T2" fmla="*/ 3272 w 3873"/>
              <a:gd name="T3" fmla="*/ 33 h 753"/>
              <a:gd name="T4" fmla="*/ 3216 w 3873"/>
              <a:gd name="T5" fmla="*/ 225 h 753"/>
              <a:gd name="T6" fmla="*/ 3848 w 3873"/>
              <a:gd name="T7" fmla="*/ 369 h 753"/>
              <a:gd name="T8" fmla="*/ 3368 w 3873"/>
              <a:gd name="T9" fmla="*/ 609 h 753"/>
              <a:gd name="T10" fmla="*/ 1640 w 3873"/>
              <a:gd name="T11" fmla="*/ 753 h 753"/>
              <a:gd name="T12" fmla="*/ 200 w 3873"/>
              <a:gd name="T13" fmla="*/ 609 h 753"/>
              <a:gd name="T14" fmla="*/ 440 w 3873"/>
              <a:gd name="T15" fmla="*/ 456 h 753"/>
              <a:gd name="T16" fmla="*/ 944 w 3873"/>
              <a:gd name="T17" fmla="*/ 376 h 753"/>
              <a:gd name="T18" fmla="*/ 680 w 3873"/>
              <a:gd name="T19" fmla="*/ 177 h 753"/>
              <a:gd name="T20" fmla="*/ 1456 w 3873"/>
              <a:gd name="T21" fmla="*/ 25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73" h="753">
                <a:moveTo>
                  <a:pt x="1456" y="25"/>
                </a:moveTo>
                <a:cubicBezTo>
                  <a:pt x="1888" y="1"/>
                  <a:pt x="2979" y="0"/>
                  <a:pt x="3272" y="33"/>
                </a:cubicBezTo>
                <a:cubicBezTo>
                  <a:pt x="3565" y="66"/>
                  <a:pt x="3120" y="169"/>
                  <a:pt x="3216" y="225"/>
                </a:cubicBezTo>
                <a:cubicBezTo>
                  <a:pt x="3312" y="281"/>
                  <a:pt x="3823" y="305"/>
                  <a:pt x="3848" y="369"/>
                </a:cubicBezTo>
                <a:cubicBezTo>
                  <a:pt x="3873" y="433"/>
                  <a:pt x="3736" y="545"/>
                  <a:pt x="3368" y="609"/>
                </a:cubicBezTo>
                <a:cubicBezTo>
                  <a:pt x="3000" y="673"/>
                  <a:pt x="2168" y="753"/>
                  <a:pt x="1640" y="753"/>
                </a:cubicBezTo>
                <a:cubicBezTo>
                  <a:pt x="1112" y="753"/>
                  <a:pt x="400" y="658"/>
                  <a:pt x="200" y="609"/>
                </a:cubicBezTo>
                <a:cubicBezTo>
                  <a:pt x="0" y="560"/>
                  <a:pt x="316" y="495"/>
                  <a:pt x="440" y="456"/>
                </a:cubicBezTo>
                <a:cubicBezTo>
                  <a:pt x="564" y="417"/>
                  <a:pt x="904" y="422"/>
                  <a:pt x="944" y="376"/>
                </a:cubicBezTo>
                <a:cubicBezTo>
                  <a:pt x="984" y="330"/>
                  <a:pt x="595" y="235"/>
                  <a:pt x="680" y="177"/>
                </a:cubicBezTo>
                <a:cubicBezTo>
                  <a:pt x="765" y="119"/>
                  <a:pt x="1024" y="49"/>
                  <a:pt x="1456" y="25"/>
                </a:cubicBezTo>
                <a:close/>
              </a:path>
            </a:pathLst>
          </a:custGeom>
          <a:solidFill>
            <a:schemeClr val="folHlink">
              <a:alpha val="5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1764" name="Group 20">
            <a:extLst>
              <a:ext uri="{FF2B5EF4-FFF2-40B4-BE49-F238E27FC236}">
                <a16:creationId xmlns:a16="http://schemas.microsoft.com/office/drawing/2014/main" id="{D36E9493-FF06-F31C-1DEA-D28862F34C96}"/>
              </a:ext>
            </a:extLst>
          </p:cNvPr>
          <p:cNvGrpSpPr>
            <a:grpSpLocks/>
          </p:cNvGrpSpPr>
          <p:nvPr/>
        </p:nvGrpSpPr>
        <p:grpSpPr bwMode="auto">
          <a:xfrm>
            <a:off x="6797675" y="3806825"/>
            <a:ext cx="68263" cy="220663"/>
            <a:chOff x="768" y="960"/>
            <a:chExt cx="96" cy="288"/>
          </a:xfrm>
        </p:grpSpPr>
        <p:sp>
          <p:nvSpPr>
            <p:cNvPr id="31765" name="AutoShape 21">
              <a:extLst>
                <a:ext uri="{FF2B5EF4-FFF2-40B4-BE49-F238E27FC236}">
                  <a16:creationId xmlns:a16="http://schemas.microsoft.com/office/drawing/2014/main" id="{78CC1ED1-2F87-402D-EBF1-E7777F4F01EE}"/>
                </a:ext>
              </a:extLst>
            </p:cNvPr>
            <p:cNvSpPr>
              <a:spLocks noChangeArrowheads="1"/>
            </p:cNvSpPr>
            <p:nvPr/>
          </p:nvSpPr>
          <p:spPr bwMode="auto">
            <a:xfrm>
              <a:off x="768" y="960"/>
              <a:ext cx="96" cy="288"/>
            </a:xfrm>
            <a:prstGeom prst="triangle">
              <a:avLst>
                <a:gd name="adj" fmla="val 50000"/>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1766" name="Rectangle 22">
              <a:extLst>
                <a:ext uri="{FF2B5EF4-FFF2-40B4-BE49-F238E27FC236}">
                  <a16:creationId xmlns:a16="http://schemas.microsoft.com/office/drawing/2014/main" id="{1C4F3CB5-EDC4-6362-63CE-56868E731E27}"/>
                </a:ext>
              </a:extLst>
            </p:cNvPr>
            <p:cNvSpPr>
              <a:spLocks noChangeArrowheads="1"/>
            </p:cNvSpPr>
            <p:nvPr/>
          </p:nvSpPr>
          <p:spPr bwMode="auto">
            <a:xfrm>
              <a:off x="768" y="1056"/>
              <a:ext cx="96" cy="48"/>
            </a:xfrm>
            <a:prstGeom prst="rect">
              <a:avLst/>
            </a:prstGeom>
            <a:solidFill>
              <a:srgbClr val="000000"/>
            </a:solidFill>
            <a:ln w="9525">
              <a:solidFill>
                <a:srgbClr val="000000"/>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1769" name="Text Box 25">
            <a:extLst>
              <a:ext uri="{FF2B5EF4-FFF2-40B4-BE49-F238E27FC236}">
                <a16:creationId xmlns:a16="http://schemas.microsoft.com/office/drawing/2014/main" id="{90C6C8F4-F07A-7730-DD1D-9F685F0E28F9}"/>
              </a:ext>
            </a:extLst>
          </p:cNvPr>
          <p:cNvSpPr txBox="1">
            <a:spLocks noChangeArrowheads="1"/>
          </p:cNvSpPr>
          <p:nvPr/>
        </p:nvSpPr>
        <p:spPr bwMode="auto">
          <a:xfrm>
            <a:off x="4175125" y="4389438"/>
            <a:ext cx="490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or</a:t>
            </a:r>
          </a:p>
        </p:txBody>
      </p:sp>
      <p:sp>
        <p:nvSpPr>
          <p:cNvPr id="31771" name="Text Box 27">
            <a:extLst>
              <a:ext uri="{FF2B5EF4-FFF2-40B4-BE49-F238E27FC236}">
                <a16:creationId xmlns:a16="http://schemas.microsoft.com/office/drawing/2014/main" id="{DE13E093-1BA1-73FB-7079-E64A551C8581}"/>
              </a:ext>
            </a:extLst>
          </p:cNvPr>
          <p:cNvSpPr txBox="1">
            <a:spLocks noChangeArrowheads="1"/>
          </p:cNvSpPr>
          <p:nvPr/>
        </p:nvSpPr>
        <p:spPr bwMode="auto">
          <a:xfrm>
            <a:off x="8418513" y="4243388"/>
            <a:ext cx="4429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r>
          </a:p>
        </p:txBody>
      </p:sp>
    </p:spTree>
    <p:extLst>
      <p:ext uri="{BB962C8B-B14F-4D97-AF65-F5344CB8AC3E}">
        <p14:creationId xmlns:p14="http://schemas.microsoft.com/office/powerpoint/2010/main" val="117769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reeform 2"/>
          <p:cNvSpPr>
            <a:spLocks/>
          </p:cNvSpPr>
          <p:nvPr/>
        </p:nvSpPr>
        <p:spPr bwMode="auto">
          <a:xfrm>
            <a:off x="503238" y="1554163"/>
            <a:ext cx="4105275" cy="1438275"/>
          </a:xfrm>
          <a:custGeom>
            <a:avLst/>
            <a:gdLst>
              <a:gd name="T0" fmla="*/ 659 w 2586"/>
              <a:gd name="T1" fmla="*/ 245 h 906"/>
              <a:gd name="T2" fmla="*/ 1123 w 2586"/>
              <a:gd name="T3" fmla="*/ 21 h 906"/>
              <a:gd name="T4" fmla="*/ 1515 w 2586"/>
              <a:gd name="T5" fmla="*/ 117 h 906"/>
              <a:gd name="T6" fmla="*/ 2435 w 2586"/>
              <a:gd name="T7" fmla="*/ 717 h 906"/>
              <a:gd name="T8" fmla="*/ 2419 w 2586"/>
              <a:gd name="T9" fmla="*/ 821 h 906"/>
              <a:gd name="T10" fmla="*/ 1538 w 2586"/>
              <a:gd name="T11" fmla="*/ 207 h 906"/>
              <a:gd name="T12" fmla="*/ 1139 w 2586"/>
              <a:gd name="T13" fmla="*/ 93 h 906"/>
              <a:gd name="T14" fmla="*/ 714 w 2586"/>
              <a:gd name="T15" fmla="*/ 293 h 906"/>
              <a:gd name="T16" fmla="*/ 211 w 2586"/>
              <a:gd name="T17" fmla="*/ 757 h 906"/>
              <a:gd name="T18" fmla="*/ 75 w 2586"/>
              <a:gd name="T19" fmla="*/ 789 h 906"/>
              <a:gd name="T20" fmla="*/ 659 w 2586"/>
              <a:gd name="T21" fmla="*/ 24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06">
                <a:moveTo>
                  <a:pt x="659" y="245"/>
                </a:moveTo>
                <a:cubicBezTo>
                  <a:pt x="834" y="117"/>
                  <a:pt x="980" y="42"/>
                  <a:pt x="1123" y="21"/>
                </a:cubicBezTo>
                <a:cubicBezTo>
                  <a:pt x="1266" y="0"/>
                  <a:pt x="1296" y="1"/>
                  <a:pt x="1515" y="117"/>
                </a:cubicBezTo>
                <a:cubicBezTo>
                  <a:pt x="1734" y="233"/>
                  <a:pt x="2284" y="600"/>
                  <a:pt x="2435" y="717"/>
                </a:cubicBezTo>
                <a:cubicBezTo>
                  <a:pt x="2586" y="834"/>
                  <a:pt x="2568" y="906"/>
                  <a:pt x="2419" y="821"/>
                </a:cubicBezTo>
                <a:cubicBezTo>
                  <a:pt x="2270" y="736"/>
                  <a:pt x="1751" y="328"/>
                  <a:pt x="1538" y="207"/>
                </a:cubicBezTo>
                <a:cubicBezTo>
                  <a:pt x="1325" y="86"/>
                  <a:pt x="1276" y="79"/>
                  <a:pt x="1139" y="93"/>
                </a:cubicBezTo>
                <a:cubicBezTo>
                  <a:pt x="1002" y="107"/>
                  <a:pt x="869" y="182"/>
                  <a:pt x="714" y="293"/>
                </a:cubicBezTo>
                <a:cubicBezTo>
                  <a:pt x="559" y="404"/>
                  <a:pt x="317" y="674"/>
                  <a:pt x="211" y="757"/>
                </a:cubicBezTo>
                <a:cubicBezTo>
                  <a:pt x="105" y="840"/>
                  <a:pt x="0" y="874"/>
                  <a:pt x="75" y="789"/>
                </a:cubicBezTo>
                <a:cubicBezTo>
                  <a:pt x="150" y="704"/>
                  <a:pt x="505" y="365"/>
                  <a:pt x="659" y="245"/>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86" name="Freeform 22"/>
          <p:cNvSpPr>
            <a:spLocks/>
          </p:cNvSpPr>
          <p:nvPr/>
        </p:nvSpPr>
        <p:spPr bwMode="auto">
          <a:xfrm>
            <a:off x="533400" y="167640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87" name="Freeform 23"/>
          <p:cNvSpPr>
            <a:spLocks/>
          </p:cNvSpPr>
          <p:nvPr/>
        </p:nvSpPr>
        <p:spPr bwMode="auto">
          <a:xfrm>
            <a:off x="533400" y="175260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88" name="Freeform 24" descr="Trellis"/>
          <p:cNvSpPr>
            <a:spLocks/>
          </p:cNvSpPr>
          <p:nvPr/>
        </p:nvSpPr>
        <p:spPr bwMode="auto">
          <a:xfrm>
            <a:off x="533400" y="1836738"/>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pattFill prst="trellis">
            <a:fgClr>
              <a:schemeClr val="folHlink"/>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89" name="Freeform 25"/>
          <p:cNvSpPr>
            <a:spLocks/>
          </p:cNvSpPr>
          <p:nvPr/>
        </p:nvSpPr>
        <p:spPr bwMode="auto">
          <a:xfrm>
            <a:off x="533400" y="1920875"/>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0" name="Freeform 26"/>
          <p:cNvSpPr>
            <a:spLocks/>
          </p:cNvSpPr>
          <p:nvPr/>
        </p:nvSpPr>
        <p:spPr bwMode="auto">
          <a:xfrm>
            <a:off x="533400" y="200501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1" name="Freeform 27"/>
          <p:cNvSpPr>
            <a:spLocks/>
          </p:cNvSpPr>
          <p:nvPr/>
        </p:nvSpPr>
        <p:spPr bwMode="auto">
          <a:xfrm>
            <a:off x="533400" y="208915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2" name="Freeform 28"/>
          <p:cNvSpPr>
            <a:spLocks/>
          </p:cNvSpPr>
          <p:nvPr/>
        </p:nvSpPr>
        <p:spPr bwMode="auto">
          <a:xfrm>
            <a:off x="533400" y="2173288"/>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3" name="Freeform 29" descr="Trellis"/>
          <p:cNvSpPr>
            <a:spLocks/>
          </p:cNvSpPr>
          <p:nvPr/>
        </p:nvSpPr>
        <p:spPr bwMode="auto">
          <a:xfrm>
            <a:off x="533400" y="2257425"/>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pattFill prst="trellis">
            <a:fgClr>
              <a:schemeClr val="bg2"/>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4" name="Freeform 30" descr="Trellis"/>
          <p:cNvSpPr>
            <a:spLocks/>
          </p:cNvSpPr>
          <p:nvPr/>
        </p:nvSpPr>
        <p:spPr bwMode="auto">
          <a:xfrm>
            <a:off x="533400" y="234156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pattFill prst="trellis">
            <a:fgClr>
              <a:schemeClr val="bg2"/>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5" name="Freeform 31"/>
          <p:cNvSpPr>
            <a:spLocks/>
          </p:cNvSpPr>
          <p:nvPr/>
        </p:nvSpPr>
        <p:spPr bwMode="auto">
          <a:xfrm>
            <a:off x="533400" y="242570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6" name="Freeform 32"/>
          <p:cNvSpPr>
            <a:spLocks/>
          </p:cNvSpPr>
          <p:nvPr/>
        </p:nvSpPr>
        <p:spPr bwMode="auto">
          <a:xfrm>
            <a:off x="533400" y="2509838"/>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7" name="Freeform 33"/>
          <p:cNvSpPr>
            <a:spLocks/>
          </p:cNvSpPr>
          <p:nvPr/>
        </p:nvSpPr>
        <p:spPr bwMode="auto">
          <a:xfrm>
            <a:off x="533400" y="2593975"/>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8" name="Freeform 34"/>
          <p:cNvSpPr>
            <a:spLocks/>
          </p:cNvSpPr>
          <p:nvPr/>
        </p:nvSpPr>
        <p:spPr bwMode="auto">
          <a:xfrm>
            <a:off x="533400" y="267811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299" name="Freeform 35"/>
          <p:cNvSpPr>
            <a:spLocks/>
          </p:cNvSpPr>
          <p:nvPr/>
        </p:nvSpPr>
        <p:spPr bwMode="auto">
          <a:xfrm>
            <a:off x="533400" y="276225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0" name="Freeform 36"/>
          <p:cNvSpPr>
            <a:spLocks/>
          </p:cNvSpPr>
          <p:nvPr/>
        </p:nvSpPr>
        <p:spPr bwMode="auto">
          <a:xfrm>
            <a:off x="488950" y="1625600"/>
            <a:ext cx="4184650" cy="1249363"/>
          </a:xfrm>
          <a:custGeom>
            <a:avLst/>
            <a:gdLst>
              <a:gd name="T0" fmla="*/ 124 w 2636"/>
              <a:gd name="T1" fmla="*/ 752 h 787"/>
              <a:gd name="T2" fmla="*/ 652 w 2636"/>
              <a:gd name="T3" fmla="*/ 272 h 787"/>
              <a:gd name="T4" fmla="*/ 1084 w 2636"/>
              <a:gd name="T5" fmla="*/ 32 h 787"/>
              <a:gd name="T6" fmla="*/ 1420 w 2636"/>
              <a:gd name="T7" fmla="*/ 80 h 787"/>
              <a:gd name="T8" fmla="*/ 1852 w 2636"/>
              <a:gd name="T9" fmla="*/ 320 h 787"/>
              <a:gd name="T10" fmla="*/ 2380 w 2636"/>
              <a:gd name="T11" fmla="*/ 656 h 787"/>
              <a:gd name="T12" fmla="*/ 2476 w 2636"/>
              <a:gd name="T13" fmla="*/ 752 h 787"/>
              <a:gd name="T14" fmla="*/ 2284 w 2636"/>
              <a:gd name="T15" fmla="*/ 752 h 787"/>
              <a:gd name="T16" fmla="*/ 364 w 2636"/>
              <a:gd name="T17" fmla="*/ 784 h 787"/>
              <a:gd name="T18" fmla="*/ 100 w 2636"/>
              <a:gd name="T19" fmla="*/ 768 h 787"/>
              <a:gd name="T20" fmla="*/ 124 w 2636"/>
              <a:gd name="T21" fmla="*/ 752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6" h="787">
                <a:moveTo>
                  <a:pt x="124" y="752"/>
                </a:moveTo>
                <a:cubicBezTo>
                  <a:pt x="213" y="672"/>
                  <a:pt x="492" y="392"/>
                  <a:pt x="652" y="272"/>
                </a:cubicBezTo>
                <a:cubicBezTo>
                  <a:pt x="812" y="152"/>
                  <a:pt x="956" y="64"/>
                  <a:pt x="1084" y="32"/>
                </a:cubicBezTo>
                <a:cubicBezTo>
                  <a:pt x="1212" y="0"/>
                  <a:pt x="1292" y="32"/>
                  <a:pt x="1420" y="80"/>
                </a:cubicBezTo>
                <a:cubicBezTo>
                  <a:pt x="1548" y="128"/>
                  <a:pt x="1692" y="224"/>
                  <a:pt x="1852" y="320"/>
                </a:cubicBezTo>
                <a:cubicBezTo>
                  <a:pt x="2012" y="416"/>
                  <a:pt x="2276" y="584"/>
                  <a:pt x="2380" y="656"/>
                </a:cubicBezTo>
                <a:cubicBezTo>
                  <a:pt x="2484" y="728"/>
                  <a:pt x="2492" y="736"/>
                  <a:pt x="2476" y="752"/>
                </a:cubicBezTo>
                <a:cubicBezTo>
                  <a:pt x="2460" y="768"/>
                  <a:pt x="2636" y="747"/>
                  <a:pt x="2284" y="752"/>
                </a:cubicBezTo>
                <a:cubicBezTo>
                  <a:pt x="1932" y="757"/>
                  <a:pt x="728" y="781"/>
                  <a:pt x="364" y="784"/>
                </a:cubicBezTo>
                <a:cubicBezTo>
                  <a:pt x="0" y="787"/>
                  <a:pt x="140" y="773"/>
                  <a:pt x="100" y="768"/>
                </a:cubicBezTo>
                <a:cubicBezTo>
                  <a:pt x="60" y="763"/>
                  <a:pt x="124" y="752"/>
                  <a:pt x="124" y="752"/>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1" name="Freeform 37"/>
          <p:cNvSpPr>
            <a:spLocks/>
          </p:cNvSpPr>
          <p:nvPr/>
        </p:nvSpPr>
        <p:spPr bwMode="auto">
          <a:xfrm>
            <a:off x="4745038" y="3355975"/>
            <a:ext cx="4105275" cy="1438275"/>
          </a:xfrm>
          <a:custGeom>
            <a:avLst/>
            <a:gdLst>
              <a:gd name="T0" fmla="*/ 659 w 2586"/>
              <a:gd name="T1" fmla="*/ 245 h 906"/>
              <a:gd name="T2" fmla="*/ 1123 w 2586"/>
              <a:gd name="T3" fmla="*/ 21 h 906"/>
              <a:gd name="T4" fmla="*/ 1515 w 2586"/>
              <a:gd name="T5" fmla="*/ 117 h 906"/>
              <a:gd name="T6" fmla="*/ 2435 w 2586"/>
              <a:gd name="T7" fmla="*/ 717 h 906"/>
              <a:gd name="T8" fmla="*/ 2419 w 2586"/>
              <a:gd name="T9" fmla="*/ 821 h 906"/>
              <a:gd name="T10" fmla="*/ 1538 w 2586"/>
              <a:gd name="T11" fmla="*/ 207 h 906"/>
              <a:gd name="T12" fmla="*/ 1139 w 2586"/>
              <a:gd name="T13" fmla="*/ 93 h 906"/>
              <a:gd name="T14" fmla="*/ 714 w 2586"/>
              <a:gd name="T15" fmla="*/ 293 h 906"/>
              <a:gd name="T16" fmla="*/ 211 w 2586"/>
              <a:gd name="T17" fmla="*/ 757 h 906"/>
              <a:gd name="T18" fmla="*/ 75 w 2586"/>
              <a:gd name="T19" fmla="*/ 789 h 906"/>
              <a:gd name="T20" fmla="*/ 659 w 2586"/>
              <a:gd name="T21" fmla="*/ 24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06">
                <a:moveTo>
                  <a:pt x="659" y="245"/>
                </a:moveTo>
                <a:cubicBezTo>
                  <a:pt x="834" y="117"/>
                  <a:pt x="980" y="42"/>
                  <a:pt x="1123" y="21"/>
                </a:cubicBezTo>
                <a:cubicBezTo>
                  <a:pt x="1266" y="0"/>
                  <a:pt x="1296" y="1"/>
                  <a:pt x="1515" y="117"/>
                </a:cubicBezTo>
                <a:cubicBezTo>
                  <a:pt x="1734" y="233"/>
                  <a:pt x="2284" y="600"/>
                  <a:pt x="2435" y="717"/>
                </a:cubicBezTo>
                <a:cubicBezTo>
                  <a:pt x="2586" y="834"/>
                  <a:pt x="2568" y="906"/>
                  <a:pt x="2419" y="821"/>
                </a:cubicBezTo>
                <a:cubicBezTo>
                  <a:pt x="2270" y="736"/>
                  <a:pt x="1751" y="328"/>
                  <a:pt x="1538" y="207"/>
                </a:cubicBezTo>
                <a:cubicBezTo>
                  <a:pt x="1325" y="86"/>
                  <a:pt x="1276" y="79"/>
                  <a:pt x="1139" y="93"/>
                </a:cubicBezTo>
                <a:cubicBezTo>
                  <a:pt x="1002" y="107"/>
                  <a:pt x="869" y="182"/>
                  <a:pt x="714" y="293"/>
                </a:cubicBezTo>
                <a:cubicBezTo>
                  <a:pt x="559" y="404"/>
                  <a:pt x="317" y="674"/>
                  <a:pt x="211" y="757"/>
                </a:cubicBezTo>
                <a:cubicBezTo>
                  <a:pt x="105" y="840"/>
                  <a:pt x="0" y="874"/>
                  <a:pt x="75" y="789"/>
                </a:cubicBezTo>
                <a:cubicBezTo>
                  <a:pt x="150" y="704"/>
                  <a:pt x="505" y="365"/>
                  <a:pt x="659" y="245"/>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2" name="Freeform 38"/>
          <p:cNvSpPr>
            <a:spLocks/>
          </p:cNvSpPr>
          <p:nvPr/>
        </p:nvSpPr>
        <p:spPr bwMode="auto">
          <a:xfrm>
            <a:off x="4775200" y="347821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3" name="Freeform 39"/>
          <p:cNvSpPr>
            <a:spLocks/>
          </p:cNvSpPr>
          <p:nvPr/>
        </p:nvSpPr>
        <p:spPr bwMode="auto">
          <a:xfrm>
            <a:off x="4775200" y="355441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4" name="Freeform 40" descr="Trellis"/>
          <p:cNvSpPr>
            <a:spLocks/>
          </p:cNvSpPr>
          <p:nvPr/>
        </p:nvSpPr>
        <p:spPr bwMode="auto">
          <a:xfrm>
            <a:off x="4775200" y="363855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pattFill prst="trellis">
            <a:fgClr>
              <a:schemeClr val="folHlink"/>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5" name="Freeform 41"/>
          <p:cNvSpPr>
            <a:spLocks/>
          </p:cNvSpPr>
          <p:nvPr/>
        </p:nvSpPr>
        <p:spPr bwMode="auto">
          <a:xfrm>
            <a:off x="4775200" y="3722688"/>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6" name="Freeform 42"/>
          <p:cNvSpPr>
            <a:spLocks/>
          </p:cNvSpPr>
          <p:nvPr/>
        </p:nvSpPr>
        <p:spPr bwMode="auto">
          <a:xfrm>
            <a:off x="4775200" y="3806825"/>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7" name="Freeform 43"/>
          <p:cNvSpPr>
            <a:spLocks/>
          </p:cNvSpPr>
          <p:nvPr/>
        </p:nvSpPr>
        <p:spPr bwMode="auto">
          <a:xfrm>
            <a:off x="4775200" y="389096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8" name="Freeform 44"/>
          <p:cNvSpPr>
            <a:spLocks/>
          </p:cNvSpPr>
          <p:nvPr/>
        </p:nvSpPr>
        <p:spPr bwMode="auto">
          <a:xfrm>
            <a:off x="4775200" y="397510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09" name="Freeform 45" descr="Trellis"/>
          <p:cNvSpPr>
            <a:spLocks/>
          </p:cNvSpPr>
          <p:nvPr/>
        </p:nvSpPr>
        <p:spPr bwMode="auto">
          <a:xfrm>
            <a:off x="4775200" y="4059238"/>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pattFill prst="trellis">
            <a:fgClr>
              <a:schemeClr val="bg2"/>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0" name="Freeform 46" descr="Trellis"/>
          <p:cNvSpPr>
            <a:spLocks/>
          </p:cNvSpPr>
          <p:nvPr/>
        </p:nvSpPr>
        <p:spPr bwMode="auto">
          <a:xfrm>
            <a:off x="4775200" y="4143375"/>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pattFill prst="trellis">
            <a:fgClr>
              <a:schemeClr val="bg2"/>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1" name="Freeform 47"/>
          <p:cNvSpPr>
            <a:spLocks/>
          </p:cNvSpPr>
          <p:nvPr/>
        </p:nvSpPr>
        <p:spPr bwMode="auto">
          <a:xfrm>
            <a:off x="4775200" y="422751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2" name="Freeform 48"/>
          <p:cNvSpPr>
            <a:spLocks/>
          </p:cNvSpPr>
          <p:nvPr/>
        </p:nvSpPr>
        <p:spPr bwMode="auto">
          <a:xfrm>
            <a:off x="4775200" y="4311650"/>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3" name="Freeform 49"/>
          <p:cNvSpPr>
            <a:spLocks/>
          </p:cNvSpPr>
          <p:nvPr/>
        </p:nvSpPr>
        <p:spPr bwMode="auto">
          <a:xfrm>
            <a:off x="4775200" y="4395788"/>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4" name="Freeform 50"/>
          <p:cNvSpPr>
            <a:spLocks/>
          </p:cNvSpPr>
          <p:nvPr/>
        </p:nvSpPr>
        <p:spPr bwMode="auto">
          <a:xfrm>
            <a:off x="4775200" y="4479925"/>
            <a:ext cx="4105275" cy="1455738"/>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5" name="Freeform 51"/>
          <p:cNvSpPr>
            <a:spLocks/>
          </p:cNvSpPr>
          <p:nvPr/>
        </p:nvSpPr>
        <p:spPr bwMode="auto">
          <a:xfrm>
            <a:off x="4775200" y="4564063"/>
            <a:ext cx="4105275" cy="1455737"/>
          </a:xfrm>
          <a:custGeom>
            <a:avLst/>
            <a:gdLst>
              <a:gd name="T0" fmla="*/ 659 w 2586"/>
              <a:gd name="T1" fmla="*/ 256 h 917"/>
              <a:gd name="T2" fmla="*/ 1104 w 2586"/>
              <a:gd name="T3" fmla="*/ 21 h 917"/>
              <a:gd name="T4" fmla="*/ 1515 w 2586"/>
              <a:gd name="T5" fmla="*/ 128 h 917"/>
              <a:gd name="T6" fmla="*/ 2435 w 2586"/>
              <a:gd name="T7" fmla="*/ 728 h 917"/>
              <a:gd name="T8" fmla="*/ 2419 w 2586"/>
              <a:gd name="T9" fmla="*/ 832 h 917"/>
              <a:gd name="T10" fmla="*/ 1538 w 2586"/>
              <a:gd name="T11" fmla="*/ 218 h 917"/>
              <a:gd name="T12" fmla="*/ 1139 w 2586"/>
              <a:gd name="T13" fmla="*/ 104 h 917"/>
              <a:gd name="T14" fmla="*/ 714 w 2586"/>
              <a:gd name="T15" fmla="*/ 304 h 917"/>
              <a:gd name="T16" fmla="*/ 211 w 2586"/>
              <a:gd name="T17" fmla="*/ 768 h 917"/>
              <a:gd name="T18" fmla="*/ 75 w 2586"/>
              <a:gd name="T19" fmla="*/ 800 h 917"/>
              <a:gd name="T20" fmla="*/ 659 w 2586"/>
              <a:gd name="T21" fmla="*/ 25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6" h="917">
                <a:moveTo>
                  <a:pt x="659" y="256"/>
                </a:moveTo>
                <a:cubicBezTo>
                  <a:pt x="830" y="126"/>
                  <a:pt x="961" y="42"/>
                  <a:pt x="1104" y="21"/>
                </a:cubicBezTo>
                <a:cubicBezTo>
                  <a:pt x="1247" y="0"/>
                  <a:pt x="1293" y="10"/>
                  <a:pt x="1515" y="128"/>
                </a:cubicBezTo>
                <a:cubicBezTo>
                  <a:pt x="1737" y="246"/>
                  <a:pt x="2284" y="611"/>
                  <a:pt x="2435" y="728"/>
                </a:cubicBezTo>
                <a:cubicBezTo>
                  <a:pt x="2586" y="845"/>
                  <a:pt x="2568" y="917"/>
                  <a:pt x="2419" y="832"/>
                </a:cubicBezTo>
                <a:cubicBezTo>
                  <a:pt x="2270" y="747"/>
                  <a:pt x="1751" y="339"/>
                  <a:pt x="1538" y="218"/>
                </a:cubicBezTo>
                <a:cubicBezTo>
                  <a:pt x="1325" y="97"/>
                  <a:pt x="1276" y="90"/>
                  <a:pt x="1139" y="104"/>
                </a:cubicBezTo>
                <a:cubicBezTo>
                  <a:pt x="1002" y="118"/>
                  <a:pt x="869" y="193"/>
                  <a:pt x="714" y="304"/>
                </a:cubicBezTo>
                <a:cubicBezTo>
                  <a:pt x="559" y="415"/>
                  <a:pt x="317" y="685"/>
                  <a:pt x="211" y="768"/>
                </a:cubicBezTo>
                <a:cubicBezTo>
                  <a:pt x="105" y="851"/>
                  <a:pt x="0" y="885"/>
                  <a:pt x="75" y="800"/>
                </a:cubicBezTo>
                <a:cubicBezTo>
                  <a:pt x="150" y="715"/>
                  <a:pt x="505" y="376"/>
                  <a:pt x="659" y="256"/>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6" name="Freeform 52"/>
          <p:cNvSpPr>
            <a:spLocks/>
          </p:cNvSpPr>
          <p:nvPr/>
        </p:nvSpPr>
        <p:spPr bwMode="auto">
          <a:xfrm>
            <a:off x="4818063" y="3427413"/>
            <a:ext cx="3870325" cy="1228725"/>
          </a:xfrm>
          <a:custGeom>
            <a:avLst/>
            <a:gdLst>
              <a:gd name="T0" fmla="*/ 69 w 2438"/>
              <a:gd name="T1" fmla="*/ 752 h 774"/>
              <a:gd name="T2" fmla="*/ 597 w 2438"/>
              <a:gd name="T3" fmla="*/ 272 h 774"/>
              <a:gd name="T4" fmla="*/ 1029 w 2438"/>
              <a:gd name="T5" fmla="*/ 32 h 774"/>
              <a:gd name="T6" fmla="*/ 1365 w 2438"/>
              <a:gd name="T7" fmla="*/ 80 h 774"/>
              <a:gd name="T8" fmla="*/ 1797 w 2438"/>
              <a:gd name="T9" fmla="*/ 320 h 774"/>
              <a:gd name="T10" fmla="*/ 2325 w 2438"/>
              <a:gd name="T11" fmla="*/ 656 h 774"/>
              <a:gd name="T12" fmla="*/ 2421 w 2438"/>
              <a:gd name="T13" fmla="*/ 752 h 774"/>
              <a:gd name="T14" fmla="*/ 2221 w 2438"/>
              <a:gd name="T15" fmla="*/ 721 h 774"/>
              <a:gd name="T16" fmla="*/ 1997 w 2438"/>
              <a:gd name="T17" fmla="*/ 585 h 774"/>
              <a:gd name="T18" fmla="*/ 1773 w 2438"/>
              <a:gd name="T19" fmla="*/ 457 h 774"/>
              <a:gd name="T20" fmla="*/ 1621 w 2438"/>
              <a:gd name="T21" fmla="*/ 337 h 774"/>
              <a:gd name="T22" fmla="*/ 1461 w 2438"/>
              <a:gd name="T23" fmla="*/ 257 h 774"/>
              <a:gd name="T24" fmla="*/ 1317 w 2438"/>
              <a:gd name="T25" fmla="*/ 185 h 774"/>
              <a:gd name="T26" fmla="*/ 1269 w 2438"/>
              <a:gd name="T27" fmla="*/ 233 h 774"/>
              <a:gd name="T28" fmla="*/ 1349 w 2438"/>
              <a:gd name="T29" fmla="*/ 257 h 774"/>
              <a:gd name="T30" fmla="*/ 1429 w 2438"/>
              <a:gd name="T31" fmla="*/ 313 h 774"/>
              <a:gd name="T32" fmla="*/ 1589 w 2438"/>
              <a:gd name="T33" fmla="*/ 393 h 774"/>
              <a:gd name="T34" fmla="*/ 1749 w 2438"/>
              <a:gd name="T35" fmla="*/ 505 h 774"/>
              <a:gd name="T36" fmla="*/ 2085 w 2438"/>
              <a:gd name="T37" fmla="*/ 705 h 774"/>
              <a:gd name="T38" fmla="*/ 1453 w 2438"/>
              <a:gd name="T39" fmla="*/ 705 h 774"/>
              <a:gd name="T40" fmla="*/ 1469 w 2438"/>
              <a:gd name="T41" fmla="*/ 617 h 774"/>
              <a:gd name="T42" fmla="*/ 1525 w 2438"/>
              <a:gd name="T43" fmla="*/ 537 h 774"/>
              <a:gd name="T44" fmla="*/ 1301 w 2438"/>
              <a:gd name="T45" fmla="*/ 425 h 774"/>
              <a:gd name="T46" fmla="*/ 1253 w 2438"/>
              <a:gd name="T47" fmla="*/ 305 h 774"/>
              <a:gd name="T48" fmla="*/ 1133 w 2438"/>
              <a:gd name="T49" fmla="*/ 313 h 774"/>
              <a:gd name="T50" fmla="*/ 1005 w 2438"/>
              <a:gd name="T51" fmla="*/ 625 h 774"/>
              <a:gd name="T52" fmla="*/ 805 w 2438"/>
              <a:gd name="T53" fmla="*/ 721 h 774"/>
              <a:gd name="T54" fmla="*/ 533 w 2438"/>
              <a:gd name="T55" fmla="*/ 713 h 774"/>
              <a:gd name="T56" fmla="*/ 685 w 2438"/>
              <a:gd name="T57" fmla="*/ 497 h 774"/>
              <a:gd name="T58" fmla="*/ 1005 w 2438"/>
              <a:gd name="T59" fmla="*/ 241 h 774"/>
              <a:gd name="T60" fmla="*/ 1109 w 2438"/>
              <a:gd name="T61" fmla="*/ 137 h 774"/>
              <a:gd name="T62" fmla="*/ 885 w 2438"/>
              <a:gd name="T63" fmla="*/ 209 h 774"/>
              <a:gd name="T64" fmla="*/ 477 w 2438"/>
              <a:gd name="T65" fmla="*/ 545 h 774"/>
              <a:gd name="T66" fmla="*/ 341 w 2438"/>
              <a:gd name="T67" fmla="*/ 737 h 774"/>
              <a:gd name="T68" fmla="*/ 45 w 2438"/>
              <a:gd name="T69" fmla="*/ 768 h 774"/>
              <a:gd name="T70" fmla="*/ 69 w 2438"/>
              <a:gd name="T71" fmla="*/ 75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38" h="774">
                <a:moveTo>
                  <a:pt x="69" y="752"/>
                </a:moveTo>
                <a:cubicBezTo>
                  <a:pt x="158" y="672"/>
                  <a:pt x="437" y="392"/>
                  <a:pt x="597" y="272"/>
                </a:cubicBezTo>
                <a:cubicBezTo>
                  <a:pt x="757" y="152"/>
                  <a:pt x="901" y="64"/>
                  <a:pt x="1029" y="32"/>
                </a:cubicBezTo>
                <a:cubicBezTo>
                  <a:pt x="1157" y="0"/>
                  <a:pt x="1237" y="32"/>
                  <a:pt x="1365" y="80"/>
                </a:cubicBezTo>
                <a:cubicBezTo>
                  <a:pt x="1493" y="128"/>
                  <a:pt x="1637" y="224"/>
                  <a:pt x="1797" y="320"/>
                </a:cubicBezTo>
                <a:cubicBezTo>
                  <a:pt x="1957" y="416"/>
                  <a:pt x="2221" y="584"/>
                  <a:pt x="2325" y="656"/>
                </a:cubicBezTo>
                <a:cubicBezTo>
                  <a:pt x="2429" y="728"/>
                  <a:pt x="2438" y="741"/>
                  <a:pt x="2421" y="752"/>
                </a:cubicBezTo>
                <a:cubicBezTo>
                  <a:pt x="2404" y="763"/>
                  <a:pt x="2291" y="749"/>
                  <a:pt x="2221" y="721"/>
                </a:cubicBezTo>
                <a:cubicBezTo>
                  <a:pt x="2151" y="693"/>
                  <a:pt x="2072" y="629"/>
                  <a:pt x="1997" y="585"/>
                </a:cubicBezTo>
                <a:cubicBezTo>
                  <a:pt x="1922" y="541"/>
                  <a:pt x="1836" y="498"/>
                  <a:pt x="1773" y="457"/>
                </a:cubicBezTo>
                <a:cubicBezTo>
                  <a:pt x="1710" y="416"/>
                  <a:pt x="1673" y="370"/>
                  <a:pt x="1621" y="337"/>
                </a:cubicBezTo>
                <a:cubicBezTo>
                  <a:pt x="1569" y="304"/>
                  <a:pt x="1512" y="282"/>
                  <a:pt x="1461" y="257"/>
                </a:cubicBezTo>
                <a:cubicBezTo>
                  <a:pt x="1410" y="232"/>
                  <a:pt x="1349" y="189"/>
                  <a:pt x="1317" y="185"/>
                </a:cubicBezTo>
                <a:cubicBezTo>
                  <a:pt x="1285" y="181"/>
                  <a:pt x="1264" y="221"/>
                  <a:pt x="1269" y="233"/>
                </a:cubicBezTo>
                <a:cubicBezTo>
                  <a:pt x="1274" y="245"/>
                  <a:pt x="1322" y="244"/>
                  <a:pt x="1349" y="257"/>
                </a:cubicBezTo>
                <a:cubicBezTo>
                  <a:pt x="1376" y="270"/>
                  <a:pt x="1389" y="290"/>
                  <a:pt x="1429" y="313"/>
                </a:cubicBezTo>
                <a:cubicBezTo>
                  <a:pt x="1469" y="336"/>
                  <a:pt x="1536" y="361"/>
                  <a:pt x="1589" y="393"/>
                </a:cubicBezTo>
                <a:cubicBezTo>
                  <a:pt x="1642" y="425"/>
                  <a:pt x="1666" y="453"/>
                  <a:pt x="1749" y="505"/>
                </a:cubicBezTo>
                <a:cubicBezTo>
                  <a:pt x="1832" y="557"/>
                  <a:pt x="2134" y="672"/>
                  <a:pt x="2085" y="705"/>
                </a:cubicBezTo>
                <a:cubicBezTo>
                  <a:pt x="2036" y="738"/>
                  <a:pt x="1556" y="720"/>
                  <a:pt x="1453" y="705"/>
                </a:cubicBezTo>
                <a:cubicBezTo>
                  <a:pt x="1350" y="690"/>
                  <a:pt x="1457" y="645"/>
                  <a:pt x="1469" y="617"/>
                </a:cubicBezTo>
                <a:cubicBezTo>
                  <a:pt x="1481" y="589"/>
                  <a:pt x="1553" y="569"/>
                  <a:pt x="1525" y="537"/>
                </a:cubicBezTo>
                <a:cubicBezTo>
                  <a:pt x="1497" y="505"/>
                  <a:pt x="1346" y="464"/>
                  <a:pt x="1301" y="425"/>
                </a:cubicBezTo>
                <a:cubicBezTo>
                  <a:pt x="1256" y="386"/>
                  <a:pt x="1281" y="324"/>
                  <a:pt x="1253" y="305"/>
                </a:cubicBezTo>
                <a:cubicBezTo>
                  <a:pt x="1225" y="286"/>
                  <a:pt x="1174" y="260"/>
                  <a:pt x="1133" y="313"/>
                </a:cubicBezTo>
                <a:cubicBezTo>
                  <a:pt x="1092" y="366"/>
                  <a:pt x="1060" y="557"/>
                  <a:pt x="1005" y="625"/>
                </a:cubicBezTo>
                <a:cubicBezTo>
                  <a:pt x="950" y="693"/>
                  <a:pt x="884" y="706"/>
                  <a:pt x="805" y="721"/>
                </a:cubicBezTo>
                <a:cubicBezTo>
                  <a:pt x="726" y="736"/>
                  <a:pt x="553" y="750"/>
                  <a:pt x="533" y="713"/>
                </a:cubicBezTo>
                <a:cubicBezTo>
                  <a:pt x="513" y="676"/>
                  <a:pt x="606" y="576"/>
                  <a:pt x="685" y="497"/>
                </a:cubicBezTo>
                <a:cubicBezTo>
                  <a:pt x="764" y="418"/>
                  <a:pt x="934" y="301"/>
                  <a:pt x="1005" y="241"/>
                </a:cubicBezTo>
                <a:cubicBezTo>
                  <a:pt x="1076" y="181"/>
                  <a:pt x="1129" y="142"/>
                  <a:pt x="1109" y="137"/>
                </a:cubicBezTo>
                <a:cubicBezTo>
                  <a:pt x="1089" y="132"/>
                  <a:pt x="990" y="141"/>
                  <a:pt x="885" y="209"/>
                </a:cubicBezTo>
                <a:cubicBezTo>
                  <a:pt x="780" y="277"/>
                  <a:pt x="568" y="457"/>
                  <a:pt x="477" y="545"/>
                </a:cubicBezTo>
                <a:cubicBezTo>
                  <a:pt x="386" y="633"/>
                  <a:pt x="413" y="700"/>
                  <a:pt x="341" y="737"/>
                </a:cubicBezTo>
                <a:cubicBezTo>
                  <a:pt x="269" y="774"/>
                  <a:pt x="90" y="765"/>
                  <a:pt x="45" y="768"/>
                </a:cubicBezTo>
                <a:cubicBezTo>
                  <a:pt x="0" y="771"/>
                  <a:pt x="69" y="752"/>
                  <a:pt x="69" y="752"/>
                </a:cubicBezTo>
                <a:close/>
              </a:path>
            </a:pathLst>
          </a:cu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7" name="Oval 53"/>
          <p:cNvSpPr>
            <a:spLocks noChangeArrowheads="1"/>
          </p:cNvSpPr>
          <p:nvPr/>
        </p:nvSpPr>
        <p:spPr bwMode="auto">
          <a:xfrm>
            <a:off x="6781800" y="4267200"/>
            <a:ext cx="381000" cy="152400"/>
          </a:xfrm>
          <a:prstGeom prst="ellipse">
            <a:avLst/>
          </a:prstGeom>
          <a:solidFill>
            <a:srgbClr val="FF3300">
              <a:alpha val="5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19" name="Line 55"/>
          <p:cNvSpPr>
            <a:spLocks noChangeShapeType="1"/>
          </p:cNvSpPr>
          <p:nvPr/>
        </p:nvSpPr>
        <p:spPr bwMode="auto">
          <a:xfrm flipV="1">
            <a:off x="6705600" y="1447800"/>
            <a:ext cx="0" cy="28956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1320" name="Text Box 56"/>
          <p:cNvSpPr txBox="1">
            <a:spLocks noChangeArrowheads="1"/>
          </p:cNvSpPr>
          <p:nvPr/>
        </p:nvSpPr>
        <p:spPr bwMode="auto">
          <a:xfrm>
            <a:off x="517525" y="228600"/>
            <a:ext cx="710803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A reservoir is never simpler than at the start</a:t>
            </a:r>
          </a:p>
        </p:txBody>
      </p:sp>
      <p:sp>
        <p:nvSpPr>
          <p:cNvPr id="11321" name="Text Box 57"/>
          <p:cNvSpPr txBox="1">
            <a:spLocks noChangeArrowheads="1"/>
          </p:cNvSpPr>
          <p:nvPr/>
        </p:nvSpPr>
        <p:spPr bwMode="auto">
          <a:xfrm>
            <a:off x="3048000" y="6172200"/>
            <a:ext cx="5832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we have only one chance to get it right !</a:t>
            </a:r>
          </a:p>
        </p:txBody>
      </p:sp>
    </p:spTree>
    <p:extLst>
      <p:ext uri="{BB962C8B-B14F-4D97-AF65-F5344CB8AC3E}">
        <p14:creationId xmlns:p14="http://schemas.microsoft.com/office/powerpoint/2010/main" val="273099243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BB5C404-4F7B-33FC-4A1B-D6F25C06568C}"/>
            </a:ext>
          </a:extLst>
        </p:cNvPr>
        <p:cNvGrpSpPr/>
        <p:nvPr/>
      </p:nvGrpSpPr>
      <p:grpSpPr>
        <a:xfrm>
          <a:off x="0" y="0"/>
          <a:ext cx="0" cy="0"/>
          <a:chOff x="0" y="0"/>
          <a:chExt cx="0" cy="0"/>
        </a:xfrm>
      </p:grpSpPr>
      <p:sp>
        <p:nvSpPr>
          <p:cNvPr id="10242" name="Line 1026">
            <a:extLst>
              <a:ext uri="{FF2B5EF4-FFF2-40B4-BE49-F238E27FC236}">
                <a16:creationId xmlns:a16="http://schemas.microsoft.com/office/drawing/2014/main" id="{0A6370BB-38EF-F651-BF19-D56B33BFD89E}"/>
              </a:ext>
            </a:extLst>
          </p:cNvPr>
          <p:cNvSpPr>
            <a:spLocks noChangeShapeType="1"/>
          </p:cNvSpPr>
          <p:nvPr/>
        </p:nvSpPr>
        <p:spPr bwMode="auto">
          <a:xfrm>
            <a:off x="1752600" y="2006600"/>
            <a:ext cx="57150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53" name="Text Box 1037">
            <a:extLst>
              <a:ext uri="{FF2B5EF4-FFF2-40B4-BE49-F238E27FC236}">
                <a16:creationId xmlns:a16="http://schemas.microsoft.com/office/drawing/2014/main" id="{9B38730B-BCC5-B4D3-CD2F-754C0DCECA2D}"/>
              </a:ext>
            </a:extLst>
          </p:cNvPr>
          <p:cNvSpPr txBox="1">
            <a:spLocks noChangeArrowheads="1"/>
          </p:cNvSpPr>
          <p:nvPr/>
        </p:nvSpPr>
        <p:spPr bwMode="auto">
          <a:xfrm>
            <a:off x="418287" y="213821"/>
            <a:ext cx="78502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Little details we cannot see can make a difference</a:t>
            </a:r>
          </a:p>
        </p:txBody>
      </p:sp>
      <p:sp>
        <p:nvSpPr>
          <p:cNvPr id="10254" name="Freeform 1038">
            <a:extLst>
              <a:ext uri="{FF2B5EF4-FFF2-40B4-BE49-F238E27FC236}">
                <a16:creationId xmlns:a16="http://schemas.microsoft.com/office/drawing/2014/main" id="{0C016613-FAF2-A406-684D-5536317C2F2A}"/>
              </a:ext>
            </a:extLst>
          </p:cNvPr>
          <p:cNvSpPr>
            <a:spLocks/>
          </p:cNvSpPr>
          <p:nvPr/>
        </p:nvSpPr>
        <p:spPr bwMode="auto">
          <a:xfrm>
            <a:off x="914400" y="4191000"/>
            <a:ext cx="6858000" cy="1066800"/>
          </a:xfrm>
          <a:custGeom>
            <a:avLst/>
            <a:gdLst>
              <a:gd name="T0" fmla="*/ 0 w 4320"/>
              <a:gd name="T1" fmla="*/ 480 h 672"/>
              <a:gd name="T2" fmla="*/ 432 w 4320"/>
              <a:gd name="T3" fmla="*/ 240 h 672"/>
              <a:gd name="T4" fmla="*/ 1584 w 4320"/>
              <a:gd name="T5" fmla="*/ 48 h 672"/>
              <a:gd name="T6" fmla="*/ 1968 w 4320"/>
              <a:gd name="T7" fmla="*/ 0 h 672"/>
              <a:gd name="T8" fmla="*/ 2592 w 4320"/>
              <a:gd name="T9" fmla="*/ 0 h 672"/>
              <a:gd name="T10" fmla="*/ 3168 w 4320"/>
              <a:gd name="T11" fmla="*/ 96 h 672"/>
              <a:gd name="T12" fmla="*/ 3936 w 4320"/>
              <a:gd name="T13" fmla="*/ 384 h 672"/>
              <a:gd name="T14" fmla="*/ 4320 w 4320"/>
              <a:gd name="T15" fmla="*/ 624 h 672"/>
              <a:gd name="T16" fmla="*/ 4080 w 4320"/>
              <a:gd name="T17" fmla="*/ 672 h 672"/>
              <a:gd name="T18" fmla="*/ 3168 w 4320"/>
              <a:gd name="T19" fmla="*/ 240 h 672"/>
              <a:gd name="T20" fmla="*/ 2592 w 4320"/>
              <a:gd name="T21" fmla="*/ 144 h 672"/>
              <a:gd name="T22" fmla="*/ 1488 w 4320"/>
              <a:gd name="T23" fmla="*/ 240 h 672"/>
              <a:gd name="T24" fmla="*/ 480 w 4320"/>
              <a:gd name="T25" fmla="*/ 384 h 672"/>
              <a:gd name="T26" fmla="*/ 96 w 4320"/>
              <a:gd name="T27" fmla="*/ 576 h 672"/>
              <a:gd name="T28" fmla="*/ 0 w 4320"/>
              <a:gd name="T29" fmla="*/ 48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20" h="672">
                <a:moveTo>
                  <a:pt x="0" y="480"/>
                </a:moveTo>
                <a:lnTo>
                  <a:pt x="432" y="240"/>
                </a:lnTo>
                <a:lnTo>
                  <a:pt x="1584" y="48"/>
                </a:lnTo>
                <a:lnTo>
                  <a:pt x="1968" y="0"/>
                </a:lnTo>
                <a:lnTo>
                  <a:pt x="2592" y="0"/>
                </a:lnTo>
                <a:lnTo>
                  <a:pt x="3168" y="96"/>
                </a:lnTo>
                <a:lnTo>
                  <a:pt x="3936" y="384"/>
                </a:lnTo>
                <a:lnTo>
                  <a:pt x="4320" y="624"/>
                </a:lnTo>
                <a:lnTo>
                  <a:pt x="4080" y="672"/>
                </a:lnTo>
                <a:lnTo>
                  <a:pt x="3168" y="240"/>
                </a:lnTo>
                <a:lnTo>
                  <a:pt x="2592" y="144"/>
                </a:lnTo>
                <a:lnTo>
                  <a:pt x="1488" y="240"/>
                </a:lnTo>
                <a:lnTo>
                  <a:pt x="480" y="384"/>
                </a:lnTo>
                <a:lnTo>
                  <a:pt x="96" y="576"/>
                </a:lnTo>
                <a:lnTo>
                  <a:pt x="0" y="48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10258" name="Group 1042">
            <a:extLst>
              <a:ext uri="{FF2B5EF4-FFF2-40B4-BE49-F238E27FC236}">
                <a16:creationId xmlns:a16="http://schemas.microsoft.com/office/drawing/2014/main" id="{EB37A7C8-A00F-908A-0626-09CB8676C412}"/>
              </a:ext>
            </a:extLst>
          </p:cNvPr>
          <p:cNvGrpSpPr>
            <a:grpSpLocks/>
          </p:cNvGrpSpPr>
          <p:nvPr/>
        </p:nvGrpSpPr>
        <p:grpSpPr bwMode="auto">
          <a:xfrm>
            <a:off x="762000" y="3962400"/>
            <a:ext cx="7162800" cy="1447800"/>
            <a:chOff x="480" y="1824"/>
            <a:chExt cx="4512" cy="912"/>
          </a:xfrm>
        </p:grpSpPr>
        <p:sp>
          <p:nvSpPr>
            <p:cNvPr id="10255" name="Rectangle 1039">
              <a:extLst>
                <a:ext uri="{FF2B5EF4-FFF2-40B4-BE49-F238E27FC236}">
                  <a16:creationId xmlns:a16="http://schemas.microsoft.com/office/drawing/2014/main" id="{EC644771-D588-3803-00D1-695B82413B17}"/>
                </a:ext>
              </a:extLst>
            </p:cNvPr>
            <p:cNvSpPr>
              <a:spLocks noChangeArrowheads="1"/>
            </p:cNvSpPr>
            <p:nvPr/>
          </p:nvSpPr>
          <p:spPr bwMode="auto">
            <a:xfrm>
              <a:off x="480" y="1824"/>
              <a:ext cx="4512" cy="9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10257" name="Group 1041">
              <a:extLst>
                <a:ext uri="{FF2B5EF4-FFF2-40B4-BE49-F238E27FC236}">
                  <a16:creationId xmlns:a16="http://schemas.microsoft.com/office/drawing/2014/main" id="{EE240754-1753-A785-E1ED-4EBD2EFD9AEF}"/>
                </a:ext>
              </a:extLst>
            </p:cNvPr>
            <p:cNvGrpSpPr>
              <a:grpSpLocks/>
            </p:cNvGrpSpPr>
            <p:nvPr/>
          </p:nvGrpSpPr>
          <p:grpSpPr bwMode="auto">
            <a:xfrm>
              <a:off x="576" y="1968"/>
              <a:ext cx="4320" cy="672"/>
              <a:chOff x="576" y="2640"/>
              <a:chExt cx="4320" cy="672"/>
            </a:xfrm>
          </p:grpSpPr>
          <p:sp>
            <p:nvSpPr>
              <p:cNvPr id="10243" name="Freeform 1027">
                <a:extLst>
                  <a:ext uri="{FF2B5EF4-FFF2-40B4-BE49-F238E27FC236}">
                    <a16:creationId xmlns:a16="http://schemas.microsoft.com/office/drawing/2014/main" id="{206D0084-AC63-5B08-9ECA-B21FEF72FD2F}"/>
                  </a:ext>
                </a:extLst>
              </p:cNvPr>
              <p:cNvSpPr>
                <a:spLocks/>
              </p:cNvSpPr>
              <p:nvPr/>
            </p:nvSpPr>
            <p:spPr bwMode="auto">
              <a:xfrm>
                <a:off x="576" y="2688"/>
                <a:ext cx="1680" cy="528"/>
              </a:xfrm>
              <a:custGeom>
                <a:avLst/>
                <a:gdLst>
                  <a:gd name="T0" fmla="*/ 0 w 1680"/>
                  <a:gd name="T1" fmla="*/ 432 h 528"/>
                  <a:gd name="T2" fmla="*/ 384 w 1680"/>
                  <a:gd name="T3" fmla="*/ 240 h 528"/>
                  <a:gd name="T4" fmla="*/ 720 w 1680"/>
                  <a:gd name="T5" fmla="*/ 144 h 528"/>
                  <a:gd name="T6" fmla="*/ 1248 w 1680"/>
                  <a:gd name="T7" fmla="*/ 48 h 528"/>
                  <a:gd name="T8" fmla="*/ 1584 w 1680"/>
                  <a:gd name="T9" fmla="*/ 0 h 528"/>
                  <a:gd name="T10" fmla="*/ 1680 w 1680"/>
                  <a:gd name="T11" fmla="*/ 144 h 528"/>
                  <a:gd name="T12" fmla="*/ 1344 w 1680"/>
                  <a:gd name="T13" fmla="*/ 192 h 528"/>
                  <a:gd name="T14" fmla="*/ 720 w 1680"/>
                  <a:gd name="T15" fmla="*/ 288 h 528"/>
                  <a:gd name="T16" fmla="*/ 480 w 1680"/>
                  <a:gd name="T17" fmla="*/ 336 h 528"/>
                  <a:gd name="T18" fmla="*/ 96 w 1680"/>
                  <a:gd name="T19" fmla="*/ 528 h 528"/>
                  <a:gd name="T20" fmla="*/ 0 w 1680"/>
                  <a:gd name="T21" fmla="*/ 432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 h="528">
                    <a:moveTo>
                      <a:pt x="0" y="432"/>
                    </a:moveTo>
                    <a:lnTo>
                      <a:pt x="384" y="240"/>
                    </a:lnTo>
                    <a:lnTo>
                      <a:pt x="720" y="144"/>
                    </a:lnTo>
                    <a:lnTo>
                      <a:pt x="1248" y="48"/>
                    </a:lnTo>
                    <a:lnTo>
                      <a:pt x="1584" y="0"/>
                    </a:lnTo>
                    <a:lnTo>
                      <a:pt x="1680" y="144"/>
                    </a:lnTo>
                    <a:lnTo>
                      <a:pt x="1344" y="192"/>
                    </a:lnTo>
                    <a:lnTo>
                      <a:pt x="720" y="288"/>
                    </a:lnTo>
                    <a:lnTo>
                      <a:pt x="480" y="336"/>
                    </a:lnTo>
                    <a:lnTo>
                      <a:pt x="96" y="528"/>
                    </a:lnTo>
                    <a:cubicBezTo>
                      <a:pt x="84" y="433"/>
                      <a:pt x="108" y="471"/>
                      <a:pt x="0" y="432"/>
                    </a:cubicBez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44" name="Freeform 1028">
                <a:extLst>
                  <a:ext uri="{FF2B5EF4-FFF2-40B4-BE49-F238E27FC236}">
                    <a16:creationId xmlns:a16="http://schemas.microsoft.com/office/drawing/2014/main" id="{90E73446-049A-5E8F-20F5-FE513AB1B1D6}"/>
                  </a:ext>
                </a:extLst>
              </p:cNvPr>
              <p:cNvSpPr>
                <a:spLocks/>
              </p:cNvSpPr>
              <p:nvPr/>
            </p:nvSpPr>
            <p:spPr bwMode="auto">
              <a:xfrm>
                <a:off x="2192" y="2672"/>
                <a:ext cx="280" cy="192"/>
              </a:xfrm>
              <a:custGeom>
                <a:avLst/>
                <a:gdLst>
                  <a:gd name="T0" fmla="*/ 0 w 280"/>
                  <a:gd name="T1" fmla="*/ 48 h 192"/>
                  <a:gd name="T2" fmla="*/ 280 w 280"/>
                  <a:gd name="T3" fmla="*/ 0 h 192"/>
                  <a:gd name="T4" fmla="*/ 240 w 280"/>
                  <a:gd name="T5" fmla="*/ 168 h 192"/>
                  <a:gd name="T6" fmla="*/ 72 w 280"/>
                  <a:gd name="T7" fmla="*/ 192 h 192"/>
                  <a:gd name="T8" fmla="*/ 0 w 280"/>
                  <a:gd name="T9" fmla="*/ 48 h 192"/>
                </a:gdLst>
                <a:ahLst/>
                <a:cxnLst>
                  <a:cxn ang="0">
                    <a:pos x="T0" y="T1"/>
                  </a:cxn>
                  <a:cxn ang="0">
                    <a:pos x="T2" y="T3"/>
                  </a:cxn>
                  <a:cxn ang="0">
                    <a:pos x="T4" y="T5"/>
                  </a:cxn>
                  <a:cxn ang="0">
                    <a:pos x="T6" y="T7"/>
                  </a:cxn>
                  <a:cxn ang="0">
                    <a:pos x="T8" y="T9"/>
                  </a:cxn>
                </a:cxnLst>
                <a:rect l="0" t="0" r="r" b="b"/>
                <a:pathLst>
                  <a:path w="280" h="192">
                    <a:moveTo>
                      <a:pt x="0" y="48"/>
                    </a:moveTo>
                    <a:lnTo>
                      <a:pt x="280" y="0"/>
                    </a:lnTo>
                    <a:lnTo>
                      <a:pt x="240" y="168"/>
                    </a:lnTo>
                    <a:lnTo>
                      <a:pt x="72" y="192"/>
                    </a:lnTo>
                    <a:lnTo>
                      <a:pt x="0" y="48"/>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45" name="Freeform 1029">
                <a:extLst>
                  <a:ext uri="{FF2B5EF4-FFF2-40B4-BE49-F238E27FC236}">
                    <a16:creationId xmlns:a16="http://schemas.microsoft.com/office/drawing/2014/main" id="{79111C62-74BF-B3DE-CD56-CCEDB9FF0FBC}"/>
                  </a:ext>
                </a:extLst>
              </p:cNvPr>
              <p:cNvSpPr>
                <a:spLocks/>
              </p:cNvSpPr>
              <p:nvPr/>
            </p:nvSpPr>
            <p:spPr bwMode="auto">
              <a:xfrm>
                <a:off x="2448" y="2640"/>
                <a:ext cx="2448" cy="672"/>
              </a:xfrm>
              <a:custGeom>
                <a:avLst/>
                <a:gdLst>
                  <a:gd name="T0" fmla="*/ 48 w 2448"/>
                  <a:gd name="T1" fmla="*/ 0 h 672"/>
                  <a:gd name="T2" fmla="*/ 672 w 2448"/>
                  <a:gd name="T3" fmla="*/ 0 h 672"/>
                  <a:gd name="T4" fmla="*/ 1344 w 2448"/>
                  <a:gd name="T5" fmla="*/ 96 h 672"/>
                  <a:gd name="T6" fmla="*/ 2064 w 2448"/>
                  <a:gd name="T7" fmla="*/ 384 h 672"/>
                  <a:gd name="T8" fmla="*/ 2448 w 2448"/>
                  <a:gd name="T9" fmla="*/ 624 h 672"/>
                  <a:gd name="T10" fmla="*/ 2208 w 2448"/>
                  <a:gd name="T11" fmla="*/ 672 h 672"/>
                  <a:gd name="T12" fmla="*/ 1824 w 2448"/>
                  <a:gd name="T13" fmla="*/ 480 h 672"/>
                  <a:gd name="T14" fmla="*/ 1296 w 2448"/>
                  <a:gd name="T15" fmla="*/ 240 h 672"/>
                  <a:gd name="T16" fmla="*/ 672 w 2448"/>
                  <a:gd name="T17" fmla="*/ 144 h 672"/>
                  <a:gd name="T18" fmla="*/ 0 w 2448"/>
                  <a:gd name="T19" fmla="*/ 144 h 672"/>
                  <a:gd name="T20" fmla="*/ 48 w 2448"/>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48" h="672">
                    <a:moveTo>
                      <a:pt x="48" y="0"/>
                    </a:moveTo>
                    <a:lnTo>
                      <a:pt x="672" y="0"/>
                    </a:lnTo>
                    <a:lnTo>
                      <a:pt x="1344" y="96"/>
                    </a:lnTo>
                    <a:lnTo>
                      <a:pt x="2064" y="384"/>
                    </a:lnTo>
                    <a:lnTo>
                      <a:pt x="2448" y="624"/>
                    </a:lnTo>
                    <a:lnTo>
                      <a:pt x="2208" y="672"/>
                    </a:lnTo>
                    <a:lnTo>
                      <a:pt x="1824" y="480"/>
                    </a:lnTo>
                    <a:lnTo>
                      <a:pt x="1296" y="240"/>
                    </a:lnTo>
                    <a:lnTo>
                      <a:pt x="672" y="144"/>
                    </a:lnTo>
                    <a:lnTo>
                      <a:pt x="0" y="144"/>
                    </a:lnTo>
                    <a:lnTo>
                      <a:pt x="48" y="0"/>
                    </a:lnTo>
                    <a:close/>
                  </a:path>
                </a:pathLst>
              </a:custGeom>
              <a:solidFill>
                <a:srgbClr val="FF99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47" name="Freeform 1031">
                <a:extLst>
                  <a:ext uri="{FF2B5EF4-FFF2-40B4-BE49-F238E27FC236}">
                    <a16:creationId xmlns:a16="http://schemas.microsoft.com/office/drawing/2014/main" id="{D8FB9528-9638-E4F7-55C8-7FE8235411BC}"/>
                  </a:ext>
                </a:extLst>
              </p:cNvPr>
              <p:cNvSpPr>
                <a:spLocks/>
              </p:cNvSpPr>
              <p:nvPr/>
            </p:nvSpPr>
            <p:spPr bwMode="auto">
              <a:xfrm>
                <a:off x="1360" y="2736"/>
                <a:ext cx="320" cy="228"/>
              </a:xfrm>
              <a:custGeom>
                <a:avLst/>
                <a:gdLst>
                  <a:gd name="T0" fmla="*/ 0 w 320"/>
                  <a:gd name="T1" fmla="*/ 96 h 228"/>
                  <a:gd name="T2" fmla="*/ 72 w 320"/>
                  <a:gd name="T3" fmla="*/ 216 h 228"/>
                  <a:gd name="T4" fmla="*/ 200 w 320"/>
                  <a:gd name="T5" fmla="*/ 168 h 228"/>
                  <a:gd name="T6" fmla="*/ 320 w 320"/>
                  <a:gd name="T7" fmla="*/ 0 h 228"/>
                </a:gdLst>
                <a:ahLst/>
                <a:cxnLst>
                  <a:cxn ang="0">
                    <a:pos x="T0" y="T1"/>
                  </a:cxn>
                  <a:cxn ang="0">
                    <a:pos x="T2" y="T3"/>
                  </a:cxn>
                  <a:cxn ang="0">
                    <a:pos x="T4" y="T5"/>
                  </a:cxn>
                  <a:cxn ang="0">
                    <a:pos x="T6" y="T7"/>
                  </a:cxn>
                </a:cxnLst>
                <a:rect l="0" t="0" r="r" b="b"/>
                <a:pathLst>
                  <a:path w="320" h="228">
                    <a:moveTo>
                      <a:pt x="0" y="96"/>
                    </a:moveTo>
                    <a:cubicBezTo>
                      <a:pt x="11" y="116"/>
                      <a:pt x="39" y="204"/>
                      <a:pt x="72" y="216"/>
                    </a:cubicBezTo>
                    <a:cubicBezTo>
                      <a:pt x="105" y="228"/>
                      <a:pt x="159" y="204"/>
                      <a:pt x="200" y="168"/>
                    </a:cubicBezTo>
                    <a:cubicBezTo>
                      <a:pt x="241" y="132"/>
                      <a:pt x="295" y="35"/>
                      <a:pt x="320"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51" name="Freeform 1035">
                <a:extLst>
                  <a:ext uri="{FF2B5EF4-FFF2-40B4-BE49-F238E27FC236}">
                    <a16:creationId xmlns:a16="http://schemas.microsoft.com/office/drawing/2014/main" id="{343A88B6-5555-AC62-3BC2-BE1D33D5709A}"/>
                  </a:ext>
                </a:extLst>
              </p:cNvPr>
              <p:cNvSpPr>
                <a:spLocks/>
              </p:cNvSpPr>
              <p:nvPr/>
            </p:nvSpPr>
            <p:spPr bwMode="auto">
              <a:xfrm>
                <a:off x="3264" y="2644"/>
                <a:ext cx="243" cy="201"/>
              </a:xfrm>
              <a:custGeom>
                <a:avLst/>
                <a:gdLst>
                  <a:gd name="T0" fmla="*/ 0 w 243"/>
                  <a:gd name="T1" fmla="*/ 4 h 201"/>
                  <a:gd name="T2" fmla="*/ 112 w 243"/>
                  <a:gd name="T3" fmla="*/ 44 h 201"/>
                  <a:gd name="T4" fmla="*/ 160 w 243"/>
                  <a:gd name="T5" fmla="*/ 116 h 201"/>
                  <a:gd name="T6" fmla="*/ 240 w 243"/>
                  <a:gd name="T7" fmla="*/ 196 h 201"/>
                  <a:gd name="T8" fmla="*/ 144 w 243"/>
                  <a:gd name="T9" fmla="*/ 148 h 201"/>
                  <a:gd name="T10" fmla="*/ 80 w 243"/>
                  <a:gd name="T11" fmla="*/ 68 h 201"/>
                  <a:gd name="T12" fmla="*/ 0 w 243"/>
                  <a:gd name="T13" fmla="*/ 4 h 201"/>
                </a:gdLst>
                <a:ahLst/>
                <a:cxnLst>
                  <a:cxn ang="0">
                    <a:pos x="T0" y="T1"/>
                  </a:cxn>
                  <a:cxn ang="0">
                    <a:pos x="T2" y="T3"/>
                  </a:cxn>
                  <a:cxn ang="0">
                    <a:pos x="T4" y="T5"/>
                  </a:cxn>
                  <a:cxn ang="0">
                    <a:pos x="T6" y="T7"/>
                  </a:cxn>
                  <a:cxn ang="0">
                    <a:pos x="T8" y="T9"/>
                  </a:cxn>
                  <a:cxn ang="0">
                    <a:pos x="T10" y="T11"/>
                  </a:cxn>
                  <a:cxn ang="0">
                    <a:pos x="T12" y="T13"/>
                  </a:cxn>
                </a:cxnLst>
                <a:rect l="0" t="0" r="r" b="b"/>
                <a:pathLst>
                  <a:path w="243" h="201">
                    <a:moveTo>
                      <a:pt x="0" y="4"/>
                    </a:moveTo>
                    <a:cubicBezTo>
                      <a:pt x="5" y="0"/>
                      <a:pt x="85" y="25"/>
                      <a:pt x="112" y="44"/>
                    </a:cubicBezTo>
                    <a:cubicBezTo>
                      <a:pt x="139" y="63"/>
                      <a:pt x="139" y="91"/>
                      <a:pt x="160" y="116"/>
                    </a:cubicBezTo>
                    <a:cubicBezTo>
                      <a:pt x="181" y="141"/>
                      <a:pt x="243" y="191"/>
                      <a:pt x="240" y="196"/>
                    </a:cubicBezTo>
                    <a:cubicBezTo>
                      <a:pt x="237" y="201"/>
                      <a:pt x="171" y="169"/>
                      <a:pt x="144" y="148"/>
                    </a:cubicBezTo>
                    <a:cubicBezTo>
                      <a:pt x="117" y="127"/>
                      <a:pt x="104" y="92"/>
                      <a:pt x="80" y="68"/>
                    </a:cubicBezTo>
                    <a:cubicBezTo>
                      <a:pt x="56" y="44"/>
                      <a:pt x="17" y="17"/>
                      <a:pt x="0" y="4"/>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52" name="Freeform 1036">
                <a:extLst>
                  <a:ext uri="{FF2B5EF4-FFF2-40B4-BE49-F238E27FC236}">
                    <a16:creationId xmlns:a16="http://schemas.microsoft.com/office/drawing/2014/main" id="{1F387721-9764-6631-AEE2-92F9728DB4D0}"/>
                  </a:ext>
                </a:extLst>
              </p:cNvPr>
              <p:cNvSpPr>
                <a:spLocks/>
              </p:cNvSpPr>
              <p:nvPr/>
            </p:nvSpPr>
            <p:spPr bwMode="auto">
              <a:xfrm>
                <a:off x="3600" y="2727"/>
                <a:ext cx="243" cy="201"/>
              </a:xfrm>
              <a:custGeom>
                <a:avLst/>
                <a:gdLst>
                  <a:gd name="T0" fmla="*/ 0 w 243"/>
                  <a:gd name="T1" fmla="*/ 4 h 201"/>
                  <a:gd name="T2" fmla="*/ 112 w 243"/>
                  <a:gd name="T3" fmla="*/ 44 h 201"/>
                  <a:gd name="T4" fmla="*/ 160 w 243"/>
                  <a:gd name="T5" fmla="*/ 116 h 201"/>
                  <a:gd name="T6" fmla="*/ 240 w 243"/>
                  <a:gd name="T7" fmla="*/ 196 h 201"/>
                  <a:gd name="T8" fmla="*/ 144 w 243"/>
                  <a:gd name="T9" fmla="*/ 148 h 201"/>
                  <a:gd name="T10" fmla="*/ 80 w 243"/>
                  <a:gd name="T11" fmla="*/ 68 h 201"/>
                  <a:gd name="T12" fmla="*/ 0 w 243"/>
                  <a:gd name="T13" fmla="*/ 4 h 201"/>
                </a:gdLst>
                <a:ahLst/>
                <a:cxnLst>
                  <a:cxn ang="0">
                    <a:pos x="T0" y="T1"/>
                  </a:cxn>
                  <a:cxn ang="0">
                    <a:pos x="T2" y="T3"/>
                  </a:cxn>
                  <a:cxn ang="0">
                    <a:pos x="T4" y="T5"/>
                  </a:cxn>
                  <a:cxn ang="0">
                    <a:pos x="T6" y="T7"/>
                  </a:cxn>
                  <a:cxn ang="0">
                    <a:pos x="T8" y="T9"/>
                  </a:cxn>
                  <a:cxn ang="0">
                    <a:pos x="T10" y="T11"/>
                  </a:cxn>
                  <a:cxn ang="0">
                    <a:pos x="T12" y="T13"/>
                  </a:cxn>
                </a:cxnLst>
                <a:rect l="0" t="0" r="r" b="b"/>
                <a:pathLst>
                  <a:path w="243" h="201">
                    <a:moveTo>
                      <a:pt x="0" y="4"/>
                    </a:moveTo>
                    <a:cubicBezTo>
                      <a:pt x="5" y="0"/>
                      <a:pt x="85" y="25"/>
                      <a:pt x="112" y="44"/>
                    </a:cubicBezTo>
                    <a:cubicBezTo>
                      <a:pt x="139" y="63"/>
                      <a:pt x="139" y="91"/>
                      <a:pt x="160" y="116"/>
                    </a:cubicBezTo>
                    <a:cubicBezTo>
                      <a:pt x="181" y="141"/>
                      <a:pt x="243" y="191"/>
                      <a:pt x="240" y="196"/>
                    </a:cubicBezTo>
                    <a:cubicBezTo>
                      <a:pt x="237" y="201"/>
                      <a:pt x="171" y="169"/>
                      <a:pt x="144" y="148"/>
                    </a:cubicBezTo>
                    <a:cubicBezTo>
                      <a:pt x="117" y="127"/>
                      <a:pt x="104" y="92"/>
                      <a:pt x="80" y="68"/>
                    </a:cubicBezTo>
                    <a:cubicBezTo>
                      <a:pt x="56" y="44"/>
                      <a:pt x="17" y="17"/>
                      <a:pt x="0" y="4"/>
                    </a:cubicBezTo>
                    <a:close/>
                  </a:path>
                </a:pathLst>
              </a:cu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sp>
        <p:nvSpPr>
          <p:cNvPr id="10246" name="Line 1030">
            <a:extLst>
              <a:ext uri="{FF2B5EF4-FFF2-40B4-BE49-F238E27FC236}">
                <a16:creationId xmlns:a16="http://schemas.microsoft.com/office/drawing/2014/main" id="{4625F76F-3D89-66E9-0EC3-6C8A83FECDBA}"/>
              </a:ext>
            </a:extLst>
          </p:cNvPr>
          <p:cNvSpPr>
            <a:spLocks noChangeShapeType="1"/>
          </p:cNvSpPr>
          <p:nvPr/>
        </p:nvSpPr>
        <p:spPr bwMode="auto">
          <a:xfrm flipV="1">
            <a:off x="3733800" y="1828800"/>
            <a:ext cx="76200" cy="2590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48" name="Freeform 1032">
            <a:extLst>
              <a:ext uri="{FF2B5EF4-FFF2-40B4-BE49-F238E27FC236}">
                <a16:creationId xmlns:a16="http://schemas.microsoft.com/office/drawing/2014/main" id="{E9CB73B2-5248-E5DA-AAAE-480B66E2B5D4}"/>
              </a:ext>
            </a:extLst>
          </p:cNvPr>
          <p:cNvSpPr>
            <a:spLocks/>
          </p:cNvSpPr>
          <p:nvPr/>
        </p:nvSpPr>
        <p:spPr bwMode="auto">
          <a:xfrm>
            <a:off x="2438400" y="1828800"/>
            <a:ext cx="76200" cy="2743200"/>
          </a:xfrm>
          <a:custGeom>
            <a:avLst/>
            <a:gdLst>
              <a:gd name="T0" fmla="*/ 0 w 48"/>
              <a:gd name="T1" fmla="*/ 1728 h 1728"/>
              <a:gd name="T2" fmla="*/ 48 w 48"/>
              <a:gd name="T3" fmla="*/ 0 h 1728"/>
            </a:gdLst>
            <a:ahLst/>
            <a:cxnLst>
              <a:cxn ang="0">
                <a:pos x="T0" y="T1"/>
              </a:cxn>
              <a:cxn ang="0">
                <a:pos x="T2" y="T3"/>
              </a:cxn>
            </a:cxnLst>
            <a:rect l="0" t="0" r="r" b="b"/>
            <a:pathLst>
              <a:path w="48" h="1728">
                <a:moveTo>
                  <a:pt x="0" y="1728"/>
                </a:moveTo>
                <a:lnTo>
                  <a:pt x="48" y="0"/>
                </a:lnTo>
              </a:path>
            </a:pathLst>
          </a:custGeom>
          <a:noFill/>
          <a:ln w="38100"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10249" name="Line 1033">
            <a:extLst>
              <a:ext uri="{FF2B5EF4-FFF2-40B4-BE49-F238E27FC236}">
                <a16:creationId xmlns:a16="http://schemas.microsoft.com/office/drawing/2014/main" id="{8EF54BDC-AA88-5FAF-C8C7-48EDA759D4D7}"/>
              </a:ext>
            </a:extLst>
          </p:cNvPr>
          <p:cNvSpPr>
            <a:spLocks noChangeShapeType="1"/>
          </p:cNvSpPr>
          <p:nvPr/>
        </p:nvSpPr>
        <p:spPr bwMode="auto">
          <a:xfrm flipV="1">
            <a:off x="5638800" y="1828800"/>
            <a:ext cx="76200" cy="2590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3492807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02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755630" cy="1196887"/>
          </a:xfrm>
        </p:spPr>
        <p:txBody>
          <a:bodyPr>
            <a:normAutofit/>
          </a:bodyPr>
          <a:lstStyle/>
          <a:p>
            <a:r>
              <a:rPr lang="en-GB" sz="3200" b="1" dirty="0">
                <a:solidFill>
                  <a:srgbClr val="00B0F0"/>
                </a:solidFill>
              </a:rPr>
              <a:t>Relate cores to logs</a:t>
            </a:r>
          </a:p>
        </p:txBody>
      </p:sp>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8600" y="1340768"/>
            <a:ext cx="9036496" cy="478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16142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xfrm>
            <a:off x="906463" y="0"/>
            <a:ext cx="7478712" cy="763588"/>
          </a:xfrm>
        </p:spPr>
        <p:txBody>
          <a:bodyPr/>
          <a:lstStyle/>
          <a:p>
            <a:pPr eaLnBrk="1" hangingPunct="1"/>
            <a:r>
              <a:rPr lang="en-GB" altLang="en-US" sz="4000" b="1">
                <a:solidFill>
                  <a:srgbClr val="00B0F0"/>
                </a:solidFill>
              </a:rPr>
              <a:t>Causes of changes</a:t>
            </a:r>
          </a:p>
        </p:txBody>
      </p:sp>
      <p:sp>
        <p:nvSpPr>
          <p:cNvPr id="48131" name="Text Box 3"/>
          <p:cNvSpPr txBox="1">
            <a:spLocks noChangeArrowheads="1"/>
          </p:cNvSpPr>
          <p:nvPr/>
        </p:nvSpPr>
        <p:spPr bwMode="auto">
          <a:xfrm>
            <a:off x="260350" y="1314450"/>
            <a:ext cx="8589963" cy="538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C0C0C0"/>
                </a:solidFill>
                <a:effectLst/>
                <a:uLnTx/>
                <a:uFillTx/>
                <a:latin typeface="Arial" panose="020B0604020202020204" pitchFamily="34" charset="0"/>
                <a:ea typeface="+mn-ea"/>
                <a:cs typeface="Arial" panose="020B0604020202020204" pitchFamily="34" charset="0"/>
              </a:rPr>
              <a:t>Differences in processing (cont’d)</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800" b="1" i="0" u="none" strike="noStrike" kern="1200" cap="none" spc="0" normalizeH="0" baseline="0" noProof="0">
              <a:ln>
                <a:noFill/>
              </a:ln>
              <a:solidFill>
                <a:srgbClr val="C0C0C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Test 1990’s (Les Hatton):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	Same dataset delivered to main contractors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	Result</a:t>
            </a:r>
            <a:r>
              <a:rPr kumimoji="0" lang="en-GB" altLang="en-US" sz="2800" b="1" i="0"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1"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rPr>
              <a:t>	</a:t>
            </a:r>
            <a:r>
              <a:rPr kumimoji="0" lang="en-GB" altLang="en-US" sz="2800" b="1" i="1"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many different sections with large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1"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differences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	(sometimes even polarity changes)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		- Software contained at least 3 to 5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8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		   errors per 1000 lines of code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a:ln>
                <a:noFill/>
              </a:ln>
              <a:solidFill>
                <a:srgbClr val="0000CC"/>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439372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55" y="548545"/>
            <a:ext cx="8604448" cy="720215"/>
          </a:xfrm>
        </p:spPr>
        <p:txBody>
          <a:bodyPr>
            <a:normAutofit fontScale="90000"/>
          </a:bodyPr>
          <a:lstStyle/>
          <a:p>
            <a:r>
              <a:rPr lang="en-GB" sz="3200" b="1" dirty="0">
                <a:solidFill>
                  <a:srgbClr val="00B0F0"/>
                </a:solidFill>
              </a:rPr>
              <a:t>Confirmation petro-elastic model with seismic</a:t>
            </a:r>
          </a:p>
        </p:txBody>
      </p:sp>
      <p:pic>
        <p:nvPicPr>
          <p:cNvPr id="1126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72" y="1268760"/>
            <a:ext cx="9190438" cy="5621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289629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Time-STRAIN Attribute:</a:t>
            </a:r>
          </a:p>
        </p:txBody>
      </p:sp>
      <p:sp>
        <p:nvSpPr>
          <p:cNvPr id="4" name="TextBox 3"/>
          <p:cNvSpPr txBox="1"/>
          <p:nvPr/>
        </p:nvSpPr>
        <p:spPr>
          <a:xfrm>
            <a:off x="838200" y="1676400"/>
            <a:ext cx="7779694" cy="230832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95959"/>
                </a:solidFill>
                <a:effectLst/>
                <a:uLnTx/>
                <a:uFillTx/>
                <a:latin typeface="Futura Medium"/>
                <a:ea typeface="+mn-ea"/>
                <a:cs typeface="+mn-cs"/>
              </a:rPr>
              <a:t>Time strain is derivative of timeshift and is dimensionless: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595959"/>
              </a:solidFill>
              <a:effectLst/>
              <a:uLnTx/>
              <a:uFillTx/>
              <a:latin typeface="Futura Medium"/>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595959"/>
                </a:solidFill>
                <a:effectLst/>
                <a:uLnTx/>
                <a:uFillTx/>
                <a:latin typeface="Futura Medium"/>
                <a:ea typeface="+mn-ea"/>
                <a:cs typeface="+mn-cs"/>
              </a:rPr>
              <a:t>TimeStrain</a:t>
            </a:r>
            <a:r>
              <a:rPr kumimoji="0" lang="en-US" sz="1800" b="1" i="0" u="none" strike="noStrike" kern="1200" cap="none" spc="0" normalizeH="0" baseline="0" noProof="0" dirty="0">
                <a:ln>
                  <a:noFill/>
                </a:ln>
                <a:solidFill>
                  <a:srgbClr val="595959"/>
                </a:solidFill>
                <a:effectLst/>
                <a:uLnTx/>
                <a:uFillTx/>
                <a:latin typeface="Futura Medium"/>
                <a:ea typeface="+mn-ea"/>
                <a:cs typeface="+mn-cs"/>
              </a:rPr>
              <a:t>(t) = 100 * [ </a:t>
            </a:r>
            <a:r>
              <a:rPr lang="en-US" b="1" dirty="0">
                <a:solidFill>
                  <a:srgbClr val="595959"/>
                </a:solidFill>
                <a:latin typeface="Futura Medium"/>
              </a:rPr>
              <a:t>T</a:t>
            </a:r>
            <a:r>
              <a:rPr kumimoji="0" lang="en-US" sz="1800" b="1" i="0" u="none" strike="noStrike" kern="1200" cap="none" spc="0" normalizeH="0" baseline="0" noProof="0" dirty="0" err="1">
                <a:ln>
                  <a:noFill/>
                </a:ln>
                <a:solidFill>
                  <a:srgbClr val="595959"/>
                </a:solidFill>
                <a:effectLst/>
                <a:uLnTx/>
                <a:uFillTx/>
                <a:latin typeface="Futura Medium"/>
                <a:ea typeface="+mn-ea"/>
                <a:cs typeface="+mn-cs"/>
              </a:rPr>
              <a:t>imeShift</a:t>
            </a:r>
            <a:r>
              <a:rPr kumimoji="0" lang="en-US" sz="1800" b="1" i="0" u="none" strike="noStrike" kern="1200" cap="none" spc="0" normalizeH="0" baseline="0" noProof="0" dirty="0">
                <a:ln>
                  <a:noFill/>
                </a:ln>
                <a:solidFill>
                  <a:srgbClr val="595959"/>
                </a:solidFill>
                <a:effectLst/>
                <a:uLnTx/>
                <a:uFillTx/>
                <a:latin typeface="Futura Medium"/>
                <a:ea typeface="+mn-ea"/>
                <a:cs typeface="+mn-cs"/>
              </a:rPr>
              <a:t> (</a:t>
            </a:r>
            <a:r>
              <a:rPr kumimoji="0" lang="en-US" sz="1800" b="1" i="0" u="none" strike="noStrike" kern="1200" cap="none" spc="0" normalizeH="0" baseline="0" noProof="0" dirty="0" err="1">
                <a:ln>
                  <a:noFill/>
                </a:ln>
                <a:solidFill>
                  <a:srgbClr val="595959"/>
                </a:solidFill>
                <a:effectLst/>
                <a:uLnTx/>
                <a:uFillTx/>
                <a:latin typeface="Futura Medium"/>
                <a:ea typeface="+mn-ea"/>
                <a:cs typeface="+mn-cs"/>
              </a:rPr>
              <a:t>t+dt</a:t>
            </a:r>
            <a:r>
              <a:rPr kumimoji="0" lang="en-US" sz="1800" b="1" i="0" u="none" strike="noStrike" kern="1200" cap="none" spc="0" normalizeH="0" baseline="0" noProof="0" dirty="0">
                <a:ln>
                  <a:noFill/>
                </a:ln>
                <a:solidFill>
                  <a:srgbClr val="595959"/>
                </a:solidFill>
                <a:effectLst/>
                <a:uLnTx/>
                <a:uFillTx/>
                <a:latin typeface="Futura Medium"/>
                <a:ea typeface="+mn-ea"/>
                <a:cs typeface="+mn-cs"/>
              </a:rPr>
              <a:t>) – </a:t>
            </a:r>
            <a:r>
              <a:rPr kumimoji="0" lang="en-US" sz="1800" b="1" i="0" u="none" strike="noStrike" kern="1200" cap="none" spc="0" normalizeH="0" baseline="0" noProof="0" dirty="0" err="1">
                <a:ln>
                  <a:noFill/>
                </a:ln>
                <a:solidFill>
                  <a:srgbClr val="595959"/>
                </a:solidFill>
                <a:effectLst/>
                <a:uLnTx/>
                <a:uFillTx/>
                <a:latin typeface="Futura Medium"/>
                <a:ea typeface="+mn-ea"/>
                <a:cs typeface="+mn-cs"/>
              </a:rPr>
              <a:t>TimeShift</a:t>
            </a:r>
            <a:r>
              <a:rPr kumimoji="0" lang="en-US" sz="1800" b="1" i="0" u="none" strike="noStrike" kern="1200" cap="none" spc="0" normalizeH="0" baseline="0" noProof="0" dirty="0">
                <a:ln>
                  <a:noFill/>
                </a:ln>
                <a:solidFill>
                  <a:srgbClr val="595959"/>
                </a:solidFill>
                <a:effectLst/>
                <a:uLnTx/>
                <a:uFillTx/>
                <a:latin typeface="Futura Medium"/>
                <a:ea typeface="+mn-ea"/>
                <a:cs typeface="+mn-cs"/>
              </a:rPr>
              <a:t>(t-dt) ] /(2*dt)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595959"/>
              </a:solidFill>
              <a:effectLst/>
              <a:uLnTx/>
              <a:uFillTx/>
              <a:latin typeface="Futura Medium"/>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595959"/>
              </a:solidFill>
              <a:effectLst/>
              <a:uLnTx/>
              <a:uFillTx/>
              <a:latin typeface="Futura Medium"/>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95959"/>
                </a:solidFill>
                <a:effectLst/>
                <a:uLnTx/>
                <a:uFillTx/>
                <a:latin typeface="Futura Medium"/>
                <a:ea typeface="+mn-ea"/>
                <a:cs typeface="+mn-cs"/>
              </a:rPr>
              <a:t>Note: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595959"/>
              </a:solidFill>
              <a:effectLst/>
              <a:uLnTx/>
              <a:uFillTx/>
              <a:latin typeface="Futura Medium"/>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95959"/>
                </a:solidFill>
                <a:effectLst/>
                <a:uLnTx/>
                <a:uFillTx/>
                <a:latin typeface="Futura Medium"/>
                <a:ea typeface="+mn-ea"/>
                <a:cs typeface="+mn-cs"/>
              </a:rPr>
              <a:t>Factor of 100 allows this to be displayed on same scale as time shifts</a:t>
            </a:r>
          </a:p>
        </p:txBody>
      </p:sp>
    </p:spTree>
    <p:extLst>
      <p:ext uri="{BB962C8B-B14F-4D97-AF65-F5344CB8AC3E}">
        <p14:creationId xmlns:p14="http://schemas.microsoft.com/office/powerpoint/2010/main" val="131483368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026"/>
          <p:cNvSpPr txBox="1">
            <a:spLocks noChangeArrowheads="1"/>
          </p:cNvSpPr>
          <p:nvPr/>
        </p:nvSpPr>
        <p:spPr bwMode="auto">
          <a:xfrm>
            <a:off x="360969" y="205697"/>
            <a:ext cx="2130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Some lessons</a:t>
            </a:r>
          </a:p>
        </p:txBody>
      </p:sp>
      <p:sp>
        <p:nvSpPr>
          <p:cNvPr id="35845" name="Text Box 1029"/>
          <p:cNvSpPr txBox="1">
            <a:spLocks noChangeArrowheads="1"/>
          </p:cNvSpPr>
          <p:nvPr/>
        </p:nvSpPr>
        <p:spPr bwMode="auto">
          <a:xfrm>
            <a:off x="533400" y="1634080"/>
            <a:ext cx="8397875"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cannot predict reservoir flow; we must observe it.</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sz="2400" b="1" dirty="0">
              <a:solidFill>
                <a:srgbClr val="000000"/>
              </a:solidFill>
              <a:latin typeface="Comic Sans MS" panose="030F0702030302020204" pitchFamily="66" charset="0"/>
            </a:endParaRPr>
          </a:p>
          <a:p>
            <a:pPr fontAlgn="base">
              <a:spcBef>
                <a:spcPct val="0"/>
              </a:spcBef>
              <a:spcAft>
                <a:spcPct val="0"/>
              </a:spcAf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Geophysicists must work with others to make this a success.</a:t>
            </a:r>
          </a:p>
          <a:p>
            <a:pPr fontAlgn="base">
              <a:spcBef>
                <a:spcPct val="0"/>
              </a:spcBef>
              <a:spcAft>
                <a:spcPct val="0"/>
              </a:spcAf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fontAlgn="base">
              <a:spcBef>
                <a:spcPct val="0"/>
              </a:spcBef>
              <a:spcAft>
                <a:spcPct val="0"/>
              </a:spcAf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With care we can repeat most seismic “noise”.</a:t>
            </a:r>
          </a:p>
          <a:p>
            <a:pPr fontAlgn="base">
              <a:spcBef>
                <a:spcPct val="0"/>
              </a:spcBef>
              <a:spcAft>
                <a:spcPct val="0"/>
              </a:spcAft>
              <a:defRPr/>
            </a:pPr>
            <a:endParaRPr lang="en-US" altLang="en-US" sz="2400" b="1" dirty="0">
              <a:solidFill>
                <a:srgbClr val="000000"/>
              </a:solidFill>
              <a:latin typeface="Comic Sans MS" panose="030F0702030302020204" pitchFamily="66" charset="0"/>
            </a:endParaRPr>
          </a:p>
          <a:p>
            <a:pPr fontAlgn="base">
              <a:spcBef>
                <a:spcPct val="0"/>
              </a:spcBef>
              <a:spcAft>
                <a:spcPct val="0"/>
              </a:spcAf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 get good 4D results with single-fold data.</a:t>
            </a:r>
          </a:p>
          <a:p>
            <a:pPr fontAlgn="base">
              <a:spcBef>
                <a:spcPct val="0"/>
              </a:spcBef>
              <a:spcAft>
                <a:spcPct val="0"/>
              </a:spcAf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fontAlgn="base">
              <a:spcBef>
                <a:spcPct val="0"/>
              </a:spcBef>
              <a:spcAft>
                <a:spcPct val="0"/>
              </a:spcAf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Why are there good 4D results in the North Sea where seismic is poor and few in Gulf of Mexico where seismic is good?</a:t>
            </a:r>
          </a:p>
        </p:txBody>
      </p:sp>
      <p:sp>
        <p:nvSpPr>
          <p:cNvPr id="35851" name="Text Box 1035"/>
          <p:cNvSpPr txBox="1">
            <a:spLocks noChangeArrowheads="1"/>
          </p:cNvSpPr>
          <p:nvPr/>
        </p:nvSpPr>
        <p:spPr bwMode="auto">
          <a:xfrm>
            <a:off x="533400" y="914400"/>
            <a:ext cx="836318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1" u="none" strike="noStrike" kern="1200" cap="none" spc="0" normalizeH="0" baseline="0" noProof="0" dirty="0">
                <a:ln>
                  <a:noFill/>
                </a:ln>
                <a:solidFill>
                  <a:srgbClr val="FF3300"/>
                </a:solidFill>
                <a:effectLst/>
                <a:uLnTx/>
                <a:uFillTx/>
                <a:latin typeface="Comic Sans MS" panose="030F0702030302020204" pitchFamily="66" charset="0"/>
                <a:ea typeface="+mn-ea"/>
                <a:cs typeface="+mn-cs"/>
              </a:rPr>
              <a:t>3D makes a static picture, 4D examines living change.</a:t>
            </a:r>
          </a:p>
        </p:txBody>
      </p:sp>
    </p:spTree>
    <p:extLst>
      <p:ext uri="{BB962C8B-B14F-4D97-AF65-F5344CB8AC3E}">
        <p14:creationId xmlns:p14="http://schemas.microsoft.com/office/powerpoint/2010/main" val="3318167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83355-979E-A8DA-3D24-DAA124A41C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ACF096-9362-D764-FF6F-B2BEB7D6FAA4}"/>
              </a:ext>
            </a:extLst>
          </p:cNvPr>
          <p:cNvSpPr>
            <a:spLocks noGrp="1"/>
          </p:cNvSpPr>
          <p:nvPr>
            <p:ph type="ctrTitle"/>
          </p:nvPr>
        </p:nvSpPr>
        <p:spPr/>
        <p:txBody>
          <a:bodyPr/>
          <a:lstStyle/>
          <a:p>
            <a:r>
              <a:rPr lang="en-GB" b="1" dirty="0">
                <a:solidFill>
                  <a:srgbClr val="00B0F0"/>
                </a:solidFill>
              </a:rPr>
              <a:t>Some basic principles</a:t>
            </a:r>
          </a:p>
        </p:txBody>
      </p:sp>
    </p:spTree>
    <p:extLst>
      <p:ext uri="{BB962C8B-B14F-4D97-AF65-F5344CB8AC3E}">
        <p14:creationId xmlns:p14="http://schemas.microsoft.com/office/powerpoint/2010/main" val="4158403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300038" y="0"/>
            <a:ext cx="8524875" cy="1398588"/>
          </a:xfrm>
        </p:spPr>
        <p:txBody>
          <a:bodyPr/>
          <a:lstStyle/>
          <a:p>
            <a:pPr eaLnBrk="1" hangingPunct="1"/>
            <a:r>
              <a:rPr lang="en-GB" altLang="en-US" sz="4000" b="1">
                <a:solidFill>
                  <a:srgbClr val="00B0F0"/>
                </a:solidFill>
              </a:rPr>
              <a:t>Signal Analysis in 4D</a:t>
            </a:r>
          </a:p>
        </p:txBody>
      </p:sp>
      <p:sp>
        <p:nvSpPr>
          <p:cNvPr id="18435" name="Text Box 5"/>
          <p:cNvSpPr txBox="1">
            <a:spLocks noChangeArrowheads="1"/>
          </p:cNvSpPr>
          <p:nvPr/>
        </p:nvSpPr>
        <p:spPr bwMode="auto">
          <a:xfrm>
            <a:off x="165100" y="2787650"/>
            <a:ext cx="3059113"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Small time shift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gives large change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 amplitude difference </a:t>
            </a:r>
          </a:p>
        </p:txBody>
      </p:sp>
      <p:sp>
        <p:nvSpPr>
          <p:cNvPr id="18436" name="Text Box 6"/>
          <p:cNvSpPr txBox="1">
            <a:spLocks noChangeArrowheads="1"/>
          </p:cNvSpPr>
          <p:nvPr/>
        </p:nvSpPr>
        <p:spPr bwMode="auto">
          <a:xfrm>
            <a:off x="1854200" y="5776913"/>
            <a:ext cx="58086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Differencing seismic data a sensitive process!</a:t>
            </a:r>
          </a:p>
        </p:txBody>
      </p:sp>
      <p:pic>
        <p:nvPicPr>
          <p:cNvPr id="18437" name="Picture 7" descr="sindiffT"/>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071813" y="1339850"/>
            <a:ext cx="5673725" cy="425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300038" y="0"/>
            <a:ext cx="8524875" cy="776377"/>
          </a:xfrm>
        </p:spPr>
        <p:txBody>
          <a:bodyPr/>
          <a:lstStyle/>
          <a:p>
            <a:pPr eaLnBrk="1" hangingPunct="1"/>
            <a:r>
              <a:rPr lang="en-GB" altLang="en-US" sz="4000" b="1" dirty="0">
                <a:solidFill>
                  <a:srgbClr val="00B0F0"/>
                </a:solidFill>
              </a:rPr>
              <a:t>Measure often used</a:t>
            </a:r>
          </a:p>
        </p:txBody>
      </p:sp>
      <p:graphicFrame>
        <p:nvGraphicFramePr>
          <p:cNvPr id="2" name="Object 1">
            <a:extLst>
              <a:ext uri="{FF2B5EF4-FFF2-40B4-BE49-F238E27FC236}">
                <a16:creationId xmlns:a16="http://schemas.microsoft.com/office/drawing/2014/main" id="{504027EE-9BE7-A103-8D58-D4114FFAFCA3}"/>
              </a:ext>
            </a:extLst>
          </p:cNvPr>
          <p:cNvGraphicFramePr>
            <a:graphicFrameLocks noChangeAspect="1"/>
          </p:cNvGraphicFramePr>
          <p:nvPr>
            <p:extLst>
              <p:ext uri="{D42A27DB-BD31-4B8C-83A1-F6EECF244321}">
                <p14:modId xmlns:p14="http://schemas.microsoft.com/office/powerpoint/2010/main" val="434852769"/>
              </p:ext>
            </p:extLst>
          </p:nvPr>
        </p:nvGraphicFramePr>
        <p:xfrm>
          <a:off x="420143" y="1090020"/>
          <a:ext cx="7504113" cy="5335588"/>
        </p:xfrm>
        <a:graphic>
          <a:graphicData uri="http://schemas.openxmlformats.org/presentationml/2006/ole">
            <mc:AlternateContent xmlns:mc="http://schemas.openxmlformats.org/markup-compatibility/2006">
              <mc:Choice xmlns:v="urn:schemas-microsoft-com:vml" Requires="v">
                <p:oleObj name="Equation" r:id="rId2" imgW="3936960" imgH="2793960" progId="Equation.DSMT4">
                  <p:embed/>
                </p:oleObj>
              </mc:Choice>
              <mc:Fallback>
                <p:oleObj name="Equation" r:id="rId2" imgW="3936960" imgH="2793960" progId="Equation.DSMT4">
                  <p:embed/>
                  <p:pic>
                    <p:nvPicPr>
                      <p:cNvPr id="2" name="Object 1">
                        <a:extLst>
                          <a:ext uri="{FF2B5EF4-FFF2-40B4-BE49-F238E27FC236}">
                            <a16:creationId xmlns:a16="http://schemas.microsoft.com/office/drawing/2014/main" id="{AAC21958-3558-D3CB-A9C1-ED07482EB2CF}"/>
                          </a:ext>
                        </a:extLst>
                      </p:cNvPr>
                      <p:cNvPicPr/>
                      <p:nvPr/>
                    </p:nvPicPr>
                    <p:blipFill>
                      <a:blip r:embed="rId3"/>
                      <a:stretch>
                        <a:fillRect/>
                      </a:stretch>
                    </p:blipFill>
                    <p:spPr>
                      <a:xfrm>
                        <a:off x="420143" y="1090020"/>
                        <a:ext cx="7504113" cy="5335588"/>
                      </a:xfrm>
                      <a:prstGeom prst="rect">
                        <a:avLst/>
                      </a:prstGeom>
                      <a:ln>
                        <a:noFill/>
                      </a:ln>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300038" y="0"/>
            <a:ext cx="8524875" cy="1398588"/>
          </a:xfrm>
        </p:spPr>
        <p:txBody>
          <a:bodyPr/>
          <a:lstStyle/>
          <a:p>
            <a:pPr eaLnBrk="1" hangingPunct="1"/>
            <a:r>
              <a:rPr lang="en-GB" altLang="en-US" sz="4000" b="1">
                <a:solidFill>
                  <a:srgbClr val="00B0F0"/>
                </a:solidFill>
              </a:rPr>
              <a:t>Measure often used</a:t>
            </a:r>
          </a:p>
        </p:txBody>
      </p:sp>
      <p:graphicFrame>
        <p:nvGraphicFramePr>
          <p:cNvPr id="2" name="Object 1">
            <a:extLst>
              <a:ext uri="{FF2B5EF4-FFF2-40B4-BE49-F238E27FC236}">
                <a16:creationId xmlns:a16="http://schemas.microsoft.com/office/drawing/2014/main" id="{42AB28F9-3837-6B1E-B63C-92336A54AEDB}"/>
              </a:ext>
            </a:extLst>
          </p:cNvPr>
          <p:cNvGraphicFramePr>
            <a:graphicFrameLocks noChangeAspect="1"/>
          </p:cNvGraphicFramePr>
          <p:nvPr>
            <p:extLst>
              <p:ext uri="{D42A27DB-BD31-4B8C-83A1-F6EECF244321}">
                <p14:modId xmlns:p14="http://schemas.microsoft.com/office/powerpoint/2010/main" val="3806830991"/>
              </p:ext>
            </p:extLst>
          </p:nvPr>
        </p:nvGraphicFramePr>
        <p:xfrm>
          <a:off x="776126" y="1718657"/>
          <a:ext cx="6172200" cy="2328863"/>
        </p:xfrm>
        <a:graphic>
          <a:graphicData uri="http://schemas.openxmlformats.org/presentationml/2006/ole">
            <mc:AlternateContent xmlns:mc="http://schemas.openxmlformats.org/markup-compatibility/2006">
              <mc:Choice xmlns:v="urn:schemas-microsoft-com:vml" Requires="v">
                <p:oleObj name="Equation" r:id="rId2" imgW="3238200" imgH="1218960" progId="Equation.DSMT4">
                  <p:embed/>
                </p:oleObj>
              </mc:Choice>
              <mc:Fallback>
                <p:oleObj name="Equation" r:id="rId2" imgW="3238200" imgH="1218960" progId="Equation.DSMT4">
                  <p:embed/>
                  <p:pic>
                    <p:nvPicPr>
                      <p:cNvPr id="2" name="Object 1">
                        <a:extLst>
                          <a:ext uri="{FF2B5EF4-FFF2-40B4-BE49-F238E27FC236}">
                            <a16:creationId xmlns:a16="http://schemas.microsoft.com/office/drawing/2014/main" id="{504027EE-9BE7-A103-8D58-D4114FFAFCA3}"/>
                          </a:ext>
                        </a:extLst>
                      </p:cNvPr>
                      <p:cNvPicPr/>
                      <p:nvPr/>
                    </p:nvPicPr>
                    <p:blipFill>
                      <a:blip r:embed="rId3"/>
                      <a:stretch>
                        <a:fillRect/>
                      </a:stretch>
                    </p:blipFill>
                    <p:spPr>
                      <a:xfrm>
                        <a:off x="776126" y="1718657"/>
                        <a:ext cx="6172200" cy="2328863"/>
                      </a:xfrm>
                      <a:prstGeom prst="rect">
                        <a:avLst/>
                      </a:prstGeom>
                      <a:ln>
                        <a:noFill/>
                      </a:ln>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sindiff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67288" y="0"/>
            <a:ext cx="4176712"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6"/>
          <p:cNvSpPr txBox="1">
            <a:spLocks noChangeArrowheads="1"/>
          </p:cNvSpPr>
          <p:nvPr/>
        </p:nvSpPr>
        <p:spPr bwMode="auto">
          <a:xfrm>
            <a:off x="257175" y="1104900"/>
            <a:ext cx="5088701"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Signal</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a(t) = A sin(</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w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Give it a small shift in time (</a:t>
            </a:r>
            <a:r>
              <a:rPr kumimoji="0" lang="en-GB" altLang="en-US" sz="2000" b="1" i="1" u="none" strike="noStrike" kern="1200" cap="none" spc="0" normalizeH="0" baseline="0" noProof="0" dirty="0">
                <a:ln>
                  <a:noFill/>
                </a:ln>
                <a:solidFill>
                  <a:srgbClr val="00B0F0"/>
                </a:solidFill>
                <a:effectLst/>
                <a:uLnTx/>
                <a:uFillTx/>
                <a:latin typeface="Symbol" panose="05050102010706020507" pitchFamily="18" charset="2"/>
                <a:ea typeface="+mn-ea"/>
                <a:cs typeface="Arial" panose="020B0604020202020204" pitchFamily="34" charset="0"/>
              </a:rPr>
              <a:t>D</a:t>
            </a:r>
            <a:r>
              <a:rPr kumimoji="0" lang="en-GB" altLang="en-US" sz="2000" b="1" i="1" u="none" strike="noStrike" kern="1200" cap="none" spc="0" normalizeH="0" baseline="0" noProof="0" dirty="0">
                <a:ln>
                  <a:noFill/>
                </a:ln>
                <a:solidFill>
                  <a:srgbClr val="00B0F0"/>
                </a:solidFill>
                <a:effectLst/>
                <a:uLnTx/>
                <a:uFillTx/>
                <a:latin typeface="Times New Roman" panose="02020603050405020304" pitchFamily="18" charset="0"/>
                <a:ea typeface="+mn-ea"/>
                <a:cs typeface="Arial" panose="020B0604020202020204" pitchFamily="34" charset="0"/>
              </a:rPr>
              <a:t>t</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a:t>
            </a:r>
            <a:r>
              <a:rPr kumimoji="0" lang="en-GB" altLang="en-US" sz="2400" b="1"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Arial" panose="020B0604020202020204" pitchFamily="34" charset="0"/>
              </a:rPr>
              <a:t>t+</a:t>
            </a:r>
            <a:r>
              <a:rPr kumimoji="0" lang="en-GB" altLang="en-US" sz="2400" b="1" i="1" u="none" strike="noStrike" kern="1200" cap="none" spc="0" normalizeH="0" baseline="0" noProof="0" dirty="0" err="1">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Arial" panose="020B0604020202020204" pitchFamily="34" charset="0"/>
              </a:rPr>
              <a:t>t</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 A sin( </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w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t>
            </a:r>
            <a:r>
              <a:rPr kumimoji="0" lang="en-GB" altLang="en-US" sz="2400" b="1"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Arial" panose="020B0604020202020204" pitchFamily="34" charset="0"/>
              </a:rPr>
              <a:t>t+</a:t>
            </a:r>
            <a:r>
              <a:rPr kumimoji="0" lang="en-GB" altLang="en-US" sz="2400" b="1" i="1" u="none" strike="noStrike" kern="1200" cap="none" spc="0" normalizeH="0" baseline="0" noProof="0" dirty="0" err="1">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Arial" panose="020B0604020202020204" pitchFamily="34" charset="0"/>
              </a:rPr>
              <a:t>t</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Times New Roman" panose="02020603050405020304" pitchFamily="18" charset="0"/>
                <a:ea typeface="+mn-ea"/>
                <a:cs typeface="Arial" panose="020B0604020202020204" pitchFamily="34" charset="0"/>
              </a:rPr>
              <a:t>Then difference (for small time shift)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a:t>
            </a:r>
            <a:r>
              <a:rPr kumimoji="0" lang="en-GB" altLang="en-US" sz="2400" b="1"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Arial" panose="020B0604020202020204" pitchFamily="34" charset="0"/>
              </a:rPr>
              <a:t>t+</a:t>
            </a:r>
            <a:r>
              <a:rPr kumimoji="0" lang="en-GB" altLang="en-US" sz="2400" b="1" i="1" u="none" strike="noStrike" kern="1200" cap="none" spc="0" normalizeH="0" baseline="0" noProof="0" dirty="0" err="1">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Arial" panose="020B0604020202020204" pitchFamily="34" charset="0"/>
              </a:rPr>
              <a:t>t</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t>
            </a:r>
            <a:r>
              <a:rPr kumimoji="0" lang="en-GB"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r>
              <a:rPr kumimoji="0" lang="en-GB" altLang="en-US" sz="2400" b="1" i="0"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a(t)</a:t>
            </a:r>
            <a:r>
              <a:rPr kumimoji="0" lang="en-GB"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 cos(</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w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t) </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w</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So then NRMS-difference:</a:t>
            </a:r>
          </a:p>
        </p:txBody>
      </p:sp>
      <p:graphicFrame>
        <p:nvGraphicFramePr>
          <p:cNvPr id="3" name="Object 2">
            <a:extLst>
              <a:ext uri="{FF2B5EF4-FFF2-40B4-BE49-F238E27FC236}">
                <a16:creationId xmlns:a16="http://schemas.microsoft.com/office/drawing/2014/main" id="{6BB45E25-C7E6-8B0C-1C6A-6CA38C6F082A}"/>
              </a:ext>
            </a:extLst>
          </p:cNvPr>
          <p:cNvGraphicFramePr>
            <a:graphicFrameLocks noChangeAspect="1"/>
          </p:cNvGraphicFramePr>
          <p:nvPr>
            <p:extLst>
              <p:ext uri="{D42A27DB-BD31-4B8C-83A1-F6EECF244321}">
                <p14:modId xmlns:p14="http://schemas.microsoft.com/office/powerpoint/2010/main" val="3410447045"/>
              </p:ext>
            </p:extLst>
          </p:nvPr>
        </p:nvGraphicFramePr>
        <p:xfrm>
          <a:off x="855663" y="4240213"/>
          <a:ext cx="5688012" cy="1479550"/>
        </p:xfrm>
        <a:graphic>
          <a:graphicData uri="http://schemas.openxmlformats.org/presentationml/2006/ole">
            <mc:AlternateContent xmlns:mc="http://schemas.openxmlformats.org/markup-compatibility/2006">
              <mc:Choice xmlns:v="urn:schemas-microsoft-com:vml" Requires="v">
                <p:oleObj name="Equation" r:id="rId4" imgW="2984400" imgH="774360" progId="Equation.DSMT4">
                  <p:embed/>
                </p:oleObj>
              </mc:Choice>
              <mc:Fallback>
                <p:oleObj name="Equation" r:id="rId4" imgW="2984400" imgH="774360" progId="Equation.DSMT4">
                  <p:embed/>
                  <p:pic>
                    <p:nvPicPr>
                      <p:cNvPr id="2" name="Object 1">
                        <a:extLst>
                          <a:ext uri="{FF2B5EF4-FFF2-40B4-BE49-F238E27FC236}">
                            <a16:creationId xmlns:a16="http://schemas.microsoft.com/office/drawing/2014/main" id="{EB2B70FF-C533-6C41-ED45-9F15F93B4477}"/>
                          </a:ext>
                        </a:extLst>
                      </p:cNvPr>
                      <p:cNvPicPr/>
                      <p:nvPr/>
                    </p:nvPicPr>
                    <p:blipFill>
                      <a:blip r:embed="rId5"/>
                      <a:stretch>
                        <a:fillRect/>
                      </a:stretch>
                    </p:blipFill>
                    <p:spPr>
                      <a:xfrm>
                        <a:off x="855663" y="4240213"/>
                        <a:ext cx="5688012" cy="1479550"/>
                      </a:xfrm>
                      <a:prstGeom prst="rect">
                        <a:avLst/>
                      </a:prstGeom>
                      <a:ln>
                        <a:noFill/>
                      </a:ln>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2035" y="794327"/>
            <a:ext cx="7045255" cy="5170646"/>
          </a:xfrm>
          <a:prstGeom prst="rect">
            <a:avLst/>
          </a:prstGeom>
          <a:noFill/>
        </p:spPr>
        <p:txBody>
          <a:bodyPr wrap="square" rtlCol="0">
            <a:spAutoFit/>
          </a:bodyPr>
          <a:lstStyle/>
          <a:p>
            <a:r>
              <a:rPr lang="en-US" sz="2400" b="1" dirty="0">
                <a:solidFill>
                  <a:srgbClr val="00B0F0"/>
                </a:solidFill>
              </a:rPr>
              <a:t>Course contents</a:t>
            </a:r>
          </a:p>
          <a:p>
            <a:endParaRPr lang="en-US" b="1" dirty="0">
              <a:solidFill>
                <a:schemeClr val="tx1">
                  <a:lumMod val="50000"/>
                </a:schemeClr>
              </a:solidFill>
            </a:endParaRPr>
          </a:p>
          <a:p>
            <a:pPr marL="342900" indent="-342900">
              <a:buSzPct val="200000"/>
              <a:buFont typeface="Arial" panose="020B0604020202020204" pitchFamily="34" charset="0"/>
              <a:buChar char="•"/>
            </a:pPr>
            <a:r>
              <a:rPr lang="en-US" b="1" dirty="0">
                <a:solidFill>
                  <a:schemeClr val="tx1">
                    <a:lumMod val="50000"/>
                  </a:schemeClr>
                </a:solidFill>
              </a:rPr>
              <a:t>Time-lapse seismic monitoring : why ? </a:t>
            </a:r>
          </a:p>
          <a:p>
            <a:pPr marL="342900" indent="-342900">
              <a:buSzPct val="200000"/>
              <a:buFont typeface="Arial" panose="020B0604020202020204" pitchFamily="34" charset="0"/>
              <a:buChar char="•"/>
            </a:pPr>
            <a:endParaRPr lang="en-US" b="1" dirty="0">
              <a:solidFill>
                <a:schemeClr val="tx1">
                  <a:lumMod val="50000"/>
                </a:schemeClr>
              </a:solidFill>
            </a:endParaRPr>
          </a:p>
          <a:p>
            <a:pPr marL="342900" indent="-342900">
              <a:buSzPct val="200000"/>
              <a:buFont typeface="Arial" panose="020B0604020202020204" pitchFamily="34" charset="0"/>
              <a:buChar char="•"/>
            </a:pPr>
            <a:r>
              <a:rPr lang="en-US" b="1" dirty="0">
                <a:solidFill>
                  <a:schemeClr val="tx1">
                    <a:lumMod val="50000"/>
                  </a:schemeClr>
                </a:solidFill>
              </a:rPr>
              <a:t>Some basic principles</a:t>
            </a:r>
          </a:p>
          <a:p>
            <a:pPr marL="342900" indent="-342900">
              <a:buSzPct val="200000"/>
              <a:buFont typeface="Arial" panose="020B0604020202020204" pitchFamily="34" charset="0"/>
              <a:buChar char="•"/>
            </a:pPr>
            <a:endParaRPr lang="en-US" b="1" dirty="0">
              <a:solidFill>
                <a:schemeClr val="tx1">
                  <a:lumMod val="50000"/>
                </a:schemeClr>
              </a:solidFill>
            </a:endParaRPr>
          </a:p>
          <a:p>
            <a:pPr marL="342900" indent="-342900">
              <a:buSzPct val="200000"/>
              <a:buFont typeface="Arial" panose="020B0604020202020204" pitchFamily="34" charset="0"/>
              <a:buChar char="•"/>
            </a:pPr>
            <a:r>
              <a:rPr lang="en-US" b="1" dirty="0">
                <a:solidFill>
                  <a:schemeClr val="tx1">
                    <a:lumMod val="50000"/>
                  </a:schemeClr>
                </a:solidFill>
              </a:rPr>
              <a:t>Some examples</a:t>
            </a:r>
          </a:p>
          <a:p>
            <a:pPr marL="342900" indent="-342900">
              <a:buSzPct val="200000"/>
              <a:buFont typeface="Arial" panose="020B0604020202020204" pitchFamily="34" charset="0"/>
              <a:buChar char="•"/>
            </a:pPr>
            <a:endParaRPr lang="en-US" b="1" dirty="0">
              <a:solidFill>
                <a:schemeClr val="tx1">
                  <a:lumMod val="50000"/>
                </a:schemeClr>
              </a:solidFill>
            </a:endParaRPr>
          </a:p>
          <a:p>
            <a:pPr marL="342900" indent="-342900">
              <a:buSzPct val="200000"/>
              <a:buFont typeface="Arial" panose="020B0604020202020204" pitchFamily="34" charset="0"/>
              <a:buChar char="•"/>
            </a:pPr>
            <a:r>
              <a:rPr lang="en-US" b="1" dirty="0">
                <a:solidFill>
                  <a:schemeClr val="tx1">
                    <a:lumMod val="50000"/>
                  </a:schemeClr>
                </a:solidFill>
              </a:rPr>
              <a:t>Rock-physics models</a:t>
            </a:r>
          </a:p>
          <a:p>
            <a:pPr marL="342900" indent="-342900">
              <a:buAutoNum type="arabicPeriod"/>
            </a:pPr>
            <a:endParaRPr lang="en-US" b="1" dirty="0">
              <a:solidFill>
                <a:schemeClr val="tx1">
                  <a:lumMod val="50000"/>
                </a:schemeClr>
              </a:solidFill>
            </a:endParaRPr>
          </a:p>
          <a:p>
            <a:r>
              <a:rPr lang="en-US" b="1" dirty="0">
                <a:solidFill>
                  <a:schemeClr val="tx1">
                    <a:lumMod val="50000"/>
                  </a:schemeClr>
                </a:solidFill>
              </a:rPr>
              <a:t>	(exercise on fluid substitution and forward modelling)</a:t>
            </a:r>
          </a:p>
          <a:p>
            <a:endParaRPr lang="en-US" b="1" dirty="0">
              <a:solidFill>
                <a:schemeClr val="tx1">
                  <a:lumMod val="50000"/>
                </a:schemeClr>
              </a:solidFill>
            </a:endParaRPr>
          </a:p>
          <a:p>
            <a:pPr marL="342900" indent="-342900">
              <a:buAutoNum type="arabicPeriod"/>
            </a:pPr>
            <a:endParaRPr lang="en-US" b="1" dirty="0">
              <a:solidFill>
                <a:schemeClr val="tx1">
                  <a:lumMod val="50000"/>
                </a:schemeClr>
              </a:solidFill>
            </a:endParaRPr>
          </a:p>
          <a:p>
            <a:pPr marL="285750" indent="-285750">
              <a:buSzPct val="200000"/>
              <a:buFont typeface="Arial" panose="020B0604020202020204" pitchFamily="34" charset="0"/>
              <a:buChar char="•"/>
            </a:pPr>
            <a:r>
              <a:rPr lang="en-US" b="1" dirty="0">
                <a:solidFill>
                  <a:schemeClr val="tx1">
                    <a:lumMod val="50000"/>
                  </a:schemeClr>
                </a:solidFill>
              </a:rPr>
              <a:t>4D seismic data processing</a:t>
            </a:r>
          </a:p>
          <a:p>
            <a:pPr marL="285750" indent="-285750">
              <a:buSzPct val="200000"/>
              <a:buFont typeface="Arial" panose="020B0604020202020204" pitchFamily="34" charset="0"/>
              <a:buChar char="•"/>
            </a:pPr>
            <a:endParaRPr lang="en-US" b="1" dirty="0">
              <a:solidFill>
                <a:schemeClr val="tx1">
                  <a:lumMod val="50000"/>
                </a:schemeClr>
              </a:solidFill>
            </a:endParaRPr>
          </a:p>
          <a:p>
            <a:pPr marL="285750" indent="-285750">
              <a:buSzPct val="200000"/>
              <a:buFont typeface="Arial" panose="020B0604020202020204" pitchFamily="34" charset="0"/>
              <a:buChar char="•"/>
            </a:pPr>
            <a:r>
              <a:rPr lang="en-US" b="1" dirty="0">
                <a:solidFill>
                  <a:schemeClr val="tx1">
                    <a:lumMod val="50000"/>
                  </a:schemeClr>
                </a:solidFill>
              </a:rPr>
              <a:t>4D interpretation convention and standards</a:t>
            </a:r>
          </a:p>
          <a:p>
            <a:endParaRPr lang="en-US" dirty="0"/>
          </a:p>
          <a:p>
            <a:r>
              <a:rPr lang="en-US" b="1" dirty="0">
                <a:solidFill>
                  <a:schemeClr val="tx1">
                    <a:lumMod val="50000"/>
                  </a:schemeClr>
                </a:solidFill>
              </a:rPr>
              <a:t>	(exercise on base and two monitor data sets Sleipner)</a:t>
            </a:r>
          </a:p>
        </p:txBody>
      </p:sp>
    </p:spTree>
    <p:extLst>
      <p:ext uri="{BB962C8B-B14F-4D97-AF65-F5344CB8AC3E}">
        <p14:creationId xmlns:p14="http://schemas.microsoft.com/office/powerpoint/2010/main" val="3497272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3"/>
          <p:cNvSpPr txBox="1">
            <a:spLocks noChangeArrowheads="1"/>
          </p:cNvSpPr>
          <p:nvPr/>
        </p:nvSpPr>
        <p:spPr bwMode="auto">
          <a:xfrm>
            <a:off x="1293813" y="4110038"/>
            <a:ext cx="717867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Typical values of NRMS-difference for small time shift </a:t>
            </a:r>
            <a:r>
              <a:rPr kumimoji="0" lang="en-GB" altLang="en-US" sz="2000" b="1" i="1" u="none" strike="noStrike" kern="1200" cap="none" spc="0" normalizeH="0" baseline="0" noProof="0" dirty="0">
                <a:ln>
                  <a:noFill/>
                </a:ln>
                <a:solidFill>
                  <a:srgbClr val="00B0F0"/>
                </a:solidFill>
                <a:effectLst/>
                <a:uLnTx/>
                <a:uFillTx/>
                <a:latin typeface="Symbol" panose="05050102010706020507" pitchFamily="18" charset="2"/>
                <a:ea typeface="+mn-ea"/>
                <a:cs typeface="Arial" panose="020B0604020202020204" pitchFamily="34" charset="0"/>
              </a:rPr>
              <a:t>D</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t</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1" u="none" strike="noStrike" kern="1200" cap="none" spc="0" normalizeH="0" baseline="0" noProof="0" dirty="0">
                <a:ln>
                  <a:noFill/>
                </a:ln>
                <a:solidFill>
                  <a:srgbClr val="00B0F0"/>
                </a:solidFill>
                <a:effectLst/>
                <a:uLnTx/>
                <a:uFillTx/>
                <a:latin typeface="Symbol" panose="05050102010706020507" pitchFamily="18" charset="2"/>
                <a:ea typeface="+mn-ea"/>
                <a:cs typeface="Arial" panose="020B0604020202020204" pitchFamily="34" charset="0"/>
              </a:rPr>
              <a:t>	D</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t</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1 </a:t>
            </a:r>
            <a:r>
              <a:rPr kumimoji="0" lang="en-GB" altLang="en-US" sz="2000" b="1" i="0" u="none" strike="noStrike" kern="1200" cap="none" spc="0" normalizeH="0" baseline="0" noProof="0" dirty="0" err="1">
                <a:ln>
                  <a:noFill/>
                </a:ln>
                <a:solidFill>
                  <a:srgbClr val="00B0F0"/>
                </a:solidFill>
                <a:effectLst/>
                <a:uLnTx/>
                <a:uFillTx/>
                <a:latin typeface="Arial" panose="020B0604020202020204" pitchFamily="34" charset="0"/>
                <a:ea typeface="+mn-ea"/>
                <a:cs typeface="Arial" panose="020B0604020202020204" pitchFamily="34" charset="0"/>
              </a:rPr>
              <a:t>ms</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f</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50 Hz: </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R</a:t>
            </a:r>
            <a:r>
              <a:rPr kumimoji="0" lang="en-GB" altLang="en-US" sz="2000" b="1" i="1" u="none" strike="noStrike" kern="1200" cap="none" spc="0" normalizeH="0" baseline="-25000" noProof="0" dirty="0">
                <a:ln>
                  <a:noFill/>
                </a:ln>
                <a:solidFill>
                  <a:srgbClr val="00B0F0"/>
                </a:solidFill>
                <a:effectLst/>
                <a:uLnTx/>
                <a:uFillTx/>
                <a:latin typeface="Arial" panose="020B0604020202020204" pitchFamily="34" charset="0"/>
                <a:ea typeface="+mn-ea"/>
                <a:cs typeface="Arial" panose="020B0604020202020204" pitchFamily="34" charset="0"/>
              </a:rPr>
              <a:t>NRMS</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0.31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1" u="none" strike="noStrike" kern="1200" cap="none" spc="0" normalizeH="0" baseline="0" noProof="0" dirty="0">
                <a:ln>
                  <a:noFill/>
                </a:ln>
                <a:solidFill>
                  <a:srgbClr val="00B0F0"/>
                </a:solidFill>
                <a:effectLst/>
                <a:uLnTx/>
                <a:uFillTx/>
                <a:latin typeface="Symbol" panose="05050102010706020507" pitchFamily="18" charset="2"/>
                <a:ea typeface="+mn-ea"/>
                <a:cs typeface="Arial" panose="020B0604020202020204" pitchFamily="34" charset="0"/>
              </a:rPr>
              <a:t>	D</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t</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0.1 </a:t>
            </a:r>
            <a:r>
              <a:rPr kumimoji="0" lang="en-GB" altLang="en-US" sz="2000" b="1" i="0" u="none" strike="noStrike" kern="1200" cap="none" spc="0" normalizeH="0" baseline="0" noProof="0" dirty="0" err="1">
                <a:ln>
                  <a:noFill/>
                </a:ln>
                <a:solidFill>
                  <a:srgbClr val="00B0F0"/>
                </a:solidFill>
                <a:effectLst/>
                <a:uLnTx/>
                <a:uFillTx/>
                <a:latin typeface="Arial" panose="020B0604020202020204" pitchFamily="34" charset="0"/>
                <a:ea typeface="+mn-ea"/>
                <a:cs typeface="Arial" panose="020B0604020202020204" pitchFamily="34" charset="0"/>
              </a:rPr>
              <a:t>ms</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f</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50 Hz: </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R</a:t>
            </a:r>
            <a:r>
              <a:rPr kumimoji="0" lang="en-GB" altLang="en-US" sz="2000" b="1" i="1" u="none" strike="noStrike" kern="1200" cap="none" spc="0" normalizeH="0" baseline="-25000" noProof="0" dirty="0">
                <a:ln>
                  <a:noFill/>
                </a:ln>
                <a:solidFill>
                  <a:srgbClr val="00B0F0"/>
                </a:solidFill>
                <a:effectLst/>
                <a:uLnTx/>
                <a:uFillTx/>
                <a:latin typeface="Arial" panose="020B0604020202020204" pitchFamily="34" charset="0"/>
                <a:ea typeface="+mn-ea"/>
                <a:cs typeface="Arial" panose="020B0604020202020204" pitchFamily="34" charset="0"/>
              </a:rPr>
              <a:t>NRMS</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0.031</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1" u="none" strike="noStrike" kern="1200" cap="none" spc="0" normalizeH="0" baseline="0" noProof="0" dirty="0">
                <a:ln>
                  <a:noFill/>
                </a:ln>
                <a:solidFill>
                  <a:srgbClr val="00B0F0"/>
                </a:solidFill>
                <a:effectLst/>
                <a:uLnTx/>
                <a:uFillTx/>
                <a:latin typeface="Symbol" panose="05050102010706020507" pitchFamily="18" charset="2"/>
                <a:ea typeface="+mn-ea"/>
                <a:cs typeface="Arial" panose="020B0604020202020204" pitchFamily="34" charset="0"/>
              </a:rPr>
              <a:t>	D</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t</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0.01 </a:t>
            </a:r>
            <a:r>
              <a:rPr kumimoji="0" lang="en-GB" altLang="en-US" sz="2000" b="1" i="0" u="none" strike="noStrike" kern="1200" cap="none" spc="0" normalizeH="0" baseline="0" noProof="0" dirty="0" err="1">
                <a:ln>
                  <a:noFill/>
                </a:ln>
                <a:solidFill>
                  <a:srgbClr val="00B0F0"/>
                </a:solidFill>
                <a:effectLst/>
                <a:uLnTx/>
                <a:uFillTx/>
                <a:latin typeface="Arial" panose="020B0604020202020204" pitchFamily="34" charset="0"/>
                <a:ea typeface="+mn-ea"/>
                <a:cs typeface="Arial" panose="020B0604020202020204" pitchFamily="34" charset="0"/>
              </a:rPr>
              <a:t>ms</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f</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50 Hz: </a:t>
            </a:r>
            <a:r>
              <a:rPr kumimoji="0" lang="en-GB" altLang="en-US" sz="20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R</a:t>
            </a:r>
            <a:r>
              <a:rPr kumimoji="0" lang="en-GB" altLang="en-US" sz="2000" b="1" i="1" u="none" strike="noStrike" kern="1200" cap="none" spc="0" normalizeH="0" baseline="-25000" noProof="0" dirty="0">
                <a:ln>
                  <a:noFill/>
                </a:ln>
                <a:solidFill>
                  <a:srgbClr val="00B0F0"/>
                </a:solidFill>
                <a:effectLst/>
                <a:uLnTx/>
                <a:uFillTx/>
                <a:latin typeface="Arial" panose="020B0604020202020204" pitchFamily="34" charset="0"/>
                <a:ea typeface="+mn-ea"/>
                <a:cs typeface="Arial" panose="020B0604020202020204" pitchFamily="34" charset="0"/>
              </a:rPr>
              <a:t>NRMS</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0.0031</a:t>
            </a:r>
          </a:p>
        </p:txBody>
      </p:sp>
      <p:pic>
        <p:nvPicPr>
          <p:cNvPr id="22531" name="Picture 5" descr="sindiffT"/>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870075" y="0"/>
            <a:ext cx="5275263" cy="395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ChangeArrowheads="1"/>
          </p:cNvSpPr>
          <p:nvPr/>
        </p:nvSpPr>
        <p:spPr bwMode="auto">
          <a:xfrm>
            <a:off x="300038" y="0"/>
            <a:ext cx="8524875" cy="139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40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Amplitude change</a:t>
            </a:r>
          </a:p>
        </p:txBody>
      </p:sp>
      <p:pic>
        <p:nvPicPr>
          <p:cNvPr id="23555" name="Picture 6" descr="sindiff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68363" y="1136650"/>
            <a:ext cx="7319962"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descr="sindiffA"/>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179888" y="774700"/>
            <a:ext cx="4964112"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4"/>
          <p:cNvSpPr txBox="1">
            <a:spLocks noChangeArrowheads="1"/>
          </p:cNvSpPr>
          <p:nvPr/>
        </p:nvSpPr>
        <p:spPr bwMode="auto">
          <a:xfrm>
            <a:off x="511175" y="914400"/>
            <a:ext cx="4308475" cy="347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Signal</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Give it a small amplitude change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(1+</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a:t>
            </a:r>
            <a:r>
              <a:rPr kumimoji="0" lang="en-GB"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Times New Roman" panose="02020603050405020304" pitchFamily="18" charset="0"/>
                <a:ea typeface="+mn-ea"/>
                <a:cs typeface="Arial" panose="020B0604020202020204" pitchFamily="34" charset="0"/>
              </a:rPr>
              <a:t>Then difference: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So then NRMS-difference: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R</a:t>
            </a:r>
            <a:r>
              <a:rPr kumimoji="0" lang="en-GB" altLang="en-US" sz="2400" b="1" i="1" u="none" strike="noStrike" kern="1200" cap="none" spc="0" normalizeH="0" baseline="-25000" noProof="0" dirty="0">
                <a:ln>
                  <a:noFill/>
                </a:ln>
                <a:solidFill>
                  <a:srgbClr val="000000"/>
                </a:solidFill>
                <a:effectLst/>
                <a:uLnTx/>
                <a:uFillTx/>
                <a:latin typeface="Times New Roman" panose="02020603050405020304" pitchFamily="18" charset="0"/>
                <a:ea typeface="+mn-ea"/>
                <a:cs typeface="Arial" panose="020B0604020202020204" pitchFamily="34" charset="0"/>
              </a:rPr>
              <a:t>NRMS</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 = </a:t>
            </a:r>
            <a:r>
              <a:rPr kumimoji="0" lang="en-GB" altLang="en-US" sz="2400" b="1" i="1" u="none" strike="noStrike" kern="1200" cap="none" spc="0" normalizeH="0" baseline="0" noProof="0" dirty="0">
                <a:ln>
                  <a:noFill/>
                </a:ln>
                <a:solidFill>
                  <a:srgbClr val="000000"/>
                </a:solidFill>
                <a:effectLst/>
                <a:uLnTx/>
                <a:uFillTx/>
                <a:latin typeface="Symbol" panose="05050102010706020507" pitchFamily="18" charset="2"/>
                <a:ea typeface="+mn-ea"/>
                <a:cs typeface="Arial" panose="020B0604020202020204" pitchFamily="34" charset="0"/>
              </a:rPr>
              <a:t>D</a:t>
            </a:r>
            <a:r>
              <a:rPr kumimoji="0" lang="en-GB" altLang="en-US" sz="24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rPr>
              <a:t>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2374499" y="6610"/>
            <a:ext cx="3575926" cy="1194533"/>
          </a:xfrm>
        </p:spPr>
        <p:txBody>
          <a:bodyPr/>
          <a:lstStyle/>
          <a:p>
            <a:pPr eaLnBrk="1" hangingPunct="1"/>
            <a:r>
              <a:rPr lang="en-GB" altLang="en-US" sz="4000" b="1" dirty="0">
                <a:solidFill>
                  <a:srgbClr val="00B0F0"/>
                </a:solidFill>
              </a:rPr>
              <a:t>Measures …</a:t>
            </a:r>
          </a:p>
        </p:txBody>
      </p:sp>
      <p:sp>
        <p:nvSpPr>
          <p:cNvPr id="25606" name="Text Box 9"/>
          <p:cNvSpPr txBox="1">
            <a:spLocks noChangeArrowheads="1"/>
          </p:cNvSpPr>
          <p:nvPr/>
        </p:nvSpPr>
        <p:spPr bwMode="auto">
          <a:xfrm>
            <a:off x="463574" y="5911520"/>
            <a:ext cx="7186612"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Not sensitive</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to: static(time-shift) or phase;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Sensitive</a:t>
            </a:r>
            <a:r>
              <a:rPr kumimoji="0" lang="en-GB" alt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to: noise and changes in reflectivity (amplitude)</a:t>
            </a:r>
          </a:p>
        </p:txBody>
      </p:sp>
      <p:graphicFrame>
        <p:nvGraphicFramePr>
          <p:cNvPr id="3" name="Object 2">
            <a:extLst>
              <a:ext uri="{FF2B5EF4-FFF2-40B4-BE49-F238E27FC236}">
                <a16:creationId xmlns:a16="http://schemas.microsoft.com/office/drawing/2014/main" id="{0A2059F9-3B69-2960-14CF-8F776CF78D17}"/>
              </a:ext>
            </a:extLst>
          </p:cNvPr>
          <p:cNvGraphicFramePr>
            <a:graphicFrameLocks noChangeAspect="1"/>
          </p:cNvGraphicFramePr>
          <p:nvPr>
            <p:extLst>
              <p:ext uri="{D42A27DB-BD31-4B8C-83A1-F6EECF244321}">
                <p14:modId xmlns:p14="http://schemas.microsoft.com/office/powerpoint/2010/main" val="1872702154"/>
              </p:ext>
            </p:extLst>
          </p:nvPr>
        </p:nvGraphicFramePr>
        <p:xfrm>
          <a:off x="463574" y="1275190"/>
          <a:ext cx="4864100" cy="4511675"/>
        </p:xfrm>
        <a:graphic>
          <a:graphicData uri="http://schemas.openxmlformats.org/presentationml/2006/ole">
            <mc:AlternateContent xmlns:mc="http://schemas.openxmlformats.org/markup-compatibility/2006">
              <mc:Choice xmlns:v="urn:schemas-microsoft-com:vml" Requires="v">
                <p:oleObj name="Equation" r:id="rId2" imgW="2552400" imgH="2361960" progId="Equation.DSMT4">
                  <p:embed/>
                </p:oleObj>
              </mc:Choice>
              <mc:Fallback>
                <p:oleObj name="Equation" r:id="rId2" imgW="2552400" imgH="2361960" progId="Equation.DSMT4">
                  <p:embed/>
                  <p:pic>
                    <p:nvPicPr>
                      <p:cNvPr id="2" name="Object 1">
                        <a:extLst>
                          <a:ext uri="{FF2B5EF4-FFF2-40B4-BE49-F238E27FC236}">
                            <a16:creationId xmlns:a16="http://schemas.microsoft.com/office/drawing/2014/main" id="{A6E20042-7D88-C16E-4EDD-F4934213A85C}"/>
                          </a:ext>
                        </a:extLst>
                      </p:cNvPr>
                      <p:cNvPicPr/>
                      <p:nvPr/>
                    </p:nvPicPr>
                    <p:blipFill>
                      <a:blip r:embed="rId3"/>
                      <a:stretch>
                        <a:fillRect/>
                      </a:stretch>
                    </p:blipFill>
                    <p:spPr>
                      <a:xfrm>
                        <a:off x="463574" y="1275190"/>
                        <a:ext cx="4864100" cy="4511675"/>
                      </a:xfrm>
                      <a:prstGeom prst="rect">
                        <a:avLst/>
                      </a:prstGeom>
                      <a:ln>
                        <a:noFill/>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CA4DCA2-85B2-DD91-B56A-912D0A68AF30}"/>
              </a:ext>
            </a:extLst>
          </p:cNvPr>
          <p:cNvSpPr txBox="1"/>
          <p:nvPr/>
        </p:nvSpPr>
        <p:spPr>
          <a:xfrm>
            <a:off x="1267968" y="339435"/>
            <a:ext cx="7191392" cy="83099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B0F0"/>
                </a:solidFill>
                <a:effectLst/>
                <a:uLnTx/>
                <a:uFillTx/>
                <a:latin typeface="Tahoma"/>
                <a:ea typeface="+mn-ea"/>
                <a:cs typeface="+mn-cs"/>
              </a:rPr>
              <a:t>Changes in velocity and mass density in layer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B0F0"/>
                </a:solidFill>
                <a:effectLst/>
                <a:uLnTx/>
                <a:uFillTx/>
                <a:latin typeface="Tahoma"/>
                <a:ea typeface="+mn-ea"/>
                <a:cs typeface="+mn-cs"/>
              </a:rPr>
              <a:t>due to, e.g., CO</a:t>
            </a:r>
            <a:r>
              <a:rPr kumimoji="0" lang="en-US" sz="1800" b="1" i="0" u="none" strike="noStrike" kern="1200" cap="none" spc="0" normalizeH="0" baseline="0" noProof="0" dirty="0">
                <a:ln>
                  <a:noFill/>
                </a:ln>
                <a:solidFill>
                  <a:srgbClr val="00B0F0"/>
                </a:solidFill>
                <a:effectLst/>
                <a:uLnTx/>
                <a:uFillTx/>
                <a:latin typeface="Tahoma"/>
                <a:ea typeface="+mn-ea"/>
                <a:cs typeface="+mn-cs"/>
              </a:rPr>
              <a:t>2</a:t>
            </a:r>
            <a:r>
              <a:rPr kumimoji="0" lang="en-US" sz="2400" b="1" i="0" u="none" strike="noStrike" kern="1200" cap="none" spc="0" normalizeH="0" baseline="0" noProof="0" dirty="0">
                <a:ln>
                  <a:noFill/>
                </a:ln>
                <a:solidFill>
                  <a:srgbClr val="00B0F0"/>
                </a:solidFill>
                <a:effectLst/>
                <a:uLnTx/>
                <a:uFillTx/>
                <a:latin typeface="Tahoma"/>
                <a:ea typeface="+mn-ea"/>
                <a:cs typeface="+mn-cs"/>
              </a:rPr>
              <a:t> or H</a:t>
            </a:r>
            <a:r>
              <a:rPr kumimoji="0" lang="en-US" sz="1800" b="1" i="0" u="none" strike="noStrike" kern="1200" cap="none" spc="0" normalizeH="0" baseline="0" noProof="0" dirty="0">
                <a:ln>
                  <a:noFill/>
                </a:ln>
                <a:solidFill>
                  <a:srgbClr val="00B0F0"/>
                </a:solidFill>
                <a:effectLst/>
                <a:uLnTx/>
                <a:uFillTx/>
                <a:latin typeface="Tahoma"/>
                <a:ea typeface="+mn-ea"/>
                <a:cs typeface="+mn-cs"/>
              </a:rPr>
              <a:t>2</a:t>
            </a:r>
            <a:r>
              <a:rPr kumimoji="0" lang="en-US" sz="2400" b="1" i="0" u="none" strike="noStrike" kern="1200" cap="none" spc="0" normalizeH="0" baseline="0" noProof="0" dirty="0">
                <a:ln>
                  <a:noFill/>
                </a:ln>
                <a:solidFill>
                  <a:srgbClr val="00B0F0"/>
                </a:solidFill>
                <a:effectLst/>
                <a:uLnTx/>
                <a:uFillTx/>
                <a:latin typeface="Tahoma"/>
                <a:ea typeface="+mn-ea"/>
                <a:cs typeface="+mn-cs"/>
              </a:rPr>
              <a:t> storage</a:t>
            </a:r>
            <a:endParaRPr kumimoji="0" lang="nl-NL" sz="2400" b="1" i="0" u="none" strike="noStrike" kern="1200" cap="none" spc="0" normalizeH="0" baseline="0" noProof="0" dirty="0">
              <a:ln>
                <a:noFill/>
              </a:ln>
              <a:solidFill>
                <a:srgbClr val="00B0F0"/>
              </a:solidFill>
              <a:effectLst/>
              <a:uLnTx/>
              <a:uFillTx/>
              <a:latin typeface="Tahoma"/>
              <a:ea typeface="+mn-ea"/>
              <a:cs typeface="+mn-cs"/>
            </a:endParaRPr>
          </a:p>
        </p:txBody>
      </p:sp>
      <p:grpSp>
        <p:nvGrpSpPr>
          <p:cNvPr id="43" name="Group 42">
            <a:extLst>
              <a:ext uri="{FF2B5EF4-FFF2-40B4-BE49-F238E27FC236}">
                <a16:creationId xmlns:a16="http://schemas.microsoft.com/office/drawing/2014/main" id="{15C0142A-F2ED-915D-A030-C04F1F88CC39}"/>
              </a:ext>
            </a:extLst>
          </p:cNvPr>
          <p:cNvGrpSpPr/>
          <p:nvPr/>
        </p:nvGrpSpPr>
        <p:grpSpPr>
          <a:xfrm>
            <a:off x="240792" y="1269324"/>
            <a:ext cx="2548128" cy="4692564"/>
            <a:chOff x="240792" y="1269324"/>
            <a:chExt cx="2548128" cy="4692564"/>
          </a:xfrm>
        </p:grpSpPr>
        <p:pic>
          <p:nvPicPr>
            <p:cNvPr id="7" name="Picture 6" descr="A screen shot of a phone&#10;&#10;Description automatically generated">
              <a:extLst>
                <a:ext uri="{FF2B5EF4-FFF2-40B4-BE49-F238E27FC236}">
                  <a16:creationId xmlns:a16="http://schemas.microsoft.com/office/drawing/2014/main" id="{83D32E0A-50FC-C6FC-D2E5-E78D13CE4B32}"/>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b="7921"/>
            <a:stretch/>
          </p:blipFill>
          <p:spPr>
            <a:xfrm>
              <a:off x="240792" y="1269324"/>
              <a:ext cx="2548128" cy="4692564"/>
            </a:xfrm>
            <a:prstGeom prst="rect">
              <a:avLst/>
            </a:prstGeom>
          </p:spPr>
        </p:pic>
        <p:cxnSp>
          <p:nvCxnSpPr>
            <p:cNvPr id="10" name="Straight Arrow Connector 9">
              <a:extLst>
                <a:ext uri="{FF2B5EF4-FFF2-40B4-BE49-F238E27FC236}">
                  <a16:creationId xmlns:a16="http://schemas.microsoft.com/office/drawing/2014/main" id="{F72E215E-770F-4519-AD15-C6AACE59709B}"/>
                </a:ext>
              </a:extLst>
            </p:cNvPr>
            <p:cNvCxnSpPr>
              <a:cxnSpLocks/>
            </p:cNvCxnSpPr>
            <p:nvPr/>
          </p:nvCxnSpPr>
          <p:spPr>
            <a:xfrm flipV="1">
              <a:off x="1384865" y="3261115"/>
              <a:ext cx="803611" cy="167885"/>
            </a:xfrm>
            <a:prstGeom prst="straightConnector1">
              <a:avLst/>
            </a:prstGeom>
            <a:ln>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229B7B7-332C-18CF-D379-DC368AC97DD8}"/>
                </a:ext>
              </a:extLst>
            </p:cNvPr>
            <p:cNvSpPr txBox="1"/>
            <p:nvPr/>
          </p:nvSpPr>
          <p:spPr>
            <a:xfrm>
              <a:off x="728657" y="3402382"/>
              <a:ext cx="9781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0C0"/>
                  </a:solidFill>
                  <a:effectLst/>
                  <a:uLnTx/>
                  <a:uFillTx/>
                  <a:latin typeface="Times New Roman" pitchFamily="18" charset="0"/>
                  <a:ea typeface="+mn-ea"/>
                  <a:cs typeface="+mn-cs"/>
                </a:rPr>
                <a:t>state 0</a:t>
              </a:r>
              <a:endParaRPr kumimoji="0" lang="nl-NL" sz="2400" b="0" i="0" u="none" strike="noStrike" kern="1200" cap="none" spc="0" normalizeH="0" baseline="0" noProof="0" dirty="0">
                <a:ln>
                  <a:noFill/>
                </a:ln>
                <a:solidFill>
                  <a:srgbClr val="0070C0"/>
                </a:solidFill>
                <a:effectLst/>
                <a:uLnTx/>
                <a:uFillTx/>
                <a:latin typeface="Times New Roman" pitchFamily="18" charset="0"/>
                <a:ea typeface="+mn-ea"/>
                <a:cs typeface="+mn-cs"/>
              </a:endParaRPr>
            </a:p>
          </p:txBody>
        </p:sp>
        <p:cxnSp>
          <p:nvCxnSpPr>
            <p:cNvPr id="27" name="Straight Arrow Connector 26">
              <a:extLst>
                <a:ext uri="{FF2B5EF4-FFF2-40B4-BE49-F238E27FC236}">
                  <a16:creationId xmlns:a16="http://schemas.microsoft.com/office/drawing/2014/main" id="{731E333A-96D5-7811-8B48-2F0D1B0462E1}"/>
                </a:ext>
              </a:extLst>
            </p:cNvPr>
            <p:cNvCxnSpPr>
              <a:cxnSpLocks/>
            </p:cNvCxnSpPr>
            <p:nvPr/>
          </p:nvCxnSpPr>
          <p:spPr>
            <a:xfrm flipV="1">
              <a:off x="1572373" y="3915696"/>
              <a:ext cx="714826" cy="449687"/>
            </a:xfrm>
            <a:prstGeom prst="straightConnector1">
              <a:avLst/>
            </a:prstGeom>
            <a:ln>
              <a:solidFill>
                <a:srgbClr val="FF9933"/>
              </a:solidFill>
              <a:tailEnd type="stealth" w="lg" len="lg"/>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F609CE15-B23E-4AE3-8047-4225D122ADE0}"/>
                </a:ext>
              </a:extLst>
            </p:cNvPr>
            <p:cNvSpPr txBox="1"/>
            <p:nvPr/>
          </p:nvSpPr>
          <p:spPr>
            <a:xfrm>
              <a:off x="728657" y="4123883"/>
              <a:ext cx="9781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9933"/>
                  </a:solidFill>
                  <a:effectLst/>
                  <a:uLnTx/>
                  <a:uFillTx/>
                  <a:latin typeface="Times New Roman" pitchFamily="18" charset="0"/>
                  <a:ea typeface="+mn-ea"/>
                  <a:cs typeface="+mn-cs"/>
                </a:rPr>
                <a:t>state 1</a:t>
              </a:r>
              <a:endParaRPr kumimoji="0" lang="nl-NL" sz="2400" b="0" i="0" u="none" strike="noStrike" kern="1200" cap="none" spc="0" normalizeH="0" baseline="0" noProof="0" dirty="0">
                <a:ln>
                  <a:noFill/>
                </a:ln>
                <a:solidFill>
                  <a:srgbClr val="FF9933"/>
                </a:solidFill>
                <a:effectLst/>
                <a:uLnTx/>
                <a:uFillTx/>
                <a:latin typeface="Times New Roman" pitchFamily="18" charset="0"/>
                <a:ea typeface="+mn-ea"/>
                <a:cs typeface="+mn-cs"/>
              </a:endParaRPr>
            </a:p>
          </p:txBody>
        </p:sp>
      </p:grpSp>
      <p:grpSp>
        <p:nvGrpSpPr>
          <p:cNvPr id="42" name="Group 41">
            <a:extLst>
              <a:ext uri="{FF2B5EF4-FFF2-40B4-BE49-F238E27FC236}">
                <a16:creationId xmlns:a16="http://schemas.microsoft.com/office/drawing/2014/main" id="{F5BD473C-EB96-50E6-2515-E4CA8946A365}"/>
              </a:ext>
            </a:extLst>
          </p:cNvPr>
          <p:cNvGrpSpPr/>
          <p:nvPr/>
        </p:nvGrpSpPr>
        <p:grpSpPr>
          <a:xfrm>
            <a:off x="3445128" y="1280160"/>
            <a:ext cx="2542710" cy="4681728"/>
            <a:chOff x="3369309" y="1280160"/>
            <a:chExt cx="2542710" cy="4681728"/>
          </a:xfrm>
        </p:grpSpPr>
        <p:pic>
          <p:nvPicPr>
            <p:cNvPr id="5" name="Picture 4" descr="A screen shot of a phone&#10;&#10;Description automatically generated">
              <a:extLst>
                <a:ext uri="{FF2B5EF4-FFF2-40B4-BE49-F238E27FC236}">
                  <a16:creationId xmlns:a16="http://schemas.microsoft.com/office/drawing/2014/main" id="{28C9CDF4-9C98-11AA-0982-E2AA63CB6A6B}"/>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b="7938"/>
            <a:stretch/>
          </p:blipFill>
          <p:spPr>
            <a:xfrm>
              <a:off x="3369309" y="1280160"/>
              <a:ext cx="2542710" cy="4681728"/>
            </a:xfrm>
            <a:prstGeom prst="rect">
              <a:avLst/>
            </a:prstGeom>
          </p:spPr>
        </p:pic>
        <p:cxnSp>
          <p:nvCxnSpPr>
            <p:cNvPr id="12" name="Straight Arrow Connector 11">
              <a:extLst>
                <a:ext uri="{FF2B5EF4-FFF2-40B4-BE49-F238E27FC236}">
                  <a16:creationId xmlns:a16="http://schemas.microsoft.com/office/drawing/2014/main" id="{CC9FE08F-5220-9AA4-A24A-9F3E549B853B}"/>
                </a:ext>
              </a:extLst>
            </p:cNvPr>
            <p:cNvCxnSpPr>
              <a:cxnSpLocks/>
              <a:stCxn id="24" idx="0"/>
            </p:cNvCxnSpPr>
            <p:nvPr/>
          </p:nvCxnSpPr>
          <p:spPr>
            <a:xfrm flipV="1">
              <a:off x="4163834" y="3261115"/>
              <a:ext cx="489076" cy="141268"/>
            </a:xfrm>
            <a:prstGeom prst="straightConnector1">
              <a:avLst/>
            </a:prstGeom>
            <a:ln>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24C484A-BDDA-8651-BB82-3E6136D091CD}"/>
                </a:ext>
              </a:extLst>
            </p:cNvPr>
            <p:cNvSpPr txBox="1"/>
            <p:nvPr/>
          </p:nvSpPr>
          <p:spPr>
            <a:xfrm>
              <a:off x="3674757" y="3402383"/>
              <a:ext cx="9781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0C0"/>
                  </a:solidFill>
                  <a:effectLst/>
                  <a:uLnTx/>
                  <a:uFillTx/>
                  <a:latin typeface="Times New Roman" pitchFamily="18" charset="0"/>
                  <a:ea typeface="+mn-ea"/>
                  <a:cs typeface="+mn-cs"/>
                </a:rPr>
                <a:t>state 0</a:t>
              </a:r>
              <a:endParaRPr kumimoji="0" lang="nl-NL" sz="2400" b="0" i="0" u="none" strike="noStrike" kern="1200" cap="none" spc="0" normalizeH="0" baseline="0" noProof="0" dirty="0">
                <a:ln>
                  <a:noFill/>
                </a:ln>
                <a:solidFill>
                  <a:srgbClr val="0070C0"/>
                </a:solidFill>
                <a:effectLst/>
                <a:uLnTx/>
                <a:uFillTx/>
                <a:latin typeface="Times New Roman" pitchFamily="18" charset="0"/>
                <a:ea typeface="+mn-ea"/>
                <a:cs typeface="+mn-cs"/>
              </a:endParaRPr>
            </a:p>
          </p:txBody>
        </p:sp>
        <p:cxnSp>
          <p:nvCxnSpPr>
            <p:cNvPr id="30" name="Straight Arrow Connector 29">
              <a:extLst>
                <a:ext uri="{FF2B5EF4-FFF2-40B4-BE49-F238E27FC236}">
                  <a16:creationId xmlns:a16="http://schemas.microsoft.com/office/drawing/2014/main" id="{B75D8186-D490-447E-E5BE-A15E04EC470C}"/>
                </a:ext>
              </a:extLst>
            </p:cNvPr>
            <p:cNvCxnSpPr>
              <a:cxnSpLocks/>
              <a:stCxn id="34" idx="0"/>
            </p:cNvCxnSpPr>
            <p:nvPr/>
          </p:nvCxnSpPr>
          <p:spPr>
            <a:xfrm flipV="1">
              <a:off x="4169797" y="4015408"/>
              <a:ext cx="543375" cy="271272"/>
            </a:xfrm>
            <a:prstGeom prst="straightConnector1">
              <a:avLst/>
            </a:prstGeom>
            <a:ln>
              <a:solidFill>
                <a:srgbClr val="FF9933"/>
              </a:solidFill>
              <a:tailEnd type="stealth" w="lg" len="lg"/>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A88B8F4D-B230-6B73-6D3C-88546BD2D536}"/>
                </a:ext>
              </a:extLst>
            </p:cNvPr>
            <p:cNvSpPr txBox="1"/>
            <p:nvPr/>
          </p:nvSpPr>
          <p:spPr>
            <a:xfrm>
              <a:off x="3680720" y="4286680"/>
              <a:ext cx="9781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9933"/>
                  </a:solidFill>
                  <a:effectLst/>
                  <a:uLnTx/>
                  <a:uFillTx/>
                  <a:latin typeface="Times New Roman" pitchFamily="18" charset="0"/>
                  <a:ea typeface="+mn-ea"/>
                  <a:cs typeface="+mn-cs"/>
                </a:rPr>
                <a:t>state 1</a:t>
              </a:r>
              <a:endParaRPr kumimoji="0" lang="nl-NL" sz="2400" b="0" i="0" u="none" strike="noStrike" kern="1200" cap="none" spc="0" normalizeH="0" baseline="0" noProof="0" dirty="0">
                <a:ln>
                  <a:noFill/>
                </a:ln>
                <a:solidFill>
                  <a:srgbClr val="FF9933"/>
                </a:solidFill>
                <a:effectLst/>
                <a:uLnTx/>
                <a:uFillTx/>
                <a:latin typeface="Times New Roman" pitchFamily="18" charset="0"/>
                <a:ea typeface="+mn-ea"/>
                <a:cs typeface="+mn-cs"/>
              </a:endParaRPr>
            </a:p>
          </p:txBody>
        </p:sp>
      </p:grpSp>
      <p:grpSp>
        <p:nvGrpSpPr>
          <p:cNvPr id="41" name="Group 40">
            <a:extLst>
              <a:ext uri="{FF2B5EF4-FFF2-40B4-BE49-F238E27FC236}">
                <a16:creationId xmlns:a16="http://schemas.microsoft.com/office/drawing/2014/main" id="{0AD4C65B-AB6B-8ED5-F996-8F944624812A}"/>
              </a:ext>
            </a:extLst>
          </p:cNvPr>
          <p:cNvGrpSpPr/>
          <p:nvPr/>
        </p:nvGrpSpPr>
        <p:grpSpPr>
          <a:xfrm>
            <a:off x="6355080" y="1280160"/>
            <a:ext cx="2542710" cy="4681728"/>
            <a:chOff x="6355080" y="1280160"/>
            <a:chExt cx="2542710" cy="4681728"/>
          </a:xfrm>
        </p:grpSpPr>
        <p:pic>
          <p:nvPicPr>
            <p:cNvPr id="3" name="Picture 2" descr="A screen shot of a phone&#10;&#10;Description automatically generated">
              <a:extLst>
                <a:ext uri="{FF2B5EF4-FFF2-40B4-BE49-F238E27FC236}">
                  <a16:creationId xmlns:a16="http://schemas.microsoft.com/office/drawing/2014/main" id="{0CF67A89-3818-DA73-A8CE-E9CDDAD90EB0}"/>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b="7938"/>
            <a:stretch/>
          </p:blipFill>
          <p:spPr>
            <a:xfrm>
              <a:off x="6355080" y="1280160"/>
              <a:ext cx="2542710" cy="4681728"/>
            </a:xfrm>
            <a:prstGeom prst="rect">
              <a:avLst/>
            </a:prstGeom>
          </p:spPr>
        </p:pic>
        <p:cxnSp>
          <p:nvCxnSpPr>
            <p:cNvPr id="15" name="Straight Arrow Connector 14">
              <a:extLst>
                <a:ext uri="{FF2B5EF4-FFF2-40B4-BE49-F238E27FC236}">
                  <a16:creationId xmlns:a16="http://schemas.microsoft.com/office/drawing/2014/main" id="{97E4217C-FB8A-0A7E-AEB1-489BBDD0B42A}"/>
                </a:ext>
              </a:extLst>
            </p:cNvPr>
            <p:cNvCxnSpPr>
              <a:cxnSpLocks/>
              <a:stCxn id="25" idx="0"/>
            </p:cNvCxnSpPr>
            <p:nvPr/>
          </p:nvCxnSpPr>
          <p:spPr>
            <a:xfrm flipV="1">
              <a:off x="7260464" y="3233547"/>
              <a:ext cx="498671" cy="195453"/>
            </a:xfrm>
            <a:prstGeom prst="straightConnector1">
              <a:avLst/>
            </a:prstGeom>
            <a:ln>
              <a:solidFill>
                <a:srgbClr val="0070C0"/>
              </a:solidFill>
              <a:tailEnd type="stealth"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792B210-FD36-30AC-ED82-5F6891EA22FC}"/>
                </a:ext>
              </a:extLst>
            </p:cNvPr>
            <p:cNvSpPr txBox="1"/>
            <p:nvPr/>
          </p:nvSpPr>
          <p:spPr>
            <a:xfrm>
              <a:off x="6771387" y="3429000"/>
              <a:ext cx="9781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70C0"/>
                  </a:solidFill>
                  <a:effectLst/>
                  <a:uLnTx/>
                  <a:uFillTx/>
                  <a:latin typeface="Times New Roman" pitchFamily="18" charset="0"/>
                  <a:ea typeface="+mn-ea"/>
                  <a:cs typeface="+mn-cs"/>
                </a:rPr>
                <a:t>state 0</a:t>
              </a:r>
              <a:endParaRPr kumimoji="0" lang="nl-NL" sz="2400" b="0" i="0" u="none" strike="noStrike" kern="1200" cap="none" spc="0" normalizeH="0" baseline="0" noProof="0" dirty="0">
                <a:ln>
                  <a:noFill/>
                </a:ln>
                <a:solidFill>
                  <a:srgbClr val="0070C0"/>
                </a:solidFill>
                <a:effectLst/>
                <a:uLnTx/>
                <a:uFillTx/>
                <a:latin typeface="Times New Roman" pitchFamily="18" charset="0"/>
                <a:ea typeface="+mn-ea"/>
                <a:cs typeface="+mn-cs"/>
              </a:endParaRPr>
            </a:p>
          </p:txBody>
        </p:sp>
        <p:cxnSp>
          <p:nvCxnSpPr>
            <p:cNvPr id="32" name="Straight Arrow Connector 31">
              <a:extLst>
                <a:ext uri="{FF2B5EF4-FFF2-40B4-BE49-F238E27FC236}">
                  <a16:creationId xmlns:a16="http://schemas.microsoft.com/office/drawing/2014/main" id="{056E7C93-46B4-C630-774D-3438E9BC9F63}"/>
                </a:ext>
              </a:extLst>
            </p:cNvPr>
            <p:cNvCxnSpPr>
              <a:cxnSpLocks/>
            </p:cNvCxnSpPr>
            <p:nvPr/>
          </p:nvCxnSpPr>
          <p:spPr>
            <a:xfrm flipV="1">
              <a:off x="7376160" y="4140539"/>
              <a:ext cx="555131" cy="224844"/>
            </a:xfrm>
            <a:prstGeom prst="straightConnector1">
              <a:avLst/>
            </a:prstGeom>
            <a:ln>
              <a:solidFill>
                <a:srgbClr val="FF9933"/>
              </a:solidFill>
              <a:tailEnd type="stealth" w="lg" len="lg"/>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0D91AED6-F511-DF6B-516A-525F20ED869F}"/>
                </a:ext>
              </a:extLst>
            </p:cNvPr>
            <p:cNvSpPr txBox="1"/>
            <p:nvPr/>
          </p:nvSpPr>
          <p:spPr>
            <a:xfrm>
              <a:off x="6771387" y="4340352"/>
              <a:ext cx="9781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9933"/>
                  </a:solidFill>
                  <a:effectLst/>
                  <a:uLnTx/>
                  <a:uFillTx/>
                  <a:latin typeface="Times New Roman" pitchFamily="18" charset="0"/>
                  <a:ea typeface="+mn-ea"/>
                  <a:cs typeface="+mn-cs"/>
                </a:rPr>
                <a:t>state 1</a:t>
              </a:r>
              <a:endParaRPr kumimoji="0" lang="nl-NL" sz="2400" b="0" i="0" u="none" strike="noStrike" kern="1200" cap="none" spc="0" normalizeH="0" baseline="0" noProof="0" dirty="0">
                <a:ln>
                  <a:noFill/>
                </a:ln>
                <a:solidFill>
                  <a:srgbClr val="FF9933"/>
                </a:solidFill>
                <a:effectLst/>
                <a:uLnTx/>
                <a:uFillTx/>
                <a:latin typeface="Times New Roman" pitchFamily="18" charset="0"/>
                <a:ea typeface="+mn-ea"/>
                <a:cs typeface="+mn-cs"/>
              </a:endParaRPr>
            </a:p>
          </p:txBody>
        </p:sp>
      </p:grpSp>
      <p:sp>
        <p:nvSpPr>
          <p:cNvPr id="44" name="TextBox 43">
            <a:extLst>
              <a:ext uri="{FF2B5EF4-FFF2-40B4-BE49-F238E27FC236}">
                <a16:creationId xmlns:a16="http://schemas.microsoft.com/office/drawing/2014/main" id="{7217BD88-A902-7E28-1604-80801145E4F2}"/>
              </a:ext>
            </a:extLst>
          </p:cNvPr>
          <p:cNvSpPr txBox="1"/>
          <p:nvPr/>
        </p:nvSpPr>
        <p:spPr>
          <a:xfrm>
            <a:off x="353930" y="6112102"/>
            <a:ext cx="2133918"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A6D6"/>
                </a:solidFill>
                <a:effectLst/>
                <a:uLnTx/>
                <a:uFillTx/>
                <a:latin typeface="Times New Roman" pitchFamily="18" charset="0"/>
                <a:ea typeface="+mn-ea"/>
                <a:cs typeface="+mn-cs"/>
              </a:rPr>
              <a:t>change in velocity</a:t>
            </a:r>
            <a:endParaRPr kumimoji="0" lang="nl-NL" sz="2000" b="1" i="0" u="none" strike="noStrike" kern="1200" cap="none" spc="0" normalizeH="0" baseline="0" noProof="0" dirty="0">
              <a:ln>
                <a:noFill/>
              </a:ln>
              <a:solidFill>
                <a:srgbClr val="00A6D6"/>
              </a:solidFill>
              <a:effectLst/>
              <a:uLnTx/>
              <a:uFillTx/>
              <a:latin typeface="Times New Roman" pitchFamily="18" charset="0"/>
              <a:ea typeface="+mn-ea"/>
              <a:cs typeface="+mn-cs"/>
            </a:endParaRPr>
          </a:p>
        </p:txBody>
      </p:sp>
      <p:sp>
        <p:nvSpPr>
          <p:cNvPr id="45" name="TextBox 44">
            <a:extLst>
              <a:ext uri="{FF2B5EF4-FFF2-40B4-BE49-F238E27FC236}">
                <a16:creationId xmlns:a16="http://schemas.microsoft.com/office/drawing/2014/main" id="{9FB0F026-4115-A12B-7768-CA4750ECA4EB}"/>
              </a:ext>
            </a:extLst>
          </p:cNvPr>
          <p:cNvSpPr txBox="1"/>
          <p:nvPr/>
        </p:nvSpPr>
        <p:spPr>
          <a:xfrm>
            <a:off x="3231981" y="6108614"/>
            <a:ext cx="2682145"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A6D6"/>
                </a:solidFill>
                <a:effectLst/>
                <a:uLnTx/>
                <a:uFillTx/>
                <a:latin typeface="Times New Roman" pitchFamily="18" charset="0"/>
                <a:ea typeface="+mn-ea"/>
                <a:cs typeface="+mn-cs"/>
              </a:rPr>
              <a:t>change in mass density</a:t>
            </a:r>
            <a:endParaRPr kumimoji="0" lang="nl-NL" sz="2000" b="1" i="0" u="none" strike="noStrike" kern="1200" cap="none" spc="0" normalizeH="0" baseline="0" noProof="0" dirty="0">
              <a:ln>
                <a:noFill/>
              </a:ln>
              <a:solidFill>
                <a:srgbClr val="00A6D6"/>
              </a:solidFill>
              <a:effectLst/>
              <a:uLnTx/>
              <a:uFillTx/>
              <a:latin typeface="Times New Roman" pitchFamily="18" charset="0"/>
              <a:ea typeface="+mn-ea"/>
              <a:cs typeface="+mn-cs"/>
            </a:endParaRPr>
          </a:p>
        </p:txBody>
      </p:sp>
      <p:sp>
        <p:nvSpPr>
          <p:cNvPr id="46" name="TextBox 45">
            <a:extLst>
              <a:ext uri="{FF2B5EF4-FFF2-40B4-BE49-F238E27FC236}">
                <a16:creationId xmlns:a16="http://schemas.microsoft.com/office/drawing/2014/main" id="{5204D851-D21E-4D75-4B91-892CCE847695}"/>
              </a:ext>
            </a:extLst>
          </p:cNvPr>
          <p:cNvSpPr txBox="1"/>
          <p:nvPr/>
        </p:nvSpPr>
        <p:spPr>
          <a:xfrm>
            <a:off x="6359706" y="6109647"/>
            <a:ext cx="2476960"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A6D6"/>
                </a:solidFill>
                <a:effectLst/>
                <a:uLnTx/>
                <a:uFillTx/>
                <a:latin typeface="Times New Roman" pitchFamily="18" charset="0"/>
                <a:ea typeface="+mn-ea"/>
                <a:cs typeface="+mn-cs"/>
              </a:rPr>
              <a:t>change in impedance</a:t>
            </a:r>
            <a:endParaRPr kumimoji="0" lang="nl-NL" sz="2000" b="1" i="0" u="none" strike="noStrike" kern="1200" cap="none" spc="0" normalizeH="0" baseline="0" noProof="0" dirty="0">
              <a:ln>
                <a:noFill/>
              </a:ln>
              <a:solidFill>
                <a:srgbClr val="00A6D6"/>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638192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C4A03D6E-0368-DD4D-800B-DDEAA7DECFF9}"/>
              </a:ext>
            </a:extLst>
          </p:cNvPr>
          <p:cNvGrpSpPr/>
          <p:nvPr/>
        </p:nvGrpSpPr>
        <p:grpSpPr>
          <a:xfrm>
            <a:off x="176167" y="962611"/>
            <a:ext cx="8791665" cy="4932777"/>
            <a:chOff x="234055" y="1158240"/>
            <a:chExt cx="8791665" cy="4932777"/>
          </a:xfrm>
        </p:grpSpPr>
        <p:pic>
          <p:nvPicPr>
            <p:cNvPr id="3" name="Picture 2" descr="A screen shot of a phone&#10;&#10;Description automatically generated">
              <a:extLst>
                <a:ext uri="{FF2B5EF4-FFF2-40B4-BE49-F238E27FC236}">
                  <a16:creationId xmlns:a16="http://schemas.microsoft.com/office/drawing/2014/main" id="{B7C04D89-CFE9-A60E-692C-C11CF69E94E8}"/>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418332" y="1158240"/>
              <a:ext cx="2450592" cy="4901184"/>
            </a:xfrm>
            <a:prstGeom prst="rect">
              <a:avLst/>
            </a:prstGeom>
          </p:spPr>
        </p:pic>
        <p:pic>
          <p:nvPicPr>
            <p:cNvPr id="6" name="Picture 5">
              <a:extLst>
                <a:ext uri="{FF2B5EF4-FFF2-40B4-BE49-F238E27FC236}">
                  <a16:creationId xmlns:a16="http://schemas.microsoft.com/office/drawing/2014/main" id="{CAB0B338-0B60-8B0C-2168-68F6BEC9437E}"/>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4055" y="1189833"/>
              <a:ext cx="2450592" cy="4901184"/>
            </a:xfrm>
            <a:prstGeom prst="rect">
              <a:avLst/>
            </a:prstGeom>
          </p:spPr>
        </p:pic>
        <p:sp>
          <p:nvSpPr>
            <p:cNvPr id="7" name="TextBox 6">
              <a:extLst>
                <a:ext uri="{FF2B5EF4-FFF2-40B4-BE49-F238E27FC236}">
                  <a16:creationId xmlns:a16="http://schemas.microsoft.com/office/drawing/2014/main" id="{A0A50404-03B7-0116-C3D4-1917E864ED4E}"/>
                </a:ext>
              </a:extLst>
            </p:cNvPr>
            <p:cNvSpPr txBox="1"/>
            <p:nvPr/>
          </p:nvSpPr>
          <p:spPr>
            <a:xfrm>
              <a:off x="306244" y="5614416"/>
              <a:ext cx="871379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0A6D6"/>
                  </a:solidFill>
                  <a:effectLst/>
                  <a:uLnTx/>
                  <a:uFillTx/>
                  <a:latin typeface="Times New Roman" pitchFamily="18" charset="0"/>
                  <a:ea typeface="+mn-ea"/>
                  <a:cs typeface="+mn-cs"/>
                </a:rPr>
                <a:t>(reflections for state 1)   -        (reflections for state 0)   =      difference response</a:t>
              </a:r>
              <a:endParaRPr kumimoji="0" lang="nl-NL" sz="2000" b="1" i="0" u="none" strike="noStrike" kern="1200" cap="none" spc="0" normalizeH="0" baseline="0" noProof="0" dirty="0">
                <a:ln>
                  <a:noFill/>
                </a:ln>
                <a:solidFill>
                  <a:srgbClr val="00A6D6"/>
                </a:solidFill>
                <a:effectLst/>
                <a:uLnTx/>
                <a:uFillTx/>
                <a:latin typeface="Times New Roman" pitchFamily="18" charset="0"/>
                <a:ea typeface="+mn-ea"/>
                <a:cs typeface="+mn-cs"/>
              </a:endParaRPr>
            </a:p>
          </p:txBody>
        </p:sp>
        <p:pic>
          <p:nvPicPr>
            <p:cNvPr id="12" name="Picture 11">
              <a:extLst>
                <a:ext uri="{FF2B5EF4-FFF2-40B4-BE49-F238E27FC236}">
                  <a16:creationId xmlns:a16="http://schemas.microsoft.com/office/drawing/2014/main" id="{F8FC7430-0D09-A81A-2BA7-03F9F87BF5F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75128" y="1158240"/>
              <a:ext cx="2450592" cy="4901184"/>
            </a:xfrm>
            <a:prstGeom prst="rect">
              <a:avLst/>
            </a:prstGeom>
          </p:spPr>
        </p:pic>
        <p:sp>
          <p:nvSpPr>
            <p:cNvPr id="16" name="Equals 15">
              <a:extLst>
                <a:ext uri="{FF2B5EF4-FFF2-40B4-BE49-F238E27FC236}">
                  <a16:creationId xmlns:a16="http://schemas.microsoft.com/office/drawing/2014/main" id="{5276F4F2-9FCC-198D-79BE-72F36ED39B1D}"/>
                </a:ext>
              </a:extLst>
            </p:cNvPr>
            <p:cNvSpPr/>
            <p:nvPr/>
          </p:nvSpPr>
          <p:spPr>
            <a:xfrm>
              <a:off x="5914870" y="3228945"/>
              <a:ext cx="515704" cy="400110"/>
            </a:xfrm>
            <a:prstGeom prst="mathEqual">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000000"/>
                </a:solidFill>
                <a:effectLst/>
                <a:uLnTx/>
                <a:uFillTx/>
                <a:latin typeface="Tahoma"/>
                <a:ea typeface="+mn-ea"/>
                <a:cs typeface="+mn-cs"/>
              </a:endParaRPr>
            </a:p>
          </p:txBody>
        </p:sp>
        <p:sp>
          <p:nvSpPr>
            <p:cNvPr id="17" name="Minus Sign 16">
              <a:extLst>
                <a:ext uri="{FF2B5EF4-FFF2-40B4-BE49-F238E27FC236}">
                  <a16:creationId xmlns:a16="http://schemas.microsoft.com/office/drawing/2014/main" id="{B9AC3449-6E8C-9294-2F49-2DCC3A5EAA11}"/>
                </a:ext>
              </a:extLst>
            </p:cNvPr>
            <p:cNvSpPr/>
            <p:nvPr/>
          </p:nvSpPr>
          <p:spPr>
            <a:xfrm>
              <a:off x="2680110" y="3350865"/>
              <a:ext cx="593668" cy="289560"/>
            </a:xfrm>
            <a:prstGeom prst="mathMinus">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Tahoma"/>
                <a:ea typeface="+mn-ea"/>
                <a:cs typeface="+mn-cs"/>
              </a:endParaRPr>
            </a:p>
          </p:txBody>
        </p:sp>
      </p:grpSp>
      <p:sp>
        <p:nvSpPr>
          <p:cNvPr id="19" name="Oval 18">
            <a:extLst>
              <a:ext uri="{FF2B5EF4-FFF2-40B4-BE49-F238E27FC236}">
                <a16:creationId xmlns:a16="http://schemas.microsoft.com/office/drawing/2014/main" id="{4231EF46-8F6A-2933-B419-792455F747B2}"/>
              </a:ext>
            </a:extLst>
          </p:cNvPr>
          <p:cNvSpPr/>
          <p:nvPr/>
        </p:nvSpPr>
        <p:spPr>
          <a:xfrm>
            <a:off x="7473696" y="1975104"/>
            <a:ext cx="658368" cy="52425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Tahoma"/>
              <a:ea typeface="+mn-ea"/>
              <a:cs typeface="+mn-cs"/>
            </a:endParaRPr>
          </a:p>
        </p:txBody>
      </p:sp>
      <p:cxnSp>
        <p:nvCxnSpPr>
          <p:cNvPr id="21" name="Straight Arrow Connector 20">
            <a:extLst>
              <a:ext uri="{FF2B5EF4-FFF2-40B4-BE49-F238E27FC236}">
                <a16:creationId xmlns:a16="http://schemas.microsoft.com/office/drawing/2014/main" id="{9C9C4D67-EA2E-70EA-84F6-17F94E535FC6}"/>
              </a:ext>
            </a:extLst>
          </p:cNvPr>
          <p:cNvCxnSpPr>
            <a:cxnSpLocks/>
            <a:endCxn id="19" idx="1"/>
          </p:cNvCxnSpPr>
          <p:nvPr/>
        </p:nvCxnSpPr>
        <p:spPr>
          <a:xfrm>
            <a:off x="6517240" y="1146048"/>
            <a:ext cx="1052872" cy="9058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9D08156B-DAC8-F3E6-CE1F-CB98C321805C}"/>
              </a:ext>
            </a:extLst>
          </p:cNvPr>
          <p:cNvSpPr txBox="1"/>
          <p:nvPr/>
        </p:nvSpPr>
        <p:spPr>
          <a:xfrm>
            <a:off x="2680072" y="98403"/>
            <a:ext cx="4878900" cy="1200329"/>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itchFamily="18" charset="0"/>
                <a:ea typeface="+mn-ea"/>
                <a:cs typeface="+mn-cs"/>
              </a:rPr>
              <a:t>Change in impedance contrast only,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itchFamily="18" charset="0"/>
                <a:ea typeface="+mn-ea"/>
                <a:cs typeface="+mn-cs"/>
              </a:rPr>
              <a:t>change in amplitude only,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Times New Roman" pitchFamily="18" charset="0"/>
                <a:ea typeface="+mn-ea"/>
                <a:cs typeface="+mn-cs"/>
              </a:rPr>
              <a:t> </a:t>
            </a:r>
            <a:r>
              <a:rPr kumimoji="0" lang="en-US" sz="2400" b="1" i="0" u="none" strike="noStrike" kern="1200" cap="none" spc="0" normalizeH="0" baseline="0" noProof="0" dirty="0">
                <a:ln>
                  <a:noFill/>
                </a:ln>
                <a:solidFill>
                  <a:srgbClr val="FF0000"/>
                </a:solidFill>
                <a:effectLst/>
                <a:uLnTx/>
                <a:uFillTx/>
                <a:latin typeface="Times New Roman" pitchFamily="18" charset="0"/>
                <a:ea typeface="+mn-ea"/>
                <a:cs typeface="+mn-cs"/>
                <a:sym typeface="Wingdings" panose="05000000000000000000" pitchFamily="2" charset="2"/>
              </a:rPr>
              <a:t> </a:t>
            </a:r>
            <a:r>
              <a:rPr kumimoji="0" lang="en-US" sz="2400" b="1" i="0" u="none" strike="noStrike" kern="1200" cap="none" spc="0" normalizeH="0" baseline="0" noProof="0" dirty="0">
                <a:ln>
                  <a:noFill/>
                </a:ln>
                <a:solidFill>
                  <a:srgbClr val="FF0000"/>
                </a:solidFill>
                <a:effectLst/>
                <a:uLnTx/>
                <a:uFillTx/>
                <a:latin typeface="Times New Roman" pitchFamily="18" charset="0"/>
                <a:ea typeface="+mn-ea"/>
                <a:cs typeface="+mn-cs"/>
              </a:rPr>
              <a:t>shape the same </a:t>
            </a:r>
            <a:endParaRPr kumimoji="0" lang="nl-NL" sz="2400" b="1" i="0" u="none" strike="noStrike" kern="1200" cap="none" spc="0" normalizeH="0" baseline="0" noProof="0" dirty="0">
              <a:ln>
                <a:noFill/>
              </a:ln>
              <a:solidFill>
                <a:srgbClr val="FF0000"/>
              </a:solidFill>
              <a:effectLst/>
              <a:uLnTx/>
              <a:uFillTx/>
              <a:latin typeface="Times New Roman" pitchFamily="18" charset="0"/>
              <a:ea typeface="+mn-ea"/>
              <a:cs typeface="+mn-cs"/>
            </a:endParaRPr>
          </a:p>
        </p:txBody>
      </p:sp>
      <p:sp>
        <p:nvSpPr>
          <p:cNvPr id="29" name="Oval 28">
            <a:extLst>
              <a:ext uri="{FF2B5EF4-FFF2-40B4-BE49-F238E27FC236}">
                <a16:creationId xmlns:a16="http://schemas.microsoft.com/office/drawing/2014/main" id="{5F60CADB-26B4-B453-0394-DE150D4ED18E}"/>
              </a:ext>
            </a:extLst>
          </p:cNvPr>
          <p:cNvSpPr/>
          <p:nvPr/>
        </p:nvSpPr>
        <p:spPr>
          <a:xfrm>
            <a:off x="7333488" y="2588150"/>
            <a:ext cx="896112" cy="524256"/>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nl-NL" sz="2400" b="0" i="0" u="none" strike="noStrike" kern="1200" cap="none" spc="0" normalizeH="0" baseline="0" noProof="0">
              <a:ln>
                <a:noFill/>
              </a:ln>
              <a:solidFill>
                <a:srgbClr val="FFFFFF"/>
              </a:solidFill>
              <a:effectLst/>
              <a:uLnTx/>
              <a:uFillTx/>
              <a:latin typeface="Tahoma"/>
              <a:ea typeface="+mn-ea"/>
              <a:cs typeface="+mn-cs"/>
            </a:endParaRPr>
          </a:p>
        </p:txBody>
      </p:sp>
      <p:cxnSp>
        <p:nvCxnSpPr>
          <p:cNvPr id="31" name="Straight Arrow Connector 30">
            <a:extLst>
              <a:ext uri="{FF2B5EF4-FFF2-40B4-BE49-F238E27FC236}">
                <a16:creationId xmlns:a16="http://schemas.microsoft.com/office/drawing/2014/main" id="{F917EEA9-F6DA-A1E6-AF52-F5F4F98ED22F}"/>
              </a:ext>
            </a:extLst>
          </p:cNvPr>
          <p:cNvCxnSpPr>
            <a:cxnSpLocks/>
          </p:cNvCxnSpPr>
          <p:nvPr/>
        </p:nvCxnSpPr>
        <p:spPr>
          <a:xfrm flipV="1">
            <a:off x="6242304" y="3112406"/>
            <a:ext cx="1327808" cy="28401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2404EB13-2492-830F-5EC0-13FA18D4F689}"/>
              </a:ext>
            </a:extLst>
          </p:cNvPr>
          <p:cNvSpPr txBox="1"/>
          <p:nvPr/>
        </p:nvSpPr>
        <p:spPr>
          <a:xfrm>
            <a:off x="1821471" y="5974478"/>
            <a:ext cx="7342075" cy="83099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Times New Roman" pitchFamily="18" charset="0"/>
                <a:ea typeface="+mn-ea"/>
                <a:cs typeface="+mn-cs"/>
              </a:rPr>
              <a:t>Change in impedance contrast + change in travel time,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Times New Roman" pitchFamily="18" charset="0"/>
                <a:ea typeface="+mn-ea"/>
                <a:cs typeface="+mn-cs"/>
              </a:rPr>
              <a:t>Change in amplitude </a:t>
            </a:r>
            <a:r>
              <a:rPr kumimoji="0" lang="en-US" sz="2400" b="1" i="1" u="sng" strike="noStrike" kern="1200" cap="none" spc="0" normalizeH="0" baseline="0" noProof="0" dirty="0">
                <a:ln>
                  <a:noFill/>
                </a:ln>
                <a:solidFill>
                  <a:srgbClr val="000000"/>
                </a:solidFill>
                <a:effectLst/>
                <a:uLnTx/>
                <a:uFillTx/>
                <a:latin typeface="Times New Roman" pitchFamily="18" charset="0"/>
                <a:ea typeface="+mn-ea"/>
                <a:cs typeface="+mn-cs"/>
              </a:rPr>
              <a:t>and</a:t>
            </a:r>
            <a:r>
              <a:rPr kumimoji="0" lang="en-US" sz="2400" b="1" i="0" u="none" strike="noStrike" kern="1200" cap="none" spc="0" normalizeH="0" baseline="0" noProof="0" dirty="0">
                <a:ln>
                  <a:noFill/>
                </a:ln>
                <a:solidFill>
                  <a:srgbClr val="000000"/>
                </a:solidFill>
                <a:effectLst/>
                <a:uLnTx/>
                <a:uFillTx/>
                <a:latin typeface="Times New Roman" pitchFamily="18" charset="0"/>
                <a:ea typeface="+mn-ea"/>
                <a:cs typeface="+mn-cs"/>
              </a:rPr>
              <a:t> change in shape</a:t>
            </a:r>
            <a:endParaRPr kumimoji="0" lang="nl-NL" sz="2400" b="1"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264554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p:bldP spid="29" grpId="0" animBg="1"/>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Group 2"/>
          <p:cNvGrpSpPr>
            <a:grpSpLocks/>
          </p:cNvGrpSpPr>
          <p:nvPr/>
        </p:nvGrpSpPr>
        <p:grpSpPr bwMode="auto">
          <a:xfrm>
            <a:off x="1917700" y="2024063"/>
            <a:ext cx="749300" cy="500062"/>
            <a:chOff x="1582" y="1522"/>
            <a:chExt cx="472" cy="315"/>
          </a:xfrm>
        </p:grpSpPr>
        <p:sp>
          <p:nvSpPr>
            <p:cNvPr id="38915" name="Rectangle 3"/>
            <p:cNvSpPr>
              <a:spLocks noChangeArrowheads="1"/>
            </p:cNvSpPr>
            <p:nvPr/>
          </p:nvSpPr>
          <p:spPr bwMode="auto">
            <a:xfrm>
              <a:off x="1582" y="1522"/>
              <a:ext cx="471" cy="314"/>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16" name="Rectangle 4"/>
            <p:cNvSpPr>
              <a:spLocks noChangeArrowheads="1"/>
            </p:cNvSpPr>
            <p:nvPr/>
          </p:nvSpPr>
          <p:spPr bwMode="auto">
            <a:xfrm>
              <a:off x="1582" y="1522"/>
              <a:ext cx="472" cy="315"/>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17" name="Group 5"/>
          <p:cNvGrpSpPr>
            <a:grpSpLocks/>
          </p:cNvGrpSpPr>
          <p:nvPr/>
        </p:nvGrpSpPr>
        <p:grpSpPr bwMode="auto">
          <a:xfrm>
            <a:off x="1917700" y="2522538"/>
            <a:ext cx="438150" cy="811212"/>
            <a:chOff x="1582" y="1836"/>
            <a:chExt cx="276" cy="511"/>
          </a:xfrm>
        </p:grpSpPr>
        <p:sp>
          <p:nvSpPr>
            <p:cNvPr id="38918" name="Rectangle 6"/>
            <p:cNvSpPr>
              <a:spLocks noChangeArrowheads="1"/>
            </p:cNvSpPr>
            <p:nvPr/>
          </p:nvSpPr>
          <p:spPr bwMode="auto">
            <a:xfrm>
              <a:off x="1582" y="1836"/>
              <a:ext cx="275" cy="509"/>
            </a:xfrm>
            <a:prstGeom prst="rect">
              <a:avLst/>
            </a:prstGeom>
            <a:blipFill dpi="0" rotWithShape="0">
              <a:blip r:embed="rId4"/>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19" name="Rectangle 7"/>
            <p:cNvSpPr>
              <a:spLocks noChangeArrowheads="1"/>
            </p:cNvSpPr>
            <p:nvPr/>
          </p:nvSpPr>
          <p:spPr bwMode="auto">
            <a:xfrm>
              <a:off x="1582" y="1836"/>
              <a:ext cx="276" cy="511"/>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20" name="Group 8"/>
          <p:cNvGrpSpPr>
            <a:grpSpLocks/>
          </p:cNvGrpSpPr>
          <p:nvPr/>
        </p:nvGrpSpPr>
        <p:grpSpPr bwMode="auto">
          <a:xfrm>
            <a:off x="1917700" y="3330575"/>
            <a:ext cx="812800" cy="687388"/>
            <a:chOff x="1582" y="2345"/>
            <a:chExt cx="512" cy="433"/>
          </a:xfrm>
        </p:grpSpPr>
        <p:sp>
          <p:nvSpPr>
            <p:cNvPr id="38921" name="Rectangle 9"/>
            <p:cNvSpPr>
              <a:spLocks noChangeArrowheads="1"/>
            </p:cNvSpPr>
            <p:nvPr/>
          </p:nvSpPr>
          <p:spPr bwMode="auto">
            <a:xfrm>
              <a:off x="1582" y="2345"/>
              <a:ext cx="510" cy="431"/>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22" name="Rectangle 10"/>
            <p:cNvSpPr>
              <a:spLocks noChangeArrowheads="1"/>
            </p:cNvSpPr>
            <p:nvPr/>
          </p:nvSpPr>
          <p:spPr bwMode="auto">
            <a:xfrm>
              <a:off x="1582" y="2345"/>
              <a:ext cx="512" cy="433"/>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8923" name="Rectangle 11"/>
          <p:cNvSpPr>
            <a:spLocks noChangeArrowheads="1"/>
          </p:cNvSpPr>
          <p:nvPr/>
        </p:nvSpPr>
        <p:spPr bwMode="auto">
          <a:xfrm>
            <a:off x="1855788" y="1525588"/>
            <a:ext cx="7318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24" name="Rectangle 12"/>
          <p:cNvSpPr>
            <a:spLocks noChangeArrowheads="1"/>
          </p:cNvSpPr>
          <p:nvPr/>
        </p:nvSpPr>
        <p:spPr bwMode="auto">
          <a:xfrm>
            <a:off x="1905000" y="1447800"/>
            <a:ext cx="3190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Symbol" panose="05050102010706020507" pitchFamily="18" charset="2"/>
                <a:ea typeface="+mn-ea"/>
                <a:cs typeface="+mn-cs"/>
              </a:rPr>
              <a:t>r1</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25" name="Rectangle 13"/>
          <p:cNvSpPr>
            <a:spLocks noChangeArrowheads="1"/>
          </p:cNvSpPr>
          <p:nvPr/>
        </p:nvSpPr>
        <p:spPr bwMode="auto">
          <a:xfrm>
            <a:off x="2193925" y="1524000"/>
            <a:ext cx="279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V1</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pSp>
        <p:nvGrpSpPr>
          <p:cNvPr id="38926" name="Group 14"/>
          <p:cNvGrpSpPr>
            <a:grpSpLocks/>
          </p:cNvGrpSpPr>
          <p:nvPr/>
        </p:nvGrpSpPr>
        <p:grpSpPr bwMode="auto">
          <a:xfrm>
            <a:off x="1568450" y="2024063"/>
            <a:ext cx="80963" cy="1679575"/>
            <a:chOff x="1362" y="1522"/>
            <a:chExt cx="51" cy="1058"/>
          </a:xfrm>
        </p:grpSpPr>
        <p:sp>
          <p:nvSpPr>
            <p:cNvPr id="38927" name="Line 15"/>
            <p:cNvSpPr>
              <a:spLocks noChangeShapeType="1"/>
            </p:cNvSpPr>
            <p:nvPr/>
          </p:nvSpPr>
          <p:spPr bwMode="auto">
            <a:xfrm>
              <a:off x="1386" y="1522"/>
              <a:ext cx="1" cy="101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28" name="Freeform 16"/>
            <p:cNvSpPr>
              <a:spLocks/>
            </p:cNvSpPr>
            <p:nvPr/>
          </p:nvSpPr>
          <p:spPr bwMode="auto">
            <a:xfrm>
              <a:off x="1362" y="2530"/>
              <a:ext cx="51" cy="50"/>
            </a:xfrm>
            <a:custGeom>
              <a:avLst/>
              <a:gdLst>
                <a:gd name="T0" fmla="*/ 0 w 51"/>
                <a:gd name="T1" fmla="*/ 0 h 50"/>
                <a:gd name="T2" fmla="*/ 24 w 51"/>
                <a:gd name="T3" fmla="*/ 50 h 50"/>
                <a:gd name="T4" fmla="*/ 51 w 51"/>
                <a:gd name="T5" fmla="*/ 0 h 50"/>
                <a:gd name="T6" fmla="*/ 0 w 51"/>
                <a:gd name="T7" fmla="*/ 0 h 50"/>
              </a:gdLst>
              <a:ahLst/>
              <a:cxnLst>
                <a:cxn ang="0">
                  <a:pos x="T0" y="T1"/>
                </a:cxn>
                <a:cxn ang="0">
                  <a:pos x="T2" y="T3"/>
                </a:cxn>
                <a:cxn ang="0">
                  <a:pos x="T4" y="T5"/>
                </a:cxn>
                <a:cxn ang="0">
                  <a:pos x="T6" y="T7"/>
                </a:cxn>
              </a:cxnLst>
              <a:rect l="0" t="0" r="r" b="b"/>
              <a:pathLst>
                <a:path w="51" h="50">
                  <a:moveTo>
                    <a:pt x="0" y="0"/>
                  </a:moveTo>
                  <a:lnTo>
                    <a:pt x="24" y="50"/>
                  </a:lnTo>
                  <a:lnTo>
                    <a:pt x="51"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8929" name="Rectangle 17"/>
          <p:cNvSpPr>
            <a:spLocks noChangeArrowheads="1"/>
          </p:cNvSpPr>
          <p:nvPr/>
        </p:nvSpPr>
        <p:spPr bwMode="auto">
          <a:xfrm>
            <a:off x="1295400" y="2708275"/>
            <a:ext cx="2698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30" name="Rectangle 18"/>
          <p:cNvSpPr>
            <a:spLocks noChangeArrowheads="1"/>
          </p:cNvSpPr>
          <p:nvPr/>
        </p:nvSpPr>
        <p:spPr bwMode="auto">
          <a:xfrm>
            <a:off x="1371600" y="2705100"/>
            <a:ext cx="1190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t</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pSp>
        <p:nvGrpSpPr>
          <p:cNvPr id="38931" name="Group 19"/>
          <p:cNvGrpSpPr>
            <a:grpSpLocks/>
          </p:cNvGrpSpPr>
          <p:nvPr/>
        </p:nvGrpSpPr>
        <p:grpSpPr bwMode="auto">
          <a:xfrm>
            <a:off x="5622925" y="1947863"/>
            <a:ext cx="749300" cy="500062"/>
            <a:chOff x="3542" y="1522"/>
            <a:chExt cx="472" cy="315"/>
          </a:xfrm>
        </p:grpSpPr>
        <p:sp>
          <p:nvSpPr>
            <p:cNvPr id="38932" name="Rectangle 20"/>
            <p:cNvSpPr>
              <a:spLocks noChangeArrowheads="1"/>
            </p:cNvSpPr>
            <p:nvPr/>
          </p:nvSpPr>
          <p:spPr bwMode="auto">
            <a:xfrm>
              <a:off x="3542" y="1522"/>
              <a:ext cx="471" cy="314"/>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33" name="Rectangle 21"/>
            <p:cNvSpPr>
              <a:spLocks noChangeArrowheads="1"/>
            </p:cNvSpPr>
            <p:nvPr/>
          </p:nvSpPr>
          <p:spPr bwMode="auto">
            <a:xfrm>
              <a:off x="3542" y="1522"/>
              <a:ext cx="472" cy="315"/>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34" name="Group 22"/>
          <p:cNvGrpSpPr>
            <a:grpSpLocks/>
          </p:cNvGrpSpPr>
          <p:nvPr/>
        </p:nvGrpSpPr>
        <p:grpSpPr bwMode="auto">
          <a:xfrm>
            <a:off x="5622925" y="2446338"/>
            <a:ext cx="501650" cy="685800"/>
            <a:chOff x="3542" y="1836"/>
            <a:chExt cx="316" cy="432"/>
          </a:xfrm>
        </p:grpSpPr>
        <p:sp>
          <p:nvSpPr>
            <p:cNvPr id="38935" name="Rectangle 23"/>
            <p:cNvSpPr>
              <a:spLocks noChangeArrowheads="1"/>
            </p:cNvSpPr>
            <p:nvPr/>
          </p:nvSpPr>
          <p:spPr bwMode="auto">
            <a:xfrm>
              <a:off x="3542" y="1836"/>
              <a:ext cx="314" cy="431"/>
            </a:xfrm>
            <a:prstGeom prst="rect">
              <a:avLst/>
            </a:prstGeom>
            <a:blipFill dpi="0" rotWithShape="0">
              <a:blip r:embed="rId5"/>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36" name="Rectangle 24"/>
            <p:cNvSpPr>
              <a:spLocks noChangeArrowheads="1"/>
            </p:cNvSpPr>
            <p:nvPr/>
          </p:nvSpPr>
          <p:spPr bwMode="auto">
            <a:xfrm>
              <a:off x="3542" y="1836"/>
              <a:ext cx="316" cy="432"/>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37" name="Group 25"/>
          <p:cNvGrpSpPr>
            <a:grpSpLocks/>
          </p:cNvGrpSpPr>
          <p:nvPr/>
        </p:nvGrpSpPr>
        <p:grpSpPr bwMode="auto">
          <a:xfrm>
            <a:off x="5622925" y="3130550"/>
            <a:ext cx="812800" cy="687388"/>
            <a:chOff x="3542" y="2267"/>
            <a:chExt cx="512" cy="433"/>
          </a:xfrm>
        </p:grpSpPr>
        <p:sp>
          <p:nvSpPr>
            <p:cNvPr id="38938" name="Rectangle 26"/>
            <p:cNvSpPr>
              <a:spLocks noChangeArrowheads="1"/>
            </p:cNvSpPr>
            <p:nvPr/>
          </p:nvSpPr>
          <p:spPr bwMode="auto">
            <a:xfrm>
              <a:off x="3542" y="2267"/>
              <a:ext cx="510" cy="431"/>
            </a:xfrm>
            <a:prstGeom prst="rect">
              <a:avLst/>
            </a:prstGeom>
            <a:blipFill dpi="0" rotWithShape="0">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39" name="Rectangle 27"/>
            <p:cNvSpPr>
              <a:spLocks noChangeArrowheads="1"/>
            </p:cNvSpPr>
            <p:nvPr/>
          </p:nvSpPr>
          <p:spPr bwMode="auto">
            <a:xfrm>
              <a:off x="3542" y="2267"/>
              <a:ext cx="512" cy="433"/>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8940" name="Rectangle 28"/>
          <p:cNvSpPr>
            <a:spLocks noChangeArrowheads="1"/>
          </p:cNvSpPr>
          <p:nvPr/>
        </p:nvSpPr>
        <p:spPr bwMode="auto">
          <a:xfrm>
            <a:off x="5561013" y="1449388"/>
            <a:ext cx="7318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41" name="Rectangle 29"/>
          <p:cNvSpPr>
            <a:spLocks noChangeArrowheads="1"/>
          </p:cNvSpPr>
          <p:nvPr/>
        </p:nvSpPr>
        <p:spPr bwMode="auto">
          <a:xfrm>
            <a:off x="5562600" y="1371600"/>
            <a:ext cx="3190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Symbol" panose="05050102010706020507" pitchFamily="18" charset="2"/>
                <a:ea typeface="+mn-ea"/>
                <a:cs typeface="+mn-cs"/>
              </a:rPr>
              <a:t>r2</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42" name="Rectangle 30"/>
          <p:cNvSpPr>
            <a:spLocks noChangeArrowheads="1"/>
          </p:cNvSpPr>
          <p:nvPr/>
        </p:nvSpPr>
        <p:spPr bwMode="auto">
          <a:xfrm>
            <a:off x="5899150" y="1447800"/>
            <a:ext cx="320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V2</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pSp>
        <p:nvGrpSpPr>
          <p:cNvPr id="38943" name="Group 31"/>
          <p:cNvGrpSpPr>
            <a:grpSpLocks/>
          </p:cNvGrpSpPr>
          <p:nvPr/>
        </p:nvGrpSpPr>
        <p:grpSpPr bwMode="auto">
          <a:xfrm>
            <a:off x="6707188" y="1449388"/>
            <a:ext cx="658812" cy="3049587"/>
            <a:chOff x="4225" y="1208"/>
            <a:chExt cx="415" cy="1921"/>
          </a:xfrm>
        </p:grpSpPr>
        <p:sp>
          <p:nvSpPr>
            <p:cNvPr id="38944" name="Freeform 32"/>
            <p:cNvSpPr>
              <a:spLocks/>
            </p:cNvSpPr>
            <p:nvPr/>
          </p:nvSpPr>
          <p:spPr bwMode="auto">
            <a:xfrm>
              <a:off x="4225" y="1208"/>
              <a:ext cx="415" cy="1921"/>
            </a:xfrm>
            <a:custGeom>
              <a:avLst/>
              <a:gdLst>
                <a:gd name="T0" fmla="*/ 147 w 415"/>
                <a:gd name="T1" fmla="*/ 10 h 1921"/>
                <a:gd name="T2" fmla="*/ 144 w 415"/>
                <a:gd name="T3" fmla="*/ 33 h 1921"/>
                <a:gd name="T4" fmla="*/ 137 w 415"/>
                <a:gd name="T5" fmla="*/ 80 h 1921"/>
                <a:gd name="T6" fmla="*/ 131 w 415"/>
                <a:gd name="T7" fmla="*/ 156 h 1921"/>
                <a:gd name="T8" fmla="*/ 137 w 415"/>
                <a:gd name="T9" fmla="*/ 229 h 1921"/>
                <a:gd name="T10" fmla="*/ 150 w 415"/>
                <a:gd name="T11" fmla="*/ 260 h 1921"/>
                <a:gd name="T12" fmla="*/ 175 w 415"/>
                <a:gd name="T13" fmla="*/ 288 h 1921"/>
                <a:gd name="T14" fmla="*/ 212 w 415"/>
                <a:gd name="T15" fmla="*/ 314 h 1921"/>
                <a:gd name="T16" fmla="*/ 258 w 415"/>
                <a:gd name="T17" fmla="*/ 339 h 1921"/>
                <a:gd name="T18" fmla="*/ 328 w 415"/>
                <a:gd name="T19" fmla="*/ 373 h 1921"/>
                <a:gd name="T20" fmla="*/ 369 w 415"/>
                <a:gd name="T21" fmla="*/ 397 h 1921"/>
                <a:gd name="T22" fmla="*/ 400 w 415"/>
                <a:gd name="T23" fmla="*/ 422 h 1921"/>
                <a:gd name="T24" fmla="*/ 415 w 415"/>
                <a:gd name="T25" fmla="*/ 448 h 1921"/>
                <a:gd name="T26" fmla="*/ 408 w 415"/>
                <a:gd name="T27" fmla="*/ 476 h 1921"/>
                <a:gd name="T28" fmla="*/ 381 w 415"/>
                <a:gd name="T29" fmla="*/ 505 h 1921"/>
                <a:gd name="T30" fmla="*/ 337 w 415"/>
                <a:gd name="T31" fmla="*/ 536 h 1921"/>
                <a:gd name="T32" fmla="*/ 283 w 415"/>
                <a:gd name="T33" fmla="*/ 567 h 1921"/>
                <a:gd name="T34" fmla="*/ 193 w 415"/>
                <a:gd name="T35" fmla="*/ 615 h 1921"/>
                <a:gd name="T36" fmla="*/ 136 w 415"/>
                <a:gd name="T37" fmla="*/ 644 h 1921"/>
                <a:gd name="T38" fmla="*/ 88 w 415"/>
                <a:gd name="T39" fmla="*/ 673 h 1921"/>
                <a:gd name="T40" fmla="*/ 56 w 415"/>
                <a:gd name="T41" fmla="*/ 699 h 1921"/>
                <a:gd name="T42" fmla="*/ 38 w 415"/>
                <a:gd name="T43" fmla="*/ 724 h 1921"/>
                <a:gd name="T44" fmla="*/ 30 w 415"/>
                <a:gd name="T45" fmla="*/ 747 h 1921"/>
                <a:gd name="T46" fmla="*/ 30 w 415"/>
                <a:gd name="T47" fmla="*/ 768 h 1921"/>
                <a:gd name="T48" fmla="*/ 38 w 415"/>
                <a:gd name="T49" fmla="*/ 807 h 1921"/>
                <a:gd name="T50" fmla="*/ 49 w 415"/>
                <a:gd name="T51" fmla="*/ 845 h 1921"/>
                <a:gd name="T52" fmla="*/ 48 w 415"/>
                <a:gd name="T53" fmla="*/ 873 h 1921"/>
                <a:gd name="T54" fmla="*/ 34 w 415"/>
                <a:gd name="T55" fmla="*/ 897 h 1921"/>
                <a:gd name="T56" fmla="*/ 12 w 415"/>
                <a:gd name="T57" fmla="*/ 925 h 1921"/>
                <a:gd name="T58" fmla="*/ 0 w 415"/>
                <a:gd name="T59" fmla="*/ 946 h 1921"/>
                <a:gd name="T60" fmla="*/ 2 w 415"/>
                <a:gd name="T61" fmla="*/ 964 h 1921"/>
                <a:gd name="T62" fmla="*/ 10 w 415"/>
                <a:gd name="T63" fmla="*/ 987 h 1921"/>
                <a:gd name="T64" fmla="*/ 31 w 415"/>
                <a:gd name="T65" fmla="*/ 1011 h 1921"/>
                <a:gd name="T66" fmla="*/ 69 w 415"/>
                <a:gd name="T67" fmla="*/ 1042 h 1921"/>
                <a:gd name="T68" fmla="*/ 118 w 415"/>
                <a:gd name="T69" fmla="*/ 1075 h 1921"/>
                <a:gd name="T70" fmla="*/ 204 w 415"/>
                <a:gd name="T71" fmla="*/ 1129 h 1921"/>
                <a:gd name="T72" fmla="*/ 260 w 415"/>
                <a:gd name="T73" fmla="*/ 1167 h 1921"/>
                <a:gd name="T74" fmla="*/ 310 w 415"/>
                <a:gd name="T75" fmla="*/ 1204 h 1921"/>
                <a:gd name="T76" fmla="*/ 348 w 415"/>
                <a:gd name="T77" fmla="*/ 1240 h 1921"/>
                <a:gd name="T78" fmla="*/ 369 w 415"/>
                <a:gd name="T79" fmla="*/ 1274 h 1921"/>
                <a:gd name="T80" fmla="*/ 371 w 415"/>
                <a:gd name="T81" fmla="*/ 1307 h 1921"/>
                <a:gd name="T82" fmla="*/ 358 w 415"/>
                <a:gd name="T83" fmla="*/ 1336 h 1921"/>
                <a:gd name="T84" fmla="*/ 332 w 415"/>
                <a:gd name="T85" fmla="*/ 1366 h 1921"/>
                <a:gd name="T86" fmla="*/ 301 w 415"/>
                <a:gd name="T87" fmla="*/ 1395 h 1921"/>
                <a:gd name="T88" fmla="*/ 232 w 415"/>
                <a:gd name="T89" fmla="*/ 1456 h 1921"/>
                <a:gd name="T90" fmla="*/ 203 w 415"/>
                <a:gd name="T91" fmla="*/ 1492 h 1921"/>
                <a:gd name="T92" fmla="*/ 183 w 415"/>
                <a:gd name="T93" fmla="*/ 1529 h 1921"/>
                <a:gd name="T94" fmla="*/ 172 w 415"/>
                <a:gd name="T95" fmla="*/ 1573 h 1921"/>
                <a:gd name="T96" fmla="*/ 159 w 415"/>
                <a:gd name="T97" fmla="*/ 1679 h 1921"/>
                <a:gd name="T98" fmla="*/ 152 w 415"/>
                <a:gd name="T99" fmla="*/ 1791 h 1921"/>
                <a:gd name="T100" fmla="*/ 150 w 415"/>
                <a:gd name="T101" fmla="*/ 1864 h 1921"/>
                <a:gd name="T102" fmla="*/ 149 w 415"/>
                <a:gd name="T103" fmla="*/ 1905 h 1921"/>
                <a:gd name="T104" fmla="*/ 147 w 415"/>
                <a:gd name="T105" fmla="*/ 0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15" h="1921">
                  <a:moveTo>
                    <a:pt x="147" y="0"/>
                  </a:moveTo>
                  <a:lnTo>
                    <a:pt x="147" y="10"/>
                  </a:lnTo>
                  <a:lnTo>
                    <a:pt x="146" y="20"/>
                  </a:lnTo>
                  <a:lnTo>
                    <a:pt x="144" y="33"/>
                  </a:lnTo>
                  <a:lnTo>
                    <a:pt x="142" y="48"/>
                  </a:lnTo>
                  <a:lnTo>
                    <a:pt x="137" y="80"/>
                  </a:lnTo>
                  <a:lnTo>
                    <a:pt x="132" y="118"/>
                  </a:lnTo>
                  <a:lnTo>
                    <a:pt x="131" y="156"/>
                  </a:lnTo>
                  <a:lnTo>
                    <a:pt x="131" y="193"/>
                  </a:lnTo>
                  <a:lnTo>
                    <a:pt x="137" y="229"/>
                  </a:lnTo>
                  <a:lnTo>
                    <a:pt x="144" y="245"/>
                  </a:lnTo>
                  <a:lnTo>
                    <a:pt x="150" y="260"/>
                  </a:lnTo>
                  <a:lnTo>
                    <a:pt x="162" y="275"/>
                  </a:lnTo>
                  <a:lnTo>
                    <a:pt x="175" y="288"/>
                  </a:lnTo>
                  <a:lnTo>
                    <a:pt x="193" y="301"/>
                  </a:lnTo>
                  <a:lnTo>
                    <a:pt x="212" y="314"/>
                  </a:lnTo>
                  <a:lnTo>
                    <a:pt x="235" y="325"/>
                  </a:lnTo>
                  <a:lnTo>
                    <a:pt x="258" y="339"/>
                  </a:lnTo>
                  <a:lnTo>
                    <a:pt x="306" y="361"/>
                  </a:lnTo>
                  <a:lnTo>
                    <a:pt x="328" y="373"/>
                  </a:lnTo>
                  <a:lnTo>
                    <a:pt x="350" y="386"/>
                  </a:lnTo>
                  <a:lnTo>
                    <a:pt x="369" y="397"/>
                  </a:lnTo>
                  <a:lnTo>
                    <a:pt x="386" y="409"/>
                  </a:lnTo>
                  <a:lnTo>
                    <a:pt x="400" y="422"/>
                  </a:lnTo>
                  <a:lnTo>
                    <a:pt x="410" y="435"/>
                  </a:lnTo>
                  <a:lnTo>
                    <a:pt x="415" y="448"/>
                  </a:lnTo>
                  <a:lnTo>
                    <a:pt x="415" y="461"/>
                  </a:lnTo>
                  <a:lnTo>
                    <a:pt x="408" y="476"/>
                  </a:lnTo>
                  <a:lnTo>
                    <a:pt x="397" y="490"/>
                  </a:lnTo>
                  <a:lnTo>
                    <a:pt x="381" y="505"/>
                  </a:lnTo>
                  <a:lnTo>
                    <a:pt x="361" y="520"/>
                  </a:lnTo>
                  <a:lnTo>
                    <a:pt x="337" y="536"/>
                  </a:lnTo>
                  <a:lnTo>
                    <a:pt x="310" y="551"/>
                  </a:lnTo>
                  <a:lnTo>
                    <a:pt x="283" y="567"/>
                  </a:lnTo>
                  <a:lnTo>
                    <a:pt x="253" y="584"/>
                  </a:lnTo>
                  <a:lnTo>
                    <a:pt x="193" y="615"/>
                  </a:lnTo>
                  <a:lnTo>
                    <a:pt x="163" y="629"/>
                  </a:lnTo>
                  <a:lnTo>
                    <a:pt x="136" y="644"/>
                  </a:lnTo>
                  <a:lnTo>
                    <a:pt x="111" y="659"/>
                  </a:lnTo>
                  <a:lnTo>
                    <a:pt x="88" y="673"/>
                  </a:lnTo>
                  <a:lnTo>
                    <a:pt x="70" y="686"/>
                  </a:lnTo>
                  <a:lnTo>
                    <a:pt x="56" y="699"/>
                  </a:lnTo>
                  <a:lnTo>
                    <a:pt x="46" y="713"/>
                  </a:lnTo>
                  <a:lnTo>
                    <a:pt x="38" y="724"/>
                  </a:lnTo>
                  <a:lnTo>
                    <a:pt x="33" y="735"/>
                  </a:lnTo>
                  <a:lnTo>
                    <a:pt x="30" y="747"/>
                  </a:lnTo>
                  <a:lnTo>
                    <a:pt x="30" y="757"/>
                  </a:lnTo>
                  <a:lnTo>
                    <a:pt x="30" y="768"/>
                  </a:lnTo>
                  <a:lnTo>
                    <a:pt x="33" y="788"/>
                  </a:lnTo>
                  <a:lnTo>
                    <a:pt x="38" y="807"/>
                  </a:lnTo>
                  <a:lnTo>
                    <a:pt x="44" y="827"/>
                  </a:lnTo>
                  <a:lnTo>
                    <a:pt x="49" y="845"/>
                  </a:lnTo>
                  <a:lnTo>
                    <a:pt x="49" y="864"/>
                  </a:lnTo>
                  <a:lnTo>
                    <a:pt x="48" y="873"/>
                  </a:lnTo>
                  <a:lnTo>
                    <a:pt x="44" y="881"/>
                  </a:lnTo>
                  <a:lnTo>
                    <a:pt x="34" y="897"/>
                  </a:lnTo>
                  <a:lnTo>
                    <a:pt x="23" y="910"/>
                  </a:lnTo>
                  <a:lnTo>
                    <a:pt x="12" y="925"/>
                  </a:lnTo>
                  <a:lnTo>
                    <a:pt x="3" y="940"/>
                  </a:lnTo>
                  <a:lnTo>
                    <a:pt x="0" y="946"/>
                  </a:lnTo>
                  <a:lnTo>
                    <a:pt x="0" y="956"/>
                  </a:lnTo>
                  <a:lnTo>
                    <a:pt x="2" y="964"/>
                  </a:lnTo>
                  <a:lnTo>
                    <a:pt x="3" y="976"/>
                  </a:lnTo>
                  <a:lnTo>
                    <a:pt x="10" y="987"/>
                  </a:lnTo>
                  <a:lnTo>
                    <a:pt x="18" y="998"/>
                  </a:lnTo>
                  <a:lnTo>
                    <a:pt x="31" y="1011"/>
                  </a:lnTo>
                  <a:lnTo>
                    <a:pt x="48" y="1026"/>
                  </a:lnTo>
                  <a:lnTo>
                    <a:pt x="69" y="1042"/>
                  </a:lnTo>
                  <a:lnTo>
                    <a:pt x="92" y="1059"/>
                  </a:lnTo>
                  <a:lnTo>
                    <a:pt x="118" y="1075"/>
                  </a:lnTo>
                  <a:lnTo>
                    <a:pt x="146" y="1093"/>
                  </a:lnTo>
                  <a:lnTo>
                    <a:pt x="204" y="1129"/>
                  </a:lnTo>
                  <a:lnTo>
                    <a:pt x="232" y="1147"/>
                  </a:lnTo>
                  <a:lnTo>
                    <a:pt x="260" y="1167"/>
                  </a:lnTo>
                  <a:lnTo>
                    <a:pt x="286" y="1185"/>
                  </a:lnTo>
                  <a:lnTo>
                    <a:pt x="310" y="1204"/>
                  </a:lnTo>
                  <a:lnTo>
                    <a:pt x="332" y="1222"/>
                  </a:lnTo>
                  <a:lnTo>
                    <a:pt x="348" y="1240"/>
                  </a:lnTo>
                  <a:lnTo>
                    <a:pt x="361" y="1258"/>
                  </a:lnTo>
                  <a:lnTo>
                    <a:pt x="369" y="1274"/>
                  </a:lnTo>
                  <a:lnTo>
                    <a:pt x="373" y="1291"/>
                  </a:lnTo>
                  <a:lnTo>
                    <a:pt x="371" y="1307"/>
                  </a:lnTo>
                  <a:lnTo>
                    <a:pt x="366" y="1322"/>
                  </a:lnTo>
                  <a:lnTo>
                    <a:pt x="358" y="1336"/>
                  </a:lnTo>
                  <a:lnTo>
                    <a:pt x="346" y="1351"/>
                  </a:lnTo>
                  <a:lnTo>
                    <a:pt x="332" y="1366"/>
                  </a:lnTo>
                  <a:lnTo>
                    <a:pt x="317" y="1381"/>
                  </a:lnTo>
                  <a:lnTo>
                    <a:pt x="301" y="1395"/>
                  </a:lnTo>
                  <a:lnTo>
                    <a:pt x="266" y="1425"/>
                  </a:lnTo>
                  <a:lnTo>
                    <a:pt x="232" y="1456"/>
                  </a:lnTo>
                  <a:lnTo>
                    <a:pt x="217" y="1474"/>
                  </a:lnTo>
                  <a:lnTo>
                    <a:pt x="203" y="1492"/>
                  </a:lnTo>
                  <a:lnTo>
                    <a:pt x="191" y="1510"/>
                  </a:lnTo>
                  <a:lnTo>
                    <a:pt x="183" y="1529"/>
                  </a:lnTo>
                  <a:lnTo>
                    <a:pt x="177" y="1550"/>
                  </a:lnTo>
                  <a:lnTo>
                    <a:pt x="172" y="1573"/>
                  </a:lnTo>
                  <a:lnTo>
                    <a:pt x="163" y="1624"/>
                  </a:lnTo>
                  <a:lnTo>
                    <a:pt x="159" y="1679"/>
                  </a:lnTo>
                  <a:lnTo>
                    <a:pt x="155" y="1735"/>
                  </a:lnTo>
                  <a:lnTo>
                    <a:pt x="152" y="1791"/>
                  </a:lnTo>
                  <a:lnTo>
                    <a:pt x="150" y="1841"/>
                  </a:lnTo>
                  <a:lnTo>
                    <a:pt x="150" y="1864"/>
                  </a:lnTo>
                  <a:lnTo>
                    <a:pt x="150" y="1885"/>
                  </a:lnTo>
                  <a:lnTo>
                    <a:pt x="149" y="1905"/>
                  </a:lnTo>
                  <a:lnTo>
                    <a:pt x="147" y="1921"/>
                  </a:lnTo>
                  <a:lnTo>
                    <a:pt x="147"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45" name="Freeform 33"/>
            <p:cNvSpPr>
              <a:spLocks/>
            </p:cNvSpPr>
            <p:nvPr/>
          </p:nvSpPr>
          <p:spPr bwMode="auto">
            <a:xfrm>
              <a:off x="4225" y="1208"/>
              <a:ext cx="415" cy="1921"/>
            </a:xfrm>
            <a:custGeom>
              <a:avLst/>
              <a:gdLst>
                <a:gd name="T0" fmla="*/ 147 w 415"/>
                <a:gd name="T1" fmla="*/ 10 h 1921"/>
                <a:gd name="T2" fmla="*/ 144 w 415"/>
                <a:gd name="T3" fmla="*/ 33 h 1921"/>
                <a:gd name="T4" fmla="*/ 137 w 415"/>
                <a:gd name="T5" fmla="*/ 80 h 1921"/>
                <a:gd name="T6" fmla="*/ 131 w 415"/>
                <a:gd name="T7" fmla="*/ 156 h 1921"/>
                <a:gd name="T8" fmla="*/ 137 w 415"/>
                <a:gd name="T9" fmla="*/ 229 h 1921"/>
                <a:gd name="T10" fmla="*/ 150 w 415"/>
                <a:gd name="T11" fmla="*/ 260 h 1921"/>
                <a:gd name="T12" fmla="*/ 175 w 415"/>
                <a:gd name="T13" fmla="*/ 288 h 1921"/>
                <a:gd name="T14" fmla="*/ 212 w 415"/>
                <a:gd name="T15" fmla="*/ 314 h 1921"/>
                <a:gd name="T16" fmla="*/ 258 w 415"/>
                <a:gd name="T17" fmla="*/ 339 h 1921"/>
                <a:gd name="T18" fmla="*/ 328 w 415"/>
                <a:gd name="T19" fmla="*/ 373 h 1921"/>
                <a:gd name="T20" fmla="*/ 369 w 415"/>
                <a:gd name="T21" fmla="*/ 397 h 1921"/>
                <a:gd name="T22" fmla="*/ 400 w 415"/>
                <a:gd name="T23" fmla="*/ 422 h 1921"/>
                <a:gd name="T24" fmla="*/ 415 w 415"/>
                <a:gd name="T25" fmla="*/ 448 h 1921"/>
                <a:gd name="T26" fmla="*/ 408 w 415"/>
                <a:gd name="T27" fmla="*/ 476 h 1921"/>
                <a:gd name="T28" fmla="*/ 381 w 415"/>
                <a:gd name="T29" fmla="*/ 505 h 1921"/>
                <a:gd name="T30" fmla="*/ 337 w 415"/>
                <a:gd name="T31" fmla="*/ 536 h 1921"/>
                <a:gd name="T32" fmla="*/ 283 w 415"/>
                <a:gd name="T33" fmla="*/ 567 h 1921"/>
                <a:gd name="T34" fmla="*/ 193 w 415"/>
                <a:gd name="T35" fmla="*/ 615 h 1921"/>
                <a:gd name="T36" fmla="*/ 136 w 415"/>
                <a:gd name="T37" fmla="*/ 644 h 1921"/>
                <a:gd name="T38" fmla="*/ 88 w 415"/>
                <a:gd name="T39" fmla="*/ 673 h 1921"/>
                <a:gd name="T40" fmla="*/ 56 w 415"/>
                <a:gd name="T41" fmla="*/ 699 h 1921"/>
                <a:gd name="T42" fmla="*/ 38 w 415"/>
                <a:gd name="T43" fmla="*/ 724 h 1921"/>
                <a:gd name="T44" fmla="*/ 30 w 415"/>
                <a:gd name="T45" fmla="*/ 747 h 1921"/>
                <a:gd name="T46" fmla="*/ 30 w 415"/>
                <a:gd name="T47" fmla="*/ 768 h 1921"/>
                <a:gd name="T48" fmla="*/ 38 w 415"/>
                <a:gd name="T49" fmla="*/ 807 h 1921"/>
                <a:gd name="T50" fmla="*/ 49 w 415"/>
                <a:gd name="T51" fmla="*/ 845 h 1921"/>
                <a:gd name="T52" fmla="*/ 48 w 415"/>
                <a:gd name="T53" fmla="*/ 873 h 1921"/>
                <a:gd name="T54" fmla="*/ 34 w 415"/>
                <a:gd name="T55" fmla="*/ 897 h 1921"/>
                <a:gd name="T56" fmla="*/ 12 w 415"/>
                <a:gd name="T57" fmla="*/ 925 h 1921"/>
                <a:gd name="T58" fmla="*/ 0 w 415"/>
                <a:gd name="T59" fmla="*/ 946 h 1921"/>
                <a:gd name="T60" fmla="*/ 2 w 415"/>
                <a:gd name="T61" fmla="*/ 964 h 1921"/>
                <a:gd name="T62" fmla="*/ 10 w 415"/>
                <a:gd name="T63" fmla="*/ 987 h 1921"/>
                <a:gd name="T64" fmla="*/ 31 w 415"/>
                <a:gd name="T65" fmla="*/ 1011 h 1921"/>
                <a:gd name="T66" fmla="*/ 69 w 415"/>
                <a:gd name="T67" fmla="*/ 1042 h 1921"/>
                <a:gd name="T68" fmla="*/ 118 w 415"/>
                <a:gd name="T69" fmla="*/ 1075 h 1921"/>
                <a:gd name="T70" fmla="*/ 204 w 415"/>
                <a:gd name="T71" fmla="*/ 1129 h 1921"/>
                <a:gd name="T72" fmla="*/ 260 w 415"/>
                <a:gd name="T73" fmla="*/ 1167 h 1921"/>
                <a:gd name="T74" fmla="*/ 310 w 415"/>
                <a:gd name="T75" fmla="*/ 1204 h 1921"/>
                <a:gd name="T76" fmla="*/ 348 w 415"/>
                <a:gd name="T77" fmla="*/ 1240 h 1921"/>
                <a:gd name="T78" fmla="*/ 369 w 415"/>
                <a:gd name="T79" fmla="*/ 1274 h 1921"/>
                <a:gd name="T80" fmla="*/ 371 w 415"/>
                <a:gd name="T81" fmla="*/ 1307 h 1921"/>
                <a:gd name="T82" fmla="*/ 358 w 415"/>
                <a:gd name="T83" fmla="*/ 1336 h 1921"/>
                <a:gd name="T84" fmla="*/ 332 w 415"/>
                <a:gd name="T85" fmla="*/ 1366 h 1921"/>
                <a:gd name="T86" fmla="*/ 301 w 415"/>
                <a:gd name="T87" fmla="*/ 1395 h 1921"/>
                <a:gd name="T88" fmla="*/ 232 w 415"/>
                <a:gd name="T89" fmla="*/ 1456 h 1921"/>
                <a:gd name="T90" fmla="*/ 203 w 415"/>
                <a:gd name="T91" fmla="*/ 1492 h 1921"/>
                <a:gd name="T92" fmla="*/ 183 w 415"/>
                <a:gd name="T93" fmla="*/ 1529 h 1921"/>
                <a:gd name="T94" fmla="*/ 172 w 415"/>
                <a:gd name="T95" fmla="*/ 1573 h 1921"/>
                <a:gd name="T96" fmla="*/ 159 w 415"/>
                <a:gd name="T97" fmla="*/ 1679 h 1921"/>
                <a:gd name="T98" fmla="*/ 152 w 415"/>
                <a:gd name="T99" fmla="*/ 1791 h 1921"/>
                <a:gd name="T100" fmla="*/ 150 w 415"/>
                <a:gd name="T101" fmla="*/ 1864 h 1921"/>
                <a:gd name="T102" fmla="*/ 149 w 415"/>
                <a:gd name="T103" fmla="*/ 1905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5" h="1921">
                  <a:moveTo>
                    <a:pt x="147" y="0"/>
                  </a:moveTo>
                  <a:lnTo>
                    <a:pt x="147" y="10"/>
                  </a:lnTo>
                  <a:lnTo>
                    <a:pt x="146" y="20"/>
                  </a:lnTo>
                  <a:lnTo>
                    <a:pt x="144" y="33"/>
                  </a:lnTo>
                  <a:lnTo>
                    <a:pt x="142" y="48"/>
                  </a:lnTo>
                  <a:lnTo>
                    <a:pt x="137" y="80"/>
                  </a:lnTo>
                  <a:lnTo>
                    <a:pt x="132" y="118"/>
                  </a:lnTo>
                  <a:lnTo>
                    <a:pt x="131" y="156"/>
                  </a:lnTo>
                  <a:lnTo>
                    <a:pt x="131" y="193"/>
                  </a:lnTo>
                  <a:lnTo>
                    <a:pt x="137" y="229"/>
                  </a:lnTo>
                  <a:lnTo>
                    <a:pt x="144" y="245"/>
                  </a:lnTo>
                  <a:lnTo>
                    <a:pt x="150" y="260"/>
                  </a:lnTo>
                  <a:lnTo>
                    <a:pt x="162" y="275"/>
                  </a:lnTo>
                  <a:lnTo>
                    <a:pt x="175" y="288"/>
                  </a:lnTo>
                  <a:lnTo>
                    <a:pt x="193" y="301"/>
                  </a:lnTo>
                  <a:lnTo>
                    <a:pt x="212" y="314"/>
                  </a:lnTo>
                  <a:lnTo>
                    <a:pt x="235" y="325"/>
                  </a:lnTo>
                  <a:lnTo>
                    <a:pt x="258" y="339"/>
                  </a:lnTo>
                  <a:lnTo>
                    <a:pt x="306" y="361"/>
                  </a:lnTo>
                  <a:lnTo>
                    <a:pt x="328" y="373"/>
                  </a:lnTo>
                  <a:lnTo>
                    <a:pt x="350" y="386"/>
                  </a:lnTo>
                  <a:lnTo>
                    <a:pt x="369" y="397"/>
                  </a:lnTo>
                  <a:lnTo>
                    <a:pt x="386" y="409"/>
                  </a:lnTo>
                  <a:lnTo>
                    <a:pt x="400" y="422"/>
                  </a:lnTo>
                  <a:lnTo>
                    <a:pt x="410" y="435"/>
                  </a:lnTo>
                  <a:lnTo>
                    <a:pt x="415" y="448"/>
                  </a:lnTo>
                  <a:lnTo>
                    <a:pt x="415" y="461"/>
                  </a:lnTo>
                  <a:lnTo>
                    <a:pt x="408" y="476"/>
                  </a:lnTo>
                  <a:lnTo>
                    <a:pt x="397" y="490"/>
                  </a:lnTo>
                  <a:lnTo>
                    <a:pt x="381" y="505"/>
                  </a:lnTo>
                  <a:lnTo>
                    <a:pt x="361" y="520"/>
                  </a:lnTo>
                  <a:lnTo>
                    <a:pt x="337" y="536"/>
                  </a:lnTo>
                  <a:lnTo>
                    <a:pt x="310" y="551"/>
                  </a:lnTo>
                  <a:lnTo>
                    <a:pt x="283" y="567"/>
                  </a:lnTo>
                  <a:lnTo>
                    <a:pt x="253" y="584"/>
                  </a:lnTo>
                  <a:lnTo>
                    <a:pt x="193" y="615"/>
                  </a:lnTo>
                  <a:lnTo>
                    <a:pt x="163" y="629"/>
                  </a:lnTo>
                  <a:lnTo>
                    <a:pt x="136" y="644"/>
                  </a:lnTo>
                  <a:lnTo>
                    <a:pt x="111" y="659"/>
                  </a:lnTo>
                  <a:lnTo>
                    <a:pt x="88" y="673"/>
                  </a:lnTo>
                  <a:lnTo>
                    <a:pt x="70" y="686"/>
                  </a:lnTo>
                  <a:lnTo>
                    <a:pt x="56" y="699"/>
                  </a:lnTo>
                  <a:lnTo>
                    <a:pt x="46" y="713"/>
                  </a:lnTo>
                  <a:lnTo>
                    <a:pt x="38" y="724"/>
                  </a:lnTo>
                  <a:lnTo>
                    <a:pt x="33" y="735"/>
                  </a:lnTo>
                  <a:lnTo>
                    <a:pt x="30" y="747"/>
                  </a:lnTo>
                  <a:lnTo>
                    <a:pt x="30" y="757"/>
                  </a:lnTo>
                  <a:lnTo>
                    <a:pt x="30" y="768"/>
                  </a:lnTo>
                  <a:lnTo>
                    <a:pt x="33" y="788"/>
                  </a:lnTo>
                  <a:lnTo>
                    <a:pt x="38" y="807"/>
                  </a:lnTo>
                  <a:lnTo>
                    <a:pt x="44" y="827"/>
                  </a:lnTo>
                  <a:lnTo>
                    <a:pt x="49" y="845"/>
                  </a:lnTo>
                  <a:lnTo>
                    <a:pt x="49" y="864"/>
                  </a:lnTo>
                  <a:lnTo>
                    <a:pt x="48" y="873"/>
                  </a:lnTo>
                  <a:lnTo>
                    <a:pt x="44" y="881"/>
                  </a:lnTo>
                  <a:lnTo>
                    <a:pt x="34" y="897"/>
                  </a:lnTo>
                  <a:lnTo>
                    <a:pt x="23" y="910"/>
                  </a:lnTo>
                  <a:lnTo>
                    <a:pt x="12" y="925"/>
                  </a:lnTo>
                  <a:lnTo>
                    <a:pt x="3" y="940"/>
                  </a:lnTo>
                  <a:lnTo>
                    <a:pt x="0" y="946"/>
                  </a:lnTo>
                  <a:lnTo>
                    <a:pt x="0" y="956"/>
                  </a:lnTo>
                  <a:lnTo>
                    <a:pt x="2" y="964"/>
                  </a:lnTo>
                  <a:lnTo>
                    <a:pt x="3" y="976"/>
                  </a:lnTo>
                  <a:lnTo>
                    <a:pt x="10" y="987"/>
                  </a:lnTo>
                  <a:lnTo>
                    <a:pt x="18" y="998"/>
                  </a:lnTo>
                  <a:lnTo>
                    <a:pt x="31" y="1011"/>
                  </a:lnTo>
                  <a:lnTo>
                    <a:pt x="48" y="1026"/>
                  </a:lnTo>
                  <a:lnTo>
                    <a:pt x="69" y="1042"/>
                  </a:lnTo>
                  <a:lnTo>
                    <a:pt x="92" y="1059"/>
                  </a:lnTo>
                  <a:lnTo>
                    <a:pt x="118" y="1075"/>
                  </a:lnTo>
                  <a:lnTo>
                    <a:pt x="146" y="1093"/>
                  </a:lnTo>
                  <a:lnTo>
                    <a:pt x="204" y="1129"/>
                  </a:lnTo>
                  <a:lnTo>
                    <a:pt x="232" y="1147"/>
                  </a:lnTo>
                  <a:lnTo>
                    <a:pt x="260" y="1167"/>
                  </a:lnTo>
                  <a:lnTo>
                    <a:pt x="286" y="1185"/>
                  </a:lnTo>
                  <a:lnTo>
                    <a:pt x="310" y="1204"/>
                  </a:lnTo>
                  <a:lnTo>
                    <a:pt x="332" y="1222"/>
                  </a:lnTo>
                  <a:lnTo>
                    <a:pt x="348" y="1240"/>
                  </a:lnTo>
                  <a:lnTo>
                    <a:pt x="361" y="1258"/>
                  </a:lnTo>
                  <a:lnTo>
                    <a:pt x="369" y="1274"/>
                  </a:lnTo>
                  <a:lnTo>
                    <a:pt x="373" y="1291"/>
                  </a:lnTo>
                  <a:lnTo>
                    <a:pt x="371" y="1307"/>
                  </a:lnTo>
                  <a:lnTo>
                    <a:pt x="366" y="1322"/>
                  </a:lnTo>
                  <a:lnTo>
                    <a:pt x="358" y="1336"/>
                  </a:lnTo>
                  <a:lnTo>
                    <a:pt x="346" y="1351"/>
                  </a:lnTo>
                  <a:lnTo>
                    <a:pt x="332" y="1366"/>
                  </a:lnTo>
                  <a:lnTo>
                    <a:pt x="317" y="1381"/>
                  </a:lnTo>
                  <a:lnTo>
                    <a:pt x="301" y="1395"/>
                  </a:lnTo>
                  <a:lnTo>
                    <a:pt x="266" y="1425"/>
                  </a:lnTo>
                  <a:lnTo>
                    <a:pt x="232" y="1456"/>
                  </a:lnTo>
                  <a:lnTo>
                    <a:pt x="217" y="1474"/>
                  </a:lnTo>
                  <a:lnTo>
                    <a:pt x="203" y="1492"/>
                  </a:lnTo>
                  <a:lnTo>
                    <a:pt x="191" y="1510"/>
                  </a:lnTo>
                  <a:lnTo>
                    <a:pt x="183" y="1529"/>
                  </a:lnTo>
                  <a:lnTo>
                    <a:pt x="177" y="1550"/>
                  </a:lnTo>
                  <a:lnTo>
                    <a:pt x="172" y="1573"/>
                  </a:lnTo>
                  <a:lnTo>
                    <a:pt x="163" y="1624"/>
                  </a:lnTo>
                  <a:lnTo>
                    <a:pt x="159" y="1679"/>
                  </a:lnTo>
                  <a:lnTo>
                    <a:pt x="155" y="1735"/>
                  </a:lnTo>
                  <a:lnTo>
                    <a:pt x="152" y="1791"/>
                  </a:lnTo>
                  <a:lnTo>
                    <a:pt x="150" y="1841"/>
                  </a:lnTo>
                  <a:lnTo>
                    <a:pt x="150" y="1864"/>
                  </a:lnTo>
                  <a:lnTo>
                    <a:pt x="150" y="1885"/>
                  </a:lnTo>
                  <a:lnTo>
                    <a:pt x="149" y="1905"/>
                  </a:lnTo>
                  <a:lnTo>
                    <a:pt x="147" y="192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46" name="Group 34"/>
          <p:cNvGrpSpPr>
            <a:grpSpLocks/>
          </p:cNvGrpSpPr>
          <p:nvPr/>
        </p:nvGrpSpPr>
        <p:grpSpPr bwMode="auto">
          <a:xfrm>
            <a:off x="7910513" y="3357563"/>
            <a:ext cx="395287" cy="403225"/>
            <a:chOff x="4983" y="2115"/>
            <a:chExt cx="249" cy="254"/>
          </a:xfrm>
        </p:grpSpPr>
        <p:sp>
          <p:nvSpPr>
            <p:cNvPr id="38947" name="Rectangle 35"/>
            <p:cNvSpPr>
              <a:spLocks noChangeArrowheads="1"/>
            </p:cNvSpPr>
            <p:nvPr/>
          </p:nvSpPr>
          <p:spPr bwMode="auto">
            <a:xfrm>
              <a:off x="4983" y="2115"/>
              <a:ext cx="249"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48" name="Rectangle 36"/>
            <p:cNvSpPr>
              <a:spLocks noChangeArrowheads="1"/>
            </p:cNvSpPr>
            <p:nvPr/>
          </p:nvSpPr>
          <p:spPr bwMode="auto">
            <a:xfrm>
              <a:off x="5031" y="2128"/>
              <a:ext cx="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Symbol" panose="05050102010706020507" pitchFamily="18" charset="2"/>
                  <a:ea typeface="+mn-ea"/>
                  <a:cs typeface="+mn-cs"/>
                </a:rPr>
                <a:t>d</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49" name="Rectangle 37"/>
            <p:cNvSpPr>
              <a:spLocks noChangeArrowheads="1"/>
            </p:cNvSpPr>
            <p:nvPr/>
          </p:nvSpPr>
          <p:spPr bwMode="auto">
            <a:xfrm>
              <a:off x="5142" y="2139"/>
              <a:ext cx="90"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t</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pSp>
      <p:sp>
        <p:nvSpPr>
          <p:cNvPr id="38950" name="Freeform 38"/>
          <p:cNvSpPr>
            <a:spLocks/>
          </p:cNvSpPr>
          <p:nvPr/>
        </p:nvSpPr>
        <p:spPr bwMode="auto">
          <a:xfrm>
            <a:off x="4300538" y="2611438"/>
            <a:ext cx="622300" cy="247650"/>
          </a:xfrm>
          <a:custGeom>
            <a:avLst/>
            <a:gdLst>
              <a:gd name="T0" fmla="*/ 294 w 392"/>
              <a:gd name="T1" fmla="*/ 0 h 156"/>
              <a:gd name="T2" fmla="*/ 294 w 392"/>
              <a:gd name="T3" fmla="*/ 39 h 156"/>
              <a:gd name="T4" fmla="*/ 0 w 392"/>
              <a:gd name="T5" fmla="*/ 39 h 156"/>
              <a:gd name="T6" fmla="*/ 0 w 392"/>
              <a:gd name="T7" fmla="*/ 117 h 156"/>
              <a:gd name="T8" fmla="*/ 294 w 392"/>
              <a:gd name="T9" fmla="*/ 117 h 156"/>
              <a:gd name="T10" fmla="*/ 294 w 392"/>
              <a:gd name="T11" fmla="*/ 156 h 156"/>
              <a:gd name="T12" fmla="*/ 392 w 392"/>
              <a:gd name="T13" fmla="*/ 78 h 156"/>
              <a:gd name="T14" fmla="*/ 294 w 392"/>
              <a:gd name="T15" fmla="*/ 0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156">
                <a:moveTo>
                  <a:pt x="294" y="0"/>
                </a:moveTo>
                <a:lnTo>
                  <a:pt x="294" y="39"/>
                </a:lnTo>
                <a:lnTo>
                  <a:pt x="0" y="39"/>
                </a:lnTo>
                <a:lnTo>
                  <a:pt x="0" y="117"/>
                </a:lnTo>
                <a:lnTo>
                  <a:pt x="294" y="117"/>
                </a:lnTo>
                <a:lnTo>
                  <a:pt x="294" y="156"/>
                </a:lnTo>
                <a:lnTo>
                  <a:pt x="392" y="78"/>
                </a:lnTo>
                <a:lnTo>
                  <a:pt x="294" y="0"/>
                </a:lnTo>
                <a:close/>
              </a:path>
            </a:pathLst>
          </a:custGeom>
          <a:solidFill>
            <a:srgbClr val="00CC99"/>
          </a:solidFill>
          <a:ln w="7938">
            <a:solidFill>
              <a:srgbClr val="000000"/>
            </a:solidFill>
            <a:prstDash val="solid"/>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51" name="Rectangle 39"/>
          <p:cNvSpPr>
            <a:spLocks noChangeArrowheads="1"/>
          </p:cNvSpPr>
          <p:nvPr/>
        </p:nvSpPr>
        <p:spPr bwMode="auto">
          <a:xfrm>
            <a:off x="4038600" y="2362200"/>
            <a:ext cx="11811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52" name="Rectangle 40"/>
          <p:cNvSpPr>
            <a:spLocks noChangeArrowheads="1"/>
          </p:cNvSpPr>
          <p:nvPr/>
        </p:nvSpPr>
        <p:spPr bwMode="auto">
          <a:xfrm>
            <a:off x="4113213" y="2366963"/>
            <a:ext cx="11350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production</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53" name="Line 41"/>
          <p:cNvSpPr>
            <a:spLocks noChangeShapeType="1"/>
          </p:cNvSpPr>
          <p:nvPr/>
        </p:nvSpPr>
        <p:spPr bwMode="auto">
          <a:xfrm>
            <a:off x="6619875" y="2819400"/>
            <a:ext cx="1588" cy="434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54" name="Line 42"/>
          <p:cNvSpPr>
            <a:spLocks noChangeShapeType="1"/>
          </p:cNvSpPr>
          <p:nvPr/>
        </p:nvSpPr>
        <p:spPr bwMode="auto">
          <a:xfrm>
            <a:off x="7391400" y="3276600"/>
            <a:ext cx="1588" cy="4984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55" name="Line 43"/>
          <p:cNvSpPr>
            <a:spLocks noChangeShapeType="1"/>
          </p:cNvSpPr>
          <p:nvPr/>
        </p:nvSpPr>
        <p:spPr bwMode="auto">
          <a:xfrm>
            <a:off x="6710363" y="2881313"/>
            <a:ext cx="1587" cy="434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56" name="Line 44"/>
          <p:cNvSpPr>
            <a:spLocks noChangeShapeType="1"/>
          </p:cNvSpPr>
          <p:nvPr/>
        </p:nvSpPr>
        <p:spPr bwMode="auto">
          <a:xfrm>
            <a:off x="7304088" y="3130550"/>
            <a:ext cx="1587" cy="5603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8957" name="Group 45"/>
          <p:cNvGrpSpPr>
            <a:grpSpLocks/>
          </p:cNvGrpSpPr>
          <p:nvPr/>
        </p:nvGrpSpPr>
        <p:grpSpPr bwMode="auto">
          <a:xfrm>
            <a:off x="6584950" y="3840163"/>
            <a:ext cx="809625" cy="122237"/>
            <a:chOff x="4130" y="3248"/>
            <a:chExt cx="510" cy="77"/>
          </a:xfrm>
        </p:grpSpPr>
        <p:sp>
          <p:nvSpPr>
            <p:cNvPr id="38958" name="Rectangle 46"/>
            <p:cNvSpPr>
              <a:spLocks noChangeArrowheads="1"/>
            </p:cNvSpPr>
            <p:nvPr/>
          </p:nvSpPr>
          <p:spPr bwMode="auto">
            <a:xfrm>
              <a:off x="4202" y="3279"/>
              <a:ext cx="366"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59" name="Freeform 47"/>
            <p:cNvSpPr>
              <a:spLocks/>
            </p:cNvSpPr>
            <p:nvPr/>
          </p:nvSpPr>
          <p:spPr bwMode="auto">
            <a:xfrm>
              <a:off x="4130" y="3248"/>
              <a:ext cx="77" cy="77"/>
            </a:xfrm>
            <a:custGeom>
              <a:avLst/>
              <a:gdLst>
                <a:gd name="T0" fmla="*/ 77 w 77"/>
                <a:gd name="T1" fmla="*/ 0 h 77"/>
                <a:gd name="T2" fmla="*/ 0 w 77"/>
                <a:gd name="T3" fmla="*/ 38 h 77"/>
                <a:gd name="T4" fmla="*/ 77 w 77"/>
                <a:gd name="T5" fmla="*/ 77 h 77"/>
                <a:gd name="T6" fmla="*/ 77 w 77"/>
                <a:gd name="T7" fmla="*/ 0 h 77"/>
              </a:gdLst>
              <a:ahLst/>
              <a:cxnLst>
                <a:cxn ang="0">
                  <a:pos x="T0" y="T1"/>
                </a:cxn>
                <a:cxn ang="0">
                  <a:pos x="T2" y="T3"/>
                </a:cxn>
                <a:cxn ang="0">
                  <a:pos x="T4" y="T5"/>
                </a:cxn>
                <a:cxn ang="0">
                  <a:pos x="T6" y="T7"/>
                </a:cxn>
              </a:cxnLst>
              <a:rect l="0" t="0" r="r" b="b"/>
              <a:pathLst>
                <a:path w="77" h="77">
                  <a:moveTo>
                    <a:pt x="77" y="0"/>
                  </a:moveTo>
                  <a:lnTo>
                    <a:pt x="0" y="38"/>
                  </a:lnTo>
                  <a:lnTo>
                    <a:pt x="77" y="77"/>
                  </a:lnTo>
                  <a:lnTo>
                    <a:pt x="7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60" name="Freeform 48"/>
            <p:cNvSpPr>
              <a:spLocks/>
            </p:cNvSpPr>
            <p:nvPr/>
          </p:nvSpPr>
          <p:spPr bwMode="auto">
            <a:xfrm>
              <a:off x="4565" y="3248"/>
              <a:ext cx="75" cy="77"/>
            </a:xfrm>
            <a:custGeom>
              <a:avLst/>
              <a:gdLst>
                <a:gd name="T0" fmla="*/ 0 w 75"/>
                <a:gd name="T1" fmla="*/ 77 h 77"/>
                <a:gd name="T2" fmla="*/ 75 w 75"/>
                <a:gd name="T3" fmla="*/ 38 h 77"/>
                <a:gd name="T4" fmla="*/ 0 w 75"/>
                <a:gd name="T5" fmla="*/ 0 h 77"/>
                <a:gd name="T6" fmla="*/ 0 w 75"/>
                <a:gd name="T7" fmla="*/ 77 h 77"/>
              </a:gdLst>
              <a:ahLst/>
              <a:cxnLst>
                <a:cxn ang="0">
                  <a:pos x="T0" y="T1"/>
                </a:cxn>
                <a:cxn ang="0">
                  <a:pos x="T2" y="T3"/>
                </a:cxn>
                <a:cxn ang="0">
                  <a:pos x="T4" y="T5"/>
                </a:cxn>
                <a:cxn ang="0">
                  <a:pos x="T6" y="T7"/>
                </a:cxn>
              </a:cxnLst>
              <a:rect l="0" t="0" r="r" b="b"/>
              <a:pathLst>
                <a:path w="75" h="77">
                  <a:moveTo>
                    <a:pt x="0" y="77"/>
                  </a:moveTo>
                  <a:lnTo>
                    <a:pt x="75" y="38"/>
                  </a:lnTo>
                  <a:lnTo>
                    <a:pt x="0" y="0"/>
                  </a:lnTo>
                  <a:lnTo>
                    <a:pt x="0" y="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61" name="Group 49"/>
          <p:cNvGrpSpPr>
            <a:grpSpLocks/>
          </p:cNvGrpSpPr>
          <p:nvPr/>
        </p:nvGrpSpPr>
        <p:grpSpPr bwMode="auto">
          <a:xfrm>
            <a:off x="6750050" y="3733800"/>
            <a:ext cx="565150" cy="128588"/>
            <a:chOff x="4209" y="3368"/>
            <a:chExt cx="356" cy="81"/>
          </a:xfrm>
        </p:grpSpPr>
        <p:sp>
          <p:nvSpPr>
            <p:cNvPr id="38962" name="Freeform 50"/>
            <p:cNvSpPr>
              <a:spLocks/>
            </p:cNvSpPr>
            <p:nvPr/>
          </p:nvSpPr>
          <p:spPr bwMode="auto">
            <a:xfrm>
              <a:off x="4281" y="3399"/>
              <a:ext cx="212" cy="19"/>
            </a:xfrm>
            <a:custGeom>
              <a:avLst/>
              <a:gdLst>
                <a:gd name="T0" fmla="*/ 0 w 212"/>
                <a:gd name="T1" fmla="*/ 5 h 19"/>
                <a:gd name="T2" fmla="*/ 0 w 212"/>
                <a:gd name="T3" fmla="*/ 19 h 19"/>
                <a:gd name="T4" fmla="*/ 212 w 212"/>
                <a:gd name="T5" fmla="*/ 14 h 19"/>
                <a:gd name="T6" fmla="*/ 212 w 212"/>
                <a:gd name="T7" fmla="*/ 0 h 19"/>
                <a:gd name="T8" fmla="*/ 0 w 212"/>
                <a:gd name="T9" fmla="*/ 5 h 19"/>
              </a:gdLst>
              <a:ahLst/>
              <a:cxnLst>
                <a:cxn ang="0">
                  <a:pos x="T0" y="T1"/>
                </a:cxn>
                <a:cxn ang="0">
                  <a:pos x="T2" y="T3"/>
                </a:cxn>
                <a:cxn ang="0">
                  <a:pos x="T4" y="T5"/>
                </a:cxn>
                <a:cxn ang="0">
                  <a:pos x="T6" y="T7"/>
                </a:cxn>
                <a:cxn ang="0">
                  <a:pos x="T8" y="T9"/>
                </a:cxn>
              </a:cxnLst>
              <a:rect l="0" t="0" r="r" b="b"/>
              <a:pathLst>
                <a:path w="212" h="19">
                  <a:moveTo>
                    <a:pt x="0" y="5"/>
                  </a:moveTo>
                  <a:lnTo>
                    <a:pt x="0" y="19"/>
                  </a:lnTo>
                  <a:lnTo>
                    <a:pt x="212" y="14"/>
                  </a:lnTo>
                  <a:lnTo>
                    <a:pt x="212"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63" name="Freeform 51"/>
            <p:cNvSpPr>
              <a:spLocks/>
            </p:cNvSpPr>
            <p:nvPr/>
          </p:nvSpPr>
          <p:spPr bwMode="auto">
            <a:xfrm>
              <a:off x="4209" y="3373"/>
              <a:ext cx="77" cy="76"/>
            </a:xfrm>
            <a:custGeom>
              <a:avLst/>
              <a:gdLst>
                <a:gd name="T0" fmla="*/ 75 w 77"/>
                <a:gd name="T1" fmla="*/ 0 h 76"/>
                <a:gd name="T2" fmla="*/ 0 w 77"/>
                <a:gd name="T3" fmla="*/ 40 h 76"/>
                <a:gd name="T4" fmla="*/ 77 w 77"/>
                <a:gd name="T5" fmla="*/ 76 h 76"/>
                <a:gd name="T6" fmla="*/ 75 w 77"/>
                <a:gd name="T7" fmla="*/ 0 h 76"/>
              </a:gdLst>
              <a:ahLst/>
              <a:cxnLst>
                <a:cxn ang="0">
                  <a:pos x="T0" y="T1"/>
                </a:cxn>
                <a:cxn ang="0">
                  <a:pos x="T2" y="T3"/>
                </a:cxn>
                <a:cxn ang="0">
                  <a:pos x="T4" y="T5"/>
                </a:cxn>
                <a:cxn ang="0">
                  <a:pos x="T6" y="T7"/>
                </a:cxn>
              </a:cxnLst>
              <a:rect l="0" t="0" r="r" b="b"/>
              <a:pathLst>
                <a:path w="77" h="76">
                  <a:moveTo>
                    <a:pt x="75" y="0"/>
                  </a:moveTo>
                  <a:lnTo>
                    <a:pt x="0" y="40"/>
                  </a:lnTo>
                  <a:lnTo>
                    <a:pt x="77" y="76"/>
                  </a:lnTo>
                  <a:lnTo>
                    <a:pt x="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64" name="Freeform 52"/>
            <p:cNvSpPr>
              <a:spLocks/>
            </p:cNvSpPr>
            <p:nvPr/>
          </p:nvSpPr>
          <p:spPr bwMode="auto">
            <a:xfrm>
              <a:off x="4490" y="3368"/>
              <a:ext cx="75" cy="76"/>
            </a:xfrm>
            <a:custGeom>
              <a:avLst/>
              <a:gdLst>
                <a:gd name="T0" fmla="*/ 1 w 75"/>
                <a:gd name="T1" fmla="*/ 76 h 76"/>
                <a:gd name="T2" fmla="*/ 75 w 75"/>
                <a:gd name="T3" fmla="*/ 36 h 76"/>
                <a:gd name="T4" fmla="*/ 0 w 75"/>
                <a:gd name="T5" fmla="*/ 0 h 76"/>
                <a:gd name="T6" fmla="*/ 1 w 75"/>
                <a:gd name="T7" fmla="*/ 76 h 76"/>
              </a:gdLst>
              <a:ahLst/>
              <a:cxnLst>
                <a:cxn ang="0">
                  <a:pos x="T0" y="T1"/>
                </a:cxn>
                <a:cxn ang="0">
                  <a:pos x="T2" y="T3"/>
                </a:cxn>
                <a:cxn ang="0">
                  <a:pos x="T4" y="T5"/>
                </a:cxn>
                <a:cxn ang="0">
                  <a:pos x="T6" y="T7"/>
                </a:cxn>
              </a:cxnLst>
              <a:rect l="0" t="0" r="r" b="b"/>
              <a:pathLst>
                <a:path w="75" h="76">
                  <a:moveTo>
                    <a:pt x="1" y="76"/>
                  </a:moveTo>
                  <a:lnTo>
                    <a:pt x="75" y="36"/>
                  </a:lnTo>
                  <a:lnTo>
                    <a:pt x="0" y="0"/>
                  </a:lnTo>
                  <a:lnTo>
                    <a:pt x="1"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8965" name="Group 53"/>
          <p:cNvGrpSpPr>
            <a:grpSpLocks/>
          </p:cNvGrpSpPr>
          <p:nvPr/>
        </p:nvGrpSpPr>
        <p:grpSpPr bwMode="auto">
          <a:xfrm>
            <a:off x="6961188" y="3962400"/>
            <a:ext cx="390525" cy="365125"/>
            <a:chOff x="4385" y="2496"/>
            <a:chExt cx="246" cy="230"/>
          </a:xfrm>
        </p:grpSpPr>
        <p:sp>
          <p:nvSpPr>
            <p:cNvPr id="38966" name="Rectangle 54"/>
            <p:cNvSpPr>
              <a:spLocks noChangeArrowheads="1"/>
            </p:cNvSpPr>
            <p:nvPr/>
          </p:nvSpPr>
          <p:spPr bwMode="auto">
            <a:xfrm>
              <a:off x="4385" y="2496"/>
              <a:ext cx="9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Symbol" panose="05050102010706020507" pitchFamily="18" charset="2"/>
                  <a:ea typeface="+mn-ea"/>
                  <a:cs typeface="+mn-cs"/>
                </a:rPr>
                <a:t>d</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67" name="Rectangle 55"/>
            <p:cNvSpPr>
              <a:spLocks noChangeArrowheads="1"/>
            </p:cNvSpPr>
            <p:nvPr/>
          </p:nvSpPr>
          <p:spPr bwMode="auto">
            <a:xfrm>
              <a:off x="4491" y="2496"/>
              <a:ext cx="140"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a:t>
              </a:r>
              <a:endPar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pSp>
      <p:sp>
        <p:nvSpPr>
          <p:cNvPr id="38968" name="Rectangle 56"/>
          <p:cNvSpPr>
            <a:spLocks noChangeArrowheads="1"/>
          </p:cNvSpPr>
          <p:nvPr/>
        </p:nvSpPr>
        <p:spPr bwMode="auto">
          <a:xfrm>
            <a:off x="838200" y="5410200"/>
            <a:ext cx="7735888"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3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4D seismic amplitude and timing changes with production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3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3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Sensitivity depends upon repeatability.</a:t>
            </a:r>
            <a:endParaRPr kumimoji="0" lang="en-US" alt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69" name="Text Box 57"/>
          <p:cNvSpPr txBox="1">
            <a:spLocks noChangeArrowheads="1"/>
          </p:cNvSpPr>
          <p:nvPr/>
        </p:nvSpPr>
        <p:spPr bwMode="auto">
          <a:xfrm>
            <a:off x="685800" y="201613"/>
            <a:ext cx="478368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The Geophysics of seismic 4D </a:t>
            </a:r>
          </a:p>
        </p:txBody>
      </p:sp>
      <p:sp>
        <p:nvSpPr>
          <p:cNvPr id="38970" name="Text Box 58"/>
          <p:cNvSpPr txBox="1">
            <a:spLocks noChangeArrowheads="1"/>
          </p:cNvSpPr>
          <p:nvPr/>
        </p:nvSpPr>
        <p:spPr bwMode="auto">
          <a:xfrm>
            <a:off x="2117725" y="838200"/>
            <a:ext cx="1246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survey1</a:t>
            </a:r>
          </a:p>
        </p:txBody>
      </p:sp>
      <p:sp>
        <p:nvSpPr>
          <p:cNvPr id="38971" name="Text Box 59"/>
          <p:cNvSpPr txBox="1">
            <a:spLocks noChangeArrowheads="1"/>
          </p:cNvSpPr>
          <p:nvPr/>
        </p:nvSpPr>
        <p:spPr bwMode="auto">
          <a:xfrm>
            <a:off x="5486400" y="838200"/>
            <a:ext cx="1385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survey 2</a:t>
            </a:r>
          </a:p>
        </p:txBody>
      </p:sp>
      <p:sp>
        <p:nvSpPr>
          <p:cNvPr id="38972" name="Text Box 60"/>
          <p:cNvSpPr txBox="1">
            <a:spLocks noChangeArrowheads="1"/>
          </p:cNvSpPr>
          <p:nvPr/>
        </p:nvSpPr>
        <p:spPr bwMode="auto">
          <a:xfrm>
            <a:off x="1812925" y="4008438"/>
            <a:ext cx="514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oil</a:t>
            </a:r>
          </a:p>
        </p:txBody>
      </p:sp>
      <p:sp>
        <p:nvSpPr>
          <p:cNvPr id="38973" name="Text Box 61"/>
          <p:cNvSpPr txBox="1">
            <a:spLocks noChangeArrowheads="1"/>
          </p:cNvSpPr>
          <p:nvPr/>
        </p:nvSpPr>
        <p:spPr bwMode="auto">
          <a:xfrm>
            <a:off x="5397500" y="3962400"/>
            <a:ext cx="1003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water</a:t>
            </a:r>
          </a:p>
        </p:txBody>
      </p:sp>
      <p:sp>
        <p:nvSpPr>
          <p:cNvPr id="38974" name="Text Box 62"/>
          <p:cNvSpPr txBox="1">
            <a:spLocks noChangeArrowheads="1"/>
          </p:cNvSpPr>
          <p:nvPr/>
        </p:nvSpPr>
        <p:spPr bwMode="auto">
          <a:xfrm>
            <a:off x="8153400" y="6254750"/>
            <a:ext cx="938213" cy="527050"/>
          </a:xfrm>
          <a:prstGeom prst="rect">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Figure 1-1</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Page 2</a:t>
            </a:r>
          </a:p>
        </p:txBody>
      </p:sp>
      <p:sp>
        <p:nvSpPr>
          <p:cNvPr id="38975" name="Freeform 63"/>
          <p:cNvSpPr>
            <a:spLocks/>
          </p:cNvSpPr>
          <p:nvPr/>
        </p:nvSpPr>
        <p:spPr bwMode="auto">
          <a:xfrm>
            <a:off x="6592888" y="1447800"/>
            <a:ext cx="871537" cy="2971800"/>
          </a:xfrm>
          <a:custGeom>
            <a:avLst/>
            <a:gdLst>
              <a:gd name="T0" fmla="*/ 215 w 549"/>
              <a:gd name="T1" fmla="*/ 0 h 1872"/>
              <a:gd name="T2" fmla="*/ 219 w 549"/>
              <a:gd name="T3" fmla="*/ 256 h 1872"/>
              <a:gd name="T4" fmla="*/ 527 w 549"/>
              <a:gd name="T5" fmla="*/ 464 h 1872"/>
              <a:gd name="T6" fmla="*/ 87 w 549"/>
              <a:gd name="T7" fmla="*/ 672 h 1872"/>
              <a:gd name="T8" fmla="*/ 71 w 549"/>
              <a:gd name="T9" fmla="*/ 864 h 1872"/>
              <a:gd name="T10" fmla="*/ 43 w 549"/>
              <a:gd name="T11" fmla="*/ 1060 h 1872"/>
              <a:gd name="T12" fmla="*/ 327 w 549"/>
              <a:gd name="T13" fmla="*/ 1192 h 1872"/>
              <a:gd name="T14" fmla="*/ 479 w 549"/>
              <a:gd name="T15" fmla="*/ 1324 h 1872"/>
              <a:gd name="T16" fmla="*/ 443 w 549"/>
              <a:gd name="T17" fmla="*/ 1428 h 1872"/>
              <a:gd name="T18" fmla="*/ 319 w 549"/>
              <a:gd name="T19" fmla="*/ 1524 h 1872"/>
              <a:gd name="T20" fmla="*/ 231 w 549"/>
              <a:gd name="T21" fmla="*/ 1648 h 1872"/>
              <a:gd name="T22" fmla="*/ 215 w 549"/>
              <a:gd name="T23" fmla="*/ 1872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1872">
                <a:moveTo>
                  <a:pt x="215" y="0"/>
                </a:moveTo>
                <a:cubicBezTo>
                  <a:pt x="216" y="43"/>
                  <a:pt x="167" y="179"/>
                  <a:pt x="219" y="256"/>
                </a:cubicBezTo>
                <a:cubicBezTo>
                  <a:pt x="271" y="333"/>
                  <a:pt x="549" y="395"/>
                  <a:pt x="527" y="464"/>
                </a:cubicBezTo>
                <a:cubicBezTo>
                  <a:pt x="505" y="533"/>
                  <a:pt x="163" y="605"/>
                  <a:pt x="87" y="672"/>
                </a:cubicBezTo>
                <a:cubicBezTo>
                  <a:pt x="11" y="739"/>
                  <a:pt x="78" y="799"/>
                  <a:pt x="71" y="864"/>
                </a:cubicBezTo>
                <a:cubicBezTo>
                  <a:pt x="64" y="929"/>
                  <a:pt x="0" y="1005"/>
                  <a:pt x="43" y="1060"/>
                </a:cubicBezTo>
                <a:cubicBezTo>
                  <a:pt x="86" y="1115"/>
                  <a:pt x="254" y="1148"/>
                  <a:pt x="327" y="1192"/>
                </a:cubicBezTo>
                <a:cubicBezTo>
                  <a:pt x="400" y="1236"/>
                  <a:pt x="460" y="1285"/>
                  <a:pt x="479" y="1324"/>
                </a:cubicBezTo>
                <a:cubicBezTo>
                  <a:pt x="498" y="1363"/>
                  <a:pt x="470" y="1395"/>
                  <a:pt x="443" y="1428"/>
                </a:cubicBezTo>
                <a:cubicBezTo>
                  <a:pt x="416" y="1461"/>
                  <a:pt x="354" y="1487"/>
                  <a:pt x="319" y="1524"/>
                </a:cubicBezTo>
                <a:cubicBezTo>
                  <a:pt x="284" y="1561"/>
                  <a:pt x="248" y="1590"/>
                  <a:pt x="231" y="1648"/>
                </a:cubicBezTo>
                <a:cubicBezTo>
                  <a:pt x="214" y="1706"/>
                  <a:pt x="218" y="1825"/>
                  <a:pt x="215" y="187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76" name="Freeform 64"/>
          <p:cNvSpPr>
            <a:spLocks/>
          </p:cNvSpPr>
          <p:nvPr/>
        </p:nvSpPr>
        <p:spPr bwMode="auto">
          <a:xfrm>
            <a:off x="2786063" y="1524000"/>
            <a:ext cx="871537" cy="2971800"/>
          </a:xfrm>
          <a:custGeom>
            <a:avLst/>
            <a:gdLst>
              <a:gd name="T0" fmla="*/ 215 w 549"/>
              <a:gd name="T1" fmla="*/ 0 h 1872"/>
              <a:gd name="T2" fmla="*/ 219 w 549"/>
              <a:gd name="T3" fmla="*/ 256 h 1872"/>
              <a:gd name="T4" fmla="*/ 527 w 549"/>
              <a:gd name="T5" fmla="*/ 464 h 1872"/>
              <a:gd name="T6" fmla="*/ 87 w 549"/>
              <a:gd name="T7" fmla="*/ 672 h 1872"/>
              <a:gd name="T8" fmla="*/ 71 w 549"/>
              <a:gd name="T9" fmla="*/ 864 h 1872"/>
              <a:gd name="T10" fmla="*/ 43 w 549"/>
              <a:gd name="T11" fmla="*/ 1060 h 1872"/>
              <a:gd name="T12" fmla="*/ 327 w 549"/>
              <a:gd name="T13" fmla="*/ 1192 h 1872"/>
              <a:gd name="T14" fmla="*/ 479 w 549"/>
              <a:gd name="T15" fmla="*/ 1324 h 1872"/>
              <a:gd name="T16" fmla="*/ 443 w 549"/>
              <a:gd name="T17" fmla="*/ 1428 h 1872"/>
              <a:gd name="T18" fmla="*/ 319 w 549"/>
              <a:gd name="T19" fmla="*/ 1524 h 1872"/>
              <a:gd name="T20" fmla="*/ 231 w 549"/>
              <a:gd name="T21" fmla="*/ 1648 h 1872"/>
              <a:gd name="T22" fmla="*/ 215 w 549"/>
              <a:gd name="T23" fmla="*/ 1872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9" h="1872">
                <a:moveTo>
                  <a:pt x="215" y="0"/>
                </a:moveTo>
                <a:cubicBezTo>
                  <a:pt x="216" y="43"/>
                  <a:pt x="167" y="179"/>
                  <a:pt x="219" y="256"/>
                </a:cubicBezTo>
                <a:cubicBezTo>
                  <a:pt x="271" y="333"/>
                  <a:pt x="549" y="395"/>
                  <a:pt x="527" y="464"/>
                </a:cubicBezTo>
                <a:cubicBezTo>
                  <a:pt x="505" y="533"/>
                  <a:pt x="163" y="605"/>
                  <a:pt x="87" y="672"/>
                </a:cubicBezTo>
                <a:cubicBezTo>
                  <a:pt x="11" y="739"/>
                  <a:pt x="78" y="799"/>
                  <a:pt x="71" y="864"/>
                </a:cubicBezTo>
                <a:cubicBezTo>
                  <a:pt x="64" y="929"/>
                  <a:pt x="0" y="1005"/>
                  <a:pt x="43" y="1060"/>
                </a:cubicBezTo>
                <a:cubicBezTo>
                  <a:pt x="86" y="1115"/>
                  <a:pt x="254" y="1148"/>
                  <a:pt x="327" y="1192"/>
                </a:cubicBezTo>
                <a:cubicBezTo>
                  <a:pt x="400" y="1236"/>
                  <a:pt x="460" y="1285"/>
                  <a:pt x="479" y="1324"/>
                </a:cubicBezTo>
                <a:cubicBezTo>
                  <a:pt x="498" y="1363"/>
                  <a:pt x="470" y="1395"/>
                  <a:pt x="443" y="1428"/>
                </a:cubicBezTo>
                <a:cubicBezTo>
                  <a:pt x="416" y="1461"/>
                  <a:pt x="354" y="1487"/>
                  <a:pt x="319" y="1524"/>
                </a:cubicBezTo>
                <a:cubicBezTo>
                  <a:pt x="284" y="1561"/>
                  <a:pt x="248" y="1590"/>
                  <a:pt x="231" y="1648"/>
                </a:cubicBezTo>
                <a:cubicBezTo>
                  <a:pt x="214" y="1706"/>
                  <a:pt x="218" y="1825"/>
                  <a:pt x="215" y="1872"/>
                </a:cubicBezTo>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77" name="Line 65"/>
          <p:cNvSpPr>
            <a:spLocks noChangeShapeType="1"/>
          </p:cNvSpPr>
          <p:nvPr/>
        </p:nvSpPr>
        <p:spPr bwMode="auto">
          <a:xfrm>
            <a:off x="7315200" y="3505200"/>
            <a:ext cx="53340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8978" name="Line 66"/>
          <p:cNvSpPr>
            <a:spLocks noChangeShapeType="1"/>
          </p:cNvSpPr>
          <p:nvPr/>
        </p:nvSpPr>
        <p:spPr bwMode="auto">
          <a:xfrm>
            <a:off x="7391400" y="3581400"/>
            <a:ext cx="533400" cy="0"/>
          </a:xfrm>
          <a:prstGeom prst="line">
            <a:avLst/>
          </a:prstGeom>
          <a:noFill/>
          <a:ln w="952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329598895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34" name="Text Box 18"/>
          <p:cNvSpPr txBox="1">
            <a:spLocks noChangeArrowheads="1"/>
          </p:cNvSpPr>
          <p:nvPr/>
        </p:nvSpPr>
        <p:spPr bwMode="auto">
          <a:xfrm>
            <a:off x="593725" y="6248400"/>
            <a:ext cx="835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base</a:t>
            </a:r>
          </a:p>
        </p:txBody>
      </p:sp>
      <p:sp>
        <p:nvSpPr>
          <p:cNvPr id="34835" name="Text Box 19"/>
          <p:cNvSpPr txBox="1">
            <a:spLocks noChangeArrowheads="1"/>
          </p:cNvSpPr>
          <p:nvPr/>
        </p:nvSpPr>
        <p:spPr bwMode="auto">
          <a:xfrm>
            <a:off x="3565525" y="6248400"/>
            <a:ext cx="1276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monitor</a:t>
            </a:r>
          </a:p>
        </p:txBody>
      </p:sp>
      <p:sp>
        <p:nvSpPr>
          <p:cNvPr id="34836" name="Text Box 20"/>
          <p:cNvSpPr txBox="1">
            <a:spLocks noChangeArrowheads="1"/>
          </p:cNvSpPr>
          <p:nvPr/>
        </p:nvSpPr>
        <p:spPr bwMode="auto">
          <a:xfrm>
            <a:off x="6549636" y="6027003"/>
            <a:ext cx="248016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Difference</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en-US" sz="2400" dirty="0">
                <a:solidFill>
                  <a:srgbClr val="000000"/>
                </a:solidFill>
                <a:latin typeface="Comic Sans MS" panose="030F0702030302020204" pitchFamily="66" charset="0"/>
              </a:rPr>
              <a:t>(monitor – base)</a:t>
            </a:r>
            <a:endParaRPr kumimoji="0" lang="en-US" altLang="en-US" sz="2400" b="0"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
        <p:nvSpPr>
          <p:cNvPr id="34850" name="Text Box 34"/>
          <p:cNvSpPr txBox="1">
            <a:spLocks noChangeArrowheads="1"/>
          </p:cNvSpPr>
          <p:nvPr/>
        </p:nvSpPr>
        <p:spPr bwMode="auto">
          <a:xfrm>
            <a:off x="1446603" y="815583"/>
            <a:ext cx="15760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reflectivity</a:t>
            </a:r>
          </a:p>
        </p:txBody>
      </p:sp>
      <p:sp>
        <p:nvSpPr>
          <p:cNvPr id="34851" name="Text Box 35"/>
          <p:cNvSpPr txBox="1">
            <a:spLocks noChangeArrowheads="1"/>
          </p:cNvSpPr>
          <p:nvPr/>
        </p:nvSpPr>
        <p:spPr bwMode="auto">
          <a:xfrm>
            <a:off x="1515532" y="3801031"/>
            <a:ext cx="14382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impedance</a:t>
            </a:r>
          </a:p>
        </p:txBody>
      </p:sp>
      <p:grpSp>
        <p:nvGrpSpPr>
          <p:cNvPr id="4" name="Group 3">
            <a:extLst>
              <a:ext uri="{FF2B5EF4-FFF2-40B4-BE49-F238E27FC236}">
                <a16:creationId xmlns:a16="http://schemas.microsoft.com/office/drawing/2014/main" id="{6DB4F72C-A7EF-6AAA-974A-461295DD6954}"/>
              </a:ext>
            </a:extLst>
          </p:cNvPr>
          <p:cNvGrpSpPr/>
          <p:nvPr/>
        </p:nvGrpSpPr>
        <p:grpSpPr>
          <a:xfrm>
            <a:off x="379803" y="1248059"/>
            <a:ext cx="2214563" cy="4899025"/>
            <a:chOff x="762000" y="1196975"/>
            <a:chExt cx="2214563" cy="4899025"/>
          </a:xfrm>
        </p:grpSpPr>
        <p:grpSp>
          <p:nvGrpSpPr>
            <p:cNvPr id="34818" name="Group 2"/>
            <p:cNvGrpSpPr>
              <a:grpSpLocks/>
            </p:cNvGrpSpPr>
            <p:nvPr/>
          </p:nvGrpSpPr>
          <p:grpSpPr bwMode="auto">
            <a:xfrm>
              <a:off x="762000" y="1501775"/>
              <a:ext cx="1066800" cy="1524000"/>
              <a:chOff x="480" y="816"/>
              <a:chExt cx="672" cy="960"/>
            </a:xfrm>
          </p:grpSpPr>
          <p:sp>
            <p:nvSpPr>
              <p:cNvPr id="34819" name="Rectangle 3"/>
              <p:cNvSpPr>
                <a:spLocks noChangeArrowheads="1"/>
              </p:cNvSpPr>
              <p:nvPr/>
            </p:nvSpPr>
            <p:spPr bwMode="auto">
              <a:xfrm>
                <a:off x="480" y="1104"/>
                <a:ext cx="672" cy="192"/>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20" name="Rectangle 4"/>
              <p:cNvSpPr>
                <a:spLocks noChangeArrowheads="1"/>
              </p:cNvSpPr>
              <p:nvPr/>
            </p:nvSpPr>
            <p:spPr bwMode="auto">
              <a:xfrm>
                <a:off x="480" y="1296"/>
                <a:ext cx="288" cy="144"/>
              </a:xfrm>
              <a:prstGeom prst="rect">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21" name="Rectangle 5"/>
              <p:cNvSpPr>
                <a:spLocks noChangeArrowheads="1"/>
              </p:cNvSpPr>
              <p:nvPr/>
            </p:nvSpPr>
            <p:spPr bwMode="auto">
              <a:xfrm>
                <a:off x="480" y="816"/>
                <a:ext cx="192" cy="28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22" name="Rectangle 6"/>
              <p:cNvSpPr>
                <a:spLocks noChangeArrowheads="1"/>
              </p:cNvSpPr>
              <p:nvPr/>
            </p:nvSpPr>
            <p:spPr bwMode="auto">
              <a:xfrm>
                <a:off x="480" y="1440"/>
                <a:ext cx="192" cy="33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28" name="Freeform 12"/>
            <p:cNvSpPr>
              <a:spLocks/>
            </p:cNvSpPr>
            <p:nvPr/>
          </p:nvSpPr>
          <p:spPr bwMode="auto">
            <a:xfrm>
              <a:off x="2071688" y="1196975"/>
              <a:ext cx="862012" cy="2209800"/>
            </a:xfrm>
            <a:custGeom>
              <a:avLst/>
              <a:gdLst>
                <a:gd name="T0" fmla="*/ 279 w 543"/>
                <a:gd name="T1" fmla="*/ 0 h 1392"/>
                <a:gd name="T2" fmla="*/ 377 w 543"/>
                <a:gd name="T3" fmla="*/ 208 h 1392"/>
                <a:gd name="T4" fmla="*/ 286 w 543"/>
                <a:gd name="T5" fmla="*/ 354 h 1392"/>
                <a:gd name="T6" fmla="*/ 39 w 543"/>
                <a:gd name="T7" fmla="*/ 480 h 1392"/>
                <a:gd name="T8" fmla="*/ 519 w 543"/>
                <a:gd name="T9" fmla="*/ 720 h 1392"/>
                <a:gd name="T10" fmla="*/ 183 w 543"/>
                <a:gd name="T11" fmla="*/ 960 h 1392"/>
                <a:gd name="T12" fmla="*/ 279 w 543"/>
                <a:gd name="T13" fmla="*/ 1248 h 1392"/>
                <a:gd name="T14" fmla="*/ 279 w 543"/>
                <a:gd name="T15" fmla="*/ 1392 h 13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3" h="1392">
                  <a:moveTo>
                    <a:pt x="279" y="0"/>
                  </a:moveTo>
                  <a:cubicBezTo>
                    <a:pt x="295" y="35"/>
                    <a:pt x="376" y="149"/>
                    <a:pt x="377" y="208"/>
                  </a:cubicBezTo>
                  <a:cubicBezTo>
                    <a:pt x="378" y="267"/>
                    <a:pt x="342" y="309"/>
                    <a:pt x="286" y="354"/>
                  </a:cubicBezTo>
                  <a:cubicBezTo>
                    <a:pt x="230" y="399"/>
                    <a:pt x="0" y="419"/>
                    <a:pt x="39" y="480"/>
                  </a:cubicBezTo>
                  <a:cubicBezTo>
                    <a:pt x="78" y="541"/>
                    <a:pt x="495" y="640"/>
                    <a:pt x="519" y="720"/>
                  </a:cubicBezTo>
                  <a:cubicBezTo>
                    <a:pt x="543" y="800"/>
                    <a:pt x="223" y="872"/>
                    <a:pt x="183" y="960"/>
                  </a:cubicBezTo>
                  <a:cubicBezTo>
                    <a:pt x="143" y="1048"/>
                    <a:pt x="263" y="1176"/>
                    <a:pt x="279" y="1248"/>
                  </a:cubicBezTo>
                  <a:cubicBezTo>
                    <a:pt x="295" y="1320"/>
                    <a:pt x="287" y="1356"/>
                    <a:pt x="279" y="1392"/>
                  </a:cubicBezTo>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4837" name="Group 21"/>
            <p:cNvGrpSpPr>
              <a:grpSpLocks/>
            </p:cNvGrpSpPr>
            <p:nvPr/>
          </p:nvGrpSpPr>
          <p:grpSpPr bwMode="auto">
            <a:xfrm>
              <a:off x="762000" y="4343400"/>
              <a:ext cx="1066800" cy="1524000"/>
              <a:chOff x="480" y="816"/>
              <a:chExt cx="672" cy="960"/>
            </a:xfrm>
          </p:grpSpPr>
          <p:sp>
            <p:nvSpPr>
              <p:cNvPr id="34838" name="Rectangle 22"/>
              <p:cNvSpPr>
                <a:spLocks noChangeArrowheads="1"/>
              </p:cNvSpPr>
              <p:nvPr/>
            </p:nvSpPr>
            <p:spPr bwMode="auto">
              <a:xfrm>
                <a:off x="480" y="1104"/>
                <a:ext cx="672" cy="192"/>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39" name="Rectangle 23"/>
              <p:cNvSpPr>
                <a:spLocks noChangeArrowheads="1"/>
              </p:cNvSpPr>
              <p:nvPr/>
            </p:nvSpPr>
            <p:spPr bwMode="auto">
              <a:xfrm>
                <a:off x="480" y="1296"/>
                <a:ext cx="288" cy="144"/>
              </a:xfrm>
              <a:prstGeom prst="rect">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40" name="Rectangle 24"/>
              <p:cNvSpPr>
                <a:spLocks noChangeArrowheads="1"/>
              </p:cNvSpPr>
              <p:nvPr/>
            </p:nvSpPr>
            <p:spPr bwMode="auto">
              <a:xfrm>
                <a:off x="480" y="816"/>
                <a:ext cx="192" cy="28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41" name="Rectangle 25"/>
              <p:cNvSpPr>
                <a:spLocks noChangeArrowheads="1"/>
              </p:cNvSpPr>
              <p:nvPr/>
            </p:nvSpPr>
            <p:spPr bwMode="auto">
              <a:xfrm>
                <a:off x="480" y="1440"/>
                <a:ext cx="192" cy="33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52" name="Freeform 36"/>
            <p:cNvSpPr>
              <a:spLocks/>
            </p:cNvSpPr>
            <p:nvPr/>
          </p:nvSpPr>
          <p:spPr bwMode="auto">
            <a:xfrm>
              <a:off x="2395538" y="4191000"/>
              <a:ext cx="581025" cy="1905000"/>
            </a:xfrm>
            <a:custGeom>
              <a:avLst/>
              <a:gdLst>
                <a:gd name="T0" fmla="*/ 75 w 366"/>
                <a:gd name="T1" fmla="*/ 0 h 1200"/>
                <a:gd name="T2" fmla="*/ 75 w 366"/>
                <a:gd name="T3" fmla="*/ 144 h 1200"/>
                <a:gd name="T4" fmla="*/ 0 w 366"/>
                <a:gd name="T5" fmla="*/ 277 h 1200"/>
                <a:gd name="T6" fmla="*/ 75 w 366"/>
                <a:gd name="T7" fmla="*/ 336 h 1200"/>
                <a:gd name="T8" fmla="*/ 363 w 366"/>
                <a:gd name="T9" fmla="*/ 528 h 1200"/>
                <a:gd name="T10" fmla="*/ 91 w 366"/>
                <a:gd name="T11" fmla="*/ 688 h 1200"/>
                <a:gd name="T12" fmla="*/ 27 w 366"/>
                <a:gd name="T13" fmla="*/ 864 h 1200"/>
                <a:gd name="T14" fmla="*/ 75 w 366"/>
                <a:gd name="T15" fmla="*/ 1008 h 1200"/>
                <a:gd name="T16" fmla="*/ 75 w 366"/>
                <a:gd name="T17"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200">
                  <a:moveTo>
                    <a:pt x="75" y="0"/>
                  </a:moveTo>
                  <a:cubicBezTo>
                    <a:pt x="83" y="44"/>
                    <a:pt x="87" y="98"/>
                    <a:pt x="75" y="144"/>
                  </a:cubicBezTo>
                  <a:cubicBezTo>
                    <a:pt x="63" y="190"/>
                    <a:pt x="0" y="245"/>
                    <a:pt x="0" y="277"/>
                  </a:cubicBezTo>
                  <a:cubicBezTo>
                    <a:pt x="0" y="309"/>
                    <a:pt x="15" y="294"/>
                    <a:pt x="75" y="336"/>
                  </a:cubicBezTo>
                  <a:cubicBezTo>
                    <a:pt x="135" y="378"/>
                    <a:pt x="360" y="469"/>
                    <a:pt x="363" y="528"/>
                  </a:cubicBezTo>
                  <a:cubicBezTo>
                    <a:pt x="366" y="587"/>
                    <a:pt x="147" y="632"/>
                    <a:pt x="91" y="688"/>
                  </a:cubicBezTo>
                  <a:cubicBezTo>
                    <a:pt x="35" y="744"/>
                    <a:pt x="30" y="811"/>
                    <a:pt x="27" y="864"/>
                  </a:cubicBezTo>
                  <a:cubicBezTo>
                    <a:pt x="24" y="917"/>
                    <a:pt x="67" y="952"/>
                    <a:pt x="75" y="1008"/>
                  </a:cubicBezTo>
                  <a:cubicBezTo>
                    <a:pt x="83" y="1064"/>
                    <a:pt x="79" y="1132"/>
                    <a:pt x="75" y="1200"/>
                  </a:cubicBezTo>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2" name="Group 1">
            <a:extLst>
              <a:ext uri="{FF2B5EF4-FFF2-40B4-BE49-F238E27FC236}">
                <a16:creationId xmlns:a16="http://schemas.microsoft.com/office/drawing/2014/main" id="{C270EE41-3C2C-B02B-84D7-694A241E5975}"/>
              </a:ext>
            </a:extLst>
          </p:cNvPr>
          <p:cNvGrpSpPr/>
          <p:nvPr/>
        </p:nvGrpSpPr>
        <p:grpSpPr>
          <a:xfrm>
            <a:off x="3846110" y="1215693"/>
            <a:ext cx="2233613" cy="4899025"/>
            <a:chOff x="3581400" y="1196975"/>
            <a:chExt cx="2233613" cy="4899025"/>
          </a:xfrm>
        </p:grpSpPr>
        <p:grpSp>
          <p:nvGrpSpPr>
            <p:cNvPr id="34823" name="Group 7"/>
            <p:cNvGrpSpPr>
              <a:grpSpLocks/>
            </p:cNvGrpSpPr>
            <p:nvPr/>
          </p:nvGrpSpPr>
          <p:grpSpPr bwMode="auto">
            <a:xfrm>
              <a:off x="3581400" y="1501775"/>
              <a:ext cx="1066800" cy="1524000"/>
              <a:chOff x="2256" y="816"/>
              <a:chExt cx="672" cy="960"/>
            </a:xfrm>
          </p:grpSpPr>
          <p:sp>
            <p:nvSpPr>
              <p:cNvPr id="34824" name="Rectangle 8"/>
              <p:cNvSpPr>
                <a:spLocks noChangeArrowheads="1"/>
              </p:cNvSpPr>
              <p:nvPr/>
            </p:nvSpPr>
            <p:spPr bwMode="auto">
              <a:xfrm>
                <a:off x="2256" y="1104"/>
                <a:ext cx="672" cy="192"/>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25" name="Rectangle 9"/>
              <p:cNvSpPr>
                <a:spLocks noChangeArrowheads="1"/>
              </p:cNvSpPr>
              <p:nvPr/>
            </p:nvSpPr>
            <p:spPr bwMode="auto">
              <a:xfrm>
                <a:off x="2256" y="1296"/>
                <a:ext cx="384" cy="144"/>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26" name="Rectangle 10"/>
              <p:cNvSpPr>
                <a:spLocks noChangeArrowheads="1"/>
              </p:cNvSpPr>
              <p:nvPr/>
            </p:nvSpPr>
            <p:spPr bwMode="auto">
              <a:xfrm>
                <a:off x="2256" y="816"/>
                <a:ext cx="192" cy="28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27" name="Rectangle 11"/>
              <p:cNvSpPr>
                <a:spLocks noChangeArrowheads="1"/>
              </p:cNvSpPr>
              <p:nvPr/>
            </p:nvSpPr>
            <p:spPr bwMode="auto">
              <a:xfrm>
                <a:off x="2256" y="1440"/>
                <a:ext cx="192" cy="33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33" name="Freeform 17"/>
            <p:cNvSpPr>
              <a:spLocks/>
            </p:cNvSpPr>
            <p:nvPr/>
          </p:nvSpPr>
          <p:spPr bwMode="auto">
            <a:xfrm>
              <a:off x="4937125" y="1196975"/>
              <a:ext cx="777875" cy="2209800"/>
            </a:xfrm>
            <a:custGeom>
              <a:avLst/>
              <a:gdLst>
                <a:gd name="T0" fmla="*/ 244 w 490"/>
                <a:gd name="T1" fmla="*/ 0 h 1392"/>
                <a:gd name="T2" fmla="*/ 342 w 490"/>
                <a:gd name="T3" fmla="*/ 208 h 1392"/>
                <a:gd name="T4" fmla="*/ 251 w 490"/>
                <a:gd name="T5" fmla="*/ 354 h 1392"/>
                <a:gd name="T6" fmla="*/ 4 w 490"/>
                <a:gd name="T7" fmla="*/ 480 h 1392"/>
                <a:gd name="T8" fmla="*/ 274 w 490"/>
                <a:gd name="T9" fmla="*/ 629 h 1392"/>
                <a:gd name="T10" fmla="*/ 466 w 490"/>
                <a:gd name="T11" fmla="*/ 830 h 1392"/>
                <a:gd name="T12" fmla="*/ 131 w 490"/>
                <a:gd name="T13" fmla="*/ 1003 h 1392"/>
                <a:gd name="T14" fmla="*/ 244 w 490"/>
                <a:gd name="T15" fmla="*/ 1248 h 1392"/>
                <a:gd name="T16" fmla="*/ 244 w 490"/>
                <a:gd name="T17" fmla="*/ 1392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0" h="1392">
                  <a:moveTo>
                    <a:pt x="244" y="0"/>
                  </a:moveTo>
                  <a:cubicBezTo>
                    <a:pt x="260" y="35"/>
                    <a:pt x="341" y="149"/>
                    <a:pt x="342" y="208"/>
                  </a:cubicBezTo>
                  <a:cubicBezTo>
                    <a:pt x="343" y="267"/>
                    <a:pt x="307" y="309"/>
                    <a:pt x="251" y="354"/>
                  </a:cubicBezTo>
                  <a:cubicBezTo>
                    <a:pt x="195" y="399"/>
                    <a:pt x="0" y="434"/>
                    <a:pt x="4" y="480"/>
                  </a:cubicBezTo>
                  <a:cubicBezTo>
                    <a:pt x="8" y="526"/>
                    <a:pt x="197" y="571"/>
                    <a:pt x="274" y="629"/>
                  </a:cubicBezTo>
                  <a:cubicBezTo>
                    <a:pt x="351" y="687"/>
                    <a:pt x="490" y="768"/>
                    <a:pt x="466" y="830"/>
                  </a:cubicBezTo>
                  <a:cubicBezTo>
                    <a:pt x="442" y="892"/>
                    <a:pt x="168" y="933"/>
                    <a:pt x="131" y="1003"/>
                  </a:cubicBezTo>
                  <a:cubicBezTo>
                    <a:pt x="94" y="1073"/>
                    <a:pt x="225" y="1183"/>
                    <a:pt x="244" y="1248"/>
                  </a:cubicBezTo>
                  <a:cubicBezTo>
                    <a:pt x="263" y="1313"/>
                    <a:pt x="252" y="1356"/>
                    <a:pt x="244" y="1392"/>
                  </a:cubicBezTo>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4842" name="Group 26"/>
            <p:cNvGrpSpPr>
              <a:grpSpLocks/>
            </p:cNvGrpSpPr>
            <p:nvPr/>
          </p:nvGrpSpPr>
          <p:grpSpPr bwMode="auto">
            <a:xfrm>
              <a:off x="3581400" y="4343400"/>
              <a:ext cx="1066800" cy="1524000"/>
              <a:chOff x="2256" y="816"/>
              <a:chExt cx="672" cy="960"/>
            </a:xfrm>
          </p:grpSpPr>
          <p:sp>
            <p:nvSpPr>
              <p:cNvPr id="34843" name="Rectangle 27"/>
              <p:cNvSpPr>
                <a:spLocks noChangeArrowheads="1"/>
              </p:cNvSpPr>
              <p:nvPr/>
            </p:nvSpPr>
            <p:spPr bwMode="auto">
              <a:xfrm>
                <a:off x="2256" y="1104"/>
                <a:ext cx="672" cy="192"/>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44" name="Rectangle 28"/>
              <p:cNvSpPr>
                <a:spLocks noChangeArrowheads="1"/>
              </p:cNvSpPr>
              <p:nvPr/>
            </p:nvSpPr>
            <p:spPr bwMode="auto">
              <a:xfrm>
                <a:off x="2256" y="1296"/>
                <a:ext cx="384" cy="144"/>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45" name="Rectangle 29"/>
              <p:cNvSpPr>
                <a:spLocks noChangeArrowheads="1"/>
              </p:cNvSpPr>
              <p:nvPr/>
            </p:nvSpPr>
            <p:spPr bwMode="auto">
              <a:xfrm>
                <a:off x="2256" y="816"/>
                <a:ext cx="192" cy="288"/>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46" name="Rectangle 30"/>
              <p:cNvSpPr>
                <a:spLocks noChangeArrowheads="1"/>
              </p:cNvSpPr>
              <p:nvPr/>
            </p:nvSpPr>
            <p:spPr bwMode="auto">
              <a:xfrm>
                <a:off x="2256" y="1440"/>
                <a:ext cx="192" cy="336"/>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53" name="Freeform 37"/>
            <p:cNvSpPr>
              <a:spLocks/>
            </p:cNvSpPr>
            <p:nvPr/>
          </p:nvSpPr>
          <p:spPr bwMode="auto">
            <a:xfrm>
              <a:off x="5210175" y="4191000"/>
              <a:ext cx="604838" cy="1905000"/>
            </a:xfrm>
            <a:custGeom>
              <a:avLst/>
              <a:gdLst>
                <a:gd name="T0" fmla="*/ 75 w 381"/>
                <a:gd name="T1" fmla="*/ 0 h 1200"/>
                <a:gd name="T2" fmla="*/ 75 w 381"/>
                <a:gd name="T3" fmla="*/ 144 h 1200"/>
                <a:gd name="T4" fmla="*/ 0 w 381"/>
                <a:gd name="T5" fmla="*/ 277 h 1200"/>
                <a:gd name="T6" fmla="*/ 75 w 381"/>
                <a:gd name="T7" fmla="*/ 336 h 1200"/>
                <a:gd name="T8" fmla="*/ 363 w 381"/>
                <a:gd name="T9" fmla="*/ 528 h 1200"/>
                <a:gd name="T10" fmla="*/ 183 w 381"/>
                <a:gd name="T11" fmla="*/ 679 h 1200"/>
                <a:gd name="T12" fmla="*/ 27 w 381"/>
                <a:gd name="T13" fmla="*/ 864 h 1200"/>
                <a:gd name="T14" fmla="*/ 75 w 381"/>
                <a:gd name="T15" fmla="*/ 1008 h 1200"/>
                <a:gd name="T16" fmla="*/ 75 w 381"/>
                <a:gd name="T17"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1200">
                  <a:moveTo>
                    <a:pt x="75" y="0"/>
                  </a:moveTo>
                  <a:cubicBezTo>
                    <a:pt x="83" y="44"/>
                    <a:pt x="87" y="98"/>
                    <a:pt x="75" y="144"/>
                  </a:cubicBezTo>
                  <a:cubicBezTo>
                    <a:pt x="63" y="190"/>
                    <a:pt x="0" y="245"/>
                    <a:pt x="0" y="277"/>
                  </a:cubicBezTo>
                  <a:cubicBezTo>
                    <a:pt x="0" y="309"/>
                    <a:pt x="15" y="294"/>
                    <a:pt x="75" y="336"/>
                  </a:cubicBezTo>
                  <a:cubicBezTo>
                    <a:pt x="135" y="378"/>
                    <a:pt x="345" y="471"/>
                    <a:pt x="363" y="528"/>
                  </a:cubicBezTo>
                  <a:cubicBezTo>
                    <a:pt x="381" y="585"/>
                    <a:pt x="239" y="623"/>
                    <a:pt x="183" y="679"/>
                  </a:cubicBezTo>
                  <a:cubicBezTo>
                    <a:pt x="127" y="735"/>
                    <a:pt x="45" y="809"/>
                    <a:pt x="27" y="864"/>
                  </a:cubicBezTo>
                  <a:cubicBezTo>
                    <a:pt x="9" y="919"/>
                    <a:pt x="67" y="952"/>
                    <a:pt x="75" y="1008"/>
                  </a:cubicBezTo>
                  <a:cubicBezTo>
                    <a:pt x="83" y="1064"/>
                    <a:pt x="79" y="1132"/>
                    <a:pt x="75" y="1200"/>
                  </a:cubicBezTo>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 name="Group 2">
            <a:extLst>
              <a:ext uri="{FF2B5EF4-FFF2-40B4-BE49-F238E27FC236}">
                <a16:creationId xmlns:a16="http://schemas.microsoft.com/office/drawing/2014/main" id="{7A965E30-4E57-7C24-1290-7A271AF131D6}"/>
              </a:ext>
            </a:extLst>
          </p:cNvPr>
          <p:cNvGrpSpPr/>
          <p:nvPr/>
        </p:nvGrpSpPr>
        <p:grpSpPr>
          <a:xfrm>
            <a:off x="7478051" y="1215693"/>
            <a:ext cx="1143000" cy="4670425"/>
            <a:chOff x="6629400" y="1273175"/>
            <a:chExt cx="1143000" cy="4670425"/>
          </a:xfrm>
        </p:grpSpPr>
        <p:grpSp>
          <p:nvGrpSpPr>
            <p:cNvPr id="34829" name="Group 13"/>
            <p:cNvGrpSpPr>
              <a:grpSpLocks/>
            </p:cNvGrpSpPr>
            <p:nvPr/>
          </p:nvGrpSpPr>
          <p:grpSpPr bwMode="auto">
            <a:xfrm>
              <a:off x="6629400" y="1501775"/>
              <a:ext cx="152400" cy="1524000"/>
              <a:chOff x="4176" y="816"/>
              <a:chExt cx="96" cy="960"/>
            </a:xfrm>
          </p:grpSpPr>
          <p:sp>
            <p:nvSpPr>
              <p:cNvPr id="34830" name="Line 14"/>
              <p:cNvSpPr>
                <a:spLocks noChangeShapeType="1"/>
              </p:cNvSpPr>
              <p:nvPr/>
            </p:nvSpPr>
            <p:spPr bwMode="auto">
              <a:xfrm>
                <a:off x="4176" y="816"/>
                <a:ext cx="0" cy="96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31" name="Rectangle 15"/>
              <p:cNvSpPr>
                <a:spLocks noChangeArrowheads="1"/>
              </p:cNvSpPr>
              <p:nvPr/>
            </p:nvSpPr>
            <p:spPr bwMode="auto">
              <a:xfrm>
                <a:off x="4176" y="1296"/>
                <a:ext cx="96"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32" name="Freeform 16"/>
            <p:cNvSpPr>
              <a:spLocks/>
            </p:cNvSpPr>
            <p:nvPr/>
          </p:nvSpPr>
          <p:spPr bwMode="auto">
            <a:xfrm>
              <a:off x="7391400" y="1273175"/>
              <a:ext cx="304800" cy="2155825"/>
            </a:xfrm>
            <a:custGeom>
              <a:avLst/>
              <a:gdLst>
                <a:gd name="T0" fmla="*/ 97 w 192"/>
                <a:gd name="T1" fmla="*/ 0 h 1358"/>
                <a:gd name="T2" fmla="*/ 96 w 192"/>
                <a:gd name="T3" fmla="*/ 197 h 1358"/>
                <a:gd name="T4" fmla="*/ 116 w 192"/>
                <a:gd name="T5" fmla="*/ 434 h 1358"/>
                <a:gd name="T6" fmla="*/ 11 w 192"/>
                <a:gd name="T7" fmla="*/ 624 h 1358"/>
                <a:gd name="T8" fmla="*/ 182 w 192"/>
                <a:gd name="T9" fmla="*/ 773 h 1358"/>
                <a:gd name="T10" fmla="*/ 71 w 192"/>
                <a:gd name="T11" fmla="*/ 955 h 1358"/>
                <a:gd name="T12" fmla="*/ 97 w 192"/>
                <a:gd name="T13" fmla="*/ 1200 h 1358"/>
                <a:gd name="T14" fmla="*/ 98 w 192"/>
                <a:gd name="T15" fmla="*/ 1358 h 1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58">
                  <a:moveTo>
                    <a:pt x="97" y="0"/>
                  </a:moveTo>
                  <a:cubicBezTo>
                    <a:pt x="97" y="33"/>
                    <a:pt x="93" y="125"/>
                    <a:pt x="96" y="197"/>
                  </a:cubicBezTo>
                  <a:cubicBezTo>
                    <a:pt x="99" y="269"/>
                    <a:pt x="131" y="363"/>
                    <a:pt x="116" y="434"/>
                  </a:cubicBezTo>
                  <a:cubicBezTo>
                    <a:pt x="102" y="505"/>
                    <a:pt x="0" y="568"/>
                    <a:pt x="11" y="624"/>
                  </a:cubicBezTo>
                  <a:cubicBezTo>
                    <a:pt x="22" y="680"/>
                    <a:pt x="172" y="718"/>
                    <a:pt x="182" y="773"/>
                  </a:cubicBezTo>
                  <a:cubicBezTo>
                    <a:pt x="192" y="828"/>
                    <a:pt x="86" y="884"/>
                    <a:pt x="71" y="955"/>
                  </a:cubicBezTo>
                  <a:cubicBezTo>
                    <a:pt x="57" y="1026"/>
                    <a:pt x="93" y="1133"/>
                    <a:pt x="97" y="1200"/>
                  </a:cubicBezTo>
                  <a:cubicBezTo>
                    <a:pt x="101" y="1267"/>
                    <a:pt x="98" y="1325"/>
                    <a:pt x="98" y="1358"/>
                  </a:cubicBezTo>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4847" name="Group 31"/>
            <p:cNvGrpSpPr>
              <a:grpSpLocks/>
            </p:cNvGrpSpPr>
            <p:nvPr/>
          </p:nvGrpSpPr>
          <p:grpSpPr bwMode="auto">
            <a:xfrm>
              <a:off x="6629400" y="4343400"/>
              <a:ext cx="152400" cy="1524000"/>
              <a:chOff x="4176" y="816"/>
              <a:chExt cx="96" cy="960"/>
            </a:xfrm>
          </p:grpSpPr>
          <p:sp>
            <p:nvSpPr>
              <p:cNvPr id="34848" name="Line 32"/>
              <p:cNvSpPr>
                <a:spLocks noChangeShapeType="1"/>
              </p:cNvSpPr>
              <p:nvPr/>
            </p:nvSpPr>
            <p:spPr bwMode="auto">
              <a:xfrm>
                <a:off x="4176" y="816"/>
                <a:ext cx="0" cy="96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4849" name="Rectangle 33"/>
              <p:cNvSpPr>
                <a:spLocks noChangeArrowheads="1"/>
              </p:cNvSpPr>
              <p:nvPr/>
            </p:nvSpPr>
            <p:spPr bwMode="auto">
              <a:xfrm>
                <a:off x="4176" y="1296"/>
                <a:ext cx="96" cy="14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54" name="Freeform 38"/>
            <p:cNvSpPr>
              <a:spLocks/>
            </p:cNvSpPr>
            <p:nvPr/>
          </p:nvSpPr>
          <p:spPr bwMode="auto">
            <a:xfrm>
              <a:off x="7462838" y="4419600"/>
              <a:ext cx="309562" cy="1524000"/>
            </a:xfrm>
            <a:custGeom>
              <a:avLst/>
              <a:gdLst>
                <a:gd name="T0" fmla="*/ 49 w 195"/>
                <a:gd name="T1" fmla="*/ 0 h 960"/>
                <a:gd name="T2" fmla="*/ 49 w 195"/>
                <a:gd name="T3" fmla="*/ 192 h 960"/>
                <a:gd name="T4" fmla="*/ 33 w 195"/>
                <a:gd name="T5" fmla="*/ 379 h 960"/>
                <a:gd name="T6" fmla="*/ 193 w 195"/>
                <a:gd name="T7" fmla="*/ 528 h 960"/>
                <a:gd name="T8" fmla="*/ 24 w 195"/>
                <a:gd name="T9" fmla="*/ 635 h 960"/>
                <a:gd name="T10" fmla="*/ 49 w 195"/>
                <a:gd name="T11" fmla="*/ 816 h 960"/>
                <a:gd name="T12" fmla="*/ 49 w 195"/>
                <a:gd name="T13" fmla="*/ 960 h 960"/>
              </a:gdLst>
              <a:ahLst/>
              <a:cxnLst>
                <a:cxn ang="0">
                  <a:pos x="T0" y="T1"/>
                </a:cxn>
                <a:cxn ang="0">
                  <a:pos x="T2" y="T3"/>
                </a:cxn>
                <a:cxn ang="0">
                  <a:pos x="T4" y="T5"/>
                </a:cxn>
                <a:cxn ang="0">
                  <a:pos x="T6" y="T7"/>
                </a:cxn>
                <a:cxn ang="0">
                  <a:pos x="T8" y="T9"/>
                </a:cxn>
                <a:cxn ang="0">
                  <a:pos x="T10" y="T11"/>
                </a:cxn>
                <a:cxn ang="0">
                  <a:pos x="T12" y="T13"/>
                </a:cxn>
              </a:cxnLst>
              <a:rect l="0" t="0" r="r" b="b"/>
              <a:pathLst>
                <a:path w="195" h="960">
                  <a:moveTo>
                    <a:pt x="49" y="0"/>
                  </a:moveTo>
                  <a:cubicBezTo>
                    <a:pt x="53" y="64"/>
                    <a:pt x="52" y="129"/>
                    <a:pt x="49" y="192"/>
                  </a:cubicBezTo>
                  <a:cubicBezTo>
                    <a:pt x="46" y="255"/>
                    <a:pt x="9" y="323"/>
                    <a:pt x="33" y="379"/>
                  </a:cubicBezTo>
                  <a:cubicBezTo>
                    <a:pt x="57" y="435"/>
                    <a:pt x="195" y="485"/>
                    <a:pt x="193" y="528"/>
                  </a:cubicBezTo>
                  <a:cubicBezTo>
                    <a:pt x="191" y="571"/>
                    <a:pt x="48" y="587"/>
                    <a:pt x="24" y="635"/>
                  </a:cubicBezTo>
                  <a:cubicBezTo>
                    <a:pt x="0" y="683"/>
                    <a:pt x="45" y="762"/>
                    <a:pt x="49" y="816"/>
                  </a:cubicBezTo>
                  <a:cubicBezTo>
                    <a:pt x="53" y="870"/>
                    <a:pt x="53" y="912"/>
                    <a:pt x="49" y="960"/>
                  </a:cubicBezTo>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4855" name="Text Box 39"/>
          <p:cNvSpPr txBox="1">
            <a:spLocks noChangeArrowheads="1"/>
          </p:cNvSpPr>
          <p:nvPr/>
        </p:nvSpPr>
        <p:spPr bwMode="auto">
          <a:xfrm>
            <a:off x="669925" y="179388"/>
            <a:ext cx="703429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Difference traces identify the change.</a:t>
            </a:r>
          </a:p>
        </p:txBody>
      </p:sp>
    </p:spTree>
    <p:extLst>
      <p:ext uri="{BB962C8B-B14F-4D97-AF65-F5344CB8AC3E}">
        <p14:creationId xmlns:p14="http://schemas.microsoft.com/office/powerpoint/2010/main" val="377713316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33CC"/>
        </a:solidFill>
        <a:effectLst/>
      </p:bgPr>
    </p:bg>
    <p:spTree>
      <p:nvGrpSpPr>
        <p:cNvPr id="1" name=""/>
        <p:cNvGrpSpPr/>
        <p:nvPr/>
      </p:nvGrpSpPr>
      <p:grpSpPr>
        <a:xfrm>
          <a:off x="0" y="0"/>
          <a:ext cx="0" cy="0"/>
          <a:chOff x="0" y="0"/>
          <a:chExt cx="0" cy="0"/>
        </a:xfrm>
      </p:grpSpPr>
      <p:sp>
        <p:nvSpPr>
          <p:cNvPr id="7" name="Slide Number Placeholder 3"/>
          <p:cNvSpPr>
            <a:spLocks noGrp="1"/>
          </p:cNvSpPr>
          <p:nvPr>
            <p:ph type="sldNum" sz="quarter" idx="4294967295"/>
          </p:nvPr>
        </p:nvSpPr>
        <p:spPr>
          <a:xfrm>
            <a:off x="8458200" y="76200"/>
            <a:ext cx="685800" cy="457200"/>
          </a:xfrm>
          <a:prstGeom prst="rect">
            <a:avLst/>
          </a:prstGeo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Times New Roman"/>
                <a:ea typeface="+mn-ea"/>
                <a:cs typeface="+mn-cs"/>
              </a:rPr>
              <a:t>2-</a:t>
            </a:r>
            <a:fld id="{6D1778C6-8CBC-4299-A391-3A0D834A5008}" type="slidenum">
              <a:rPr kumimoji="0" lang="en-US" altLang="en-US" sz="1600" b="1" i="0" u="none" strike="noStrike" kern="1200" cap="none" spc="0" normalizeH="0" baseline="0" noProof="0" smtClean="0">
                <a:ln>
                  <a:noFill/>
                </a:ln>
                <a:solidFill>
                  <a:srgbClr val="000000"/>
                </a:solidFill>
                <a:effectLst/>
                <a:uLnTx/>
                <a:uFillTx/>
                <a:latin typeface="Times New Roman"/>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600" b="1" i="0" u="none" strike="noStrike" kern="1200" cap="none" spc="0" normalizeH="0" baseline="0" noProof="0">
              <a:ln>
                <a:noFill/>
              </a:ln>
              <a:solidFill>
                <a:srgbClr val="000000"/>
              </a:solidFill>
              <a:effectLst/>
              <a:uLnTx/>
              <a:uFillTx/>
              <a:latin typeface="Times New Roman"/>
              <a:ea typeface="+mn-ea"/>
              <a:cs typeface="+mn-cs"/>
            </a:endParaRPr>
          </a:p>
        </p:txBody>
      </p:sp>
      <p:sp>
        <p:nvSpPr>
          <p:cNvPr id="344066" name="WordArt 2"/>
          <p:cNvSpPr>
            <a:spLocks noChangeArrowheads="1" noChangeShapeType="1" noTextEdit="1"/>
          </p:cNvSpPr>
          <p:nvPr/>
        </p:nvSpPr>
        <p:spPr bwMode="auto">
          <a:xfrm>
            <a:off x="1828800" y="1219200"/>
            <a:ext cx="5638800" cy="2286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157"/>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0" cap="none" spc="0" normalizeH="0" baseline="0" noProof="0">
                <a:ln>
                  <a:noFill/>
                </a:ln>
                <a:solidFill>
                  <a:srgbClr val="FFFF00"/>
                </a:solidFill>
                <a:effectLst>
                  <a:outerShdw dist="35921" dir="2700000" algn="ctr" rotWithShape="0">
                    <a:srgbClr val="C0C0C0"/>
                  </a:outerShdw>
                </a:effectLst>
                <a:uLnTx/>
                <a:uFillTx/>
                <a:latin typeface="Impact" panose="020B0806030902050204" pitchFamily="34" charset="0"/>
                <a:ea typeface="+mn-ea"/>
                <a:cs typeface="+mn-cs"/>
              </a:rPr>
              <a:t>4D at work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0" cap="none" spc="0" normalizeH="0" baseline="0" noProof="0">
                <a:ln>
                  <a:noFill/>
                </a:ln>
                <a:solidFill>
                  <a:srgbClr val="FFFF00"/>
                </a:solidFill>
                <a:effectLst>
                  <a:outerShdw dist="35921" dir="2700000" algn="ctr" rotWithShape="0">
                    <a:srgbClr val="C0C0C0"/>
                  </a:outerShdw>
                </a:effectLst>
                <a:uLnTx/>
                <a:uFillTx/>
                <a:latin typeface="Impact" panose="020B0806030902050204" pitchFamily="34" charset="0"/>
                <a:ea typeface="+mn-ea"/>
                <a:cs typeface="+mn-cs"/>
              </a:rPr>
              <a:t>some examples</a:t>
            </a:r>
          </a:p>
        </p:txBody>
      </p:sp>
      <p:pic>
        <p:nvPicPr>
          <p:cNvPr id="344068" name="Picture 4" descr="C:\Documents and Settings\All Users\Documents\My Pictures\Sample Pictures\e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6200" y="5562600"/>
            <a:ext cx="2565400" cy="1130300"/>
          </a:xfrm>
          <a:prstGeom prst="rect">
            <a:avLst/>
          </a:prstGeom>
          <a:noFill/>
          <a:extLst>
            <a:ext uri="{909E8E84-426E-40DD-AFC4-6F175D3DCCD1}">
              <a14:hiddenFill xmlns:a14="http://schemas.microsoft.com/office/drawing/2010/main">
                <a:solidFill>
                  <a:srgbClr val="FFFFFF"/>
                </a:solidFill>
              </a14:hiddenFill>
            </a:ext>
          </a:extLst>
        </p:spPr>
      </p:pic>
      <p:pic>
        <p:nvPicPr>
          <p:cNvPr id="344069" name="Picture 5" descr="C:\Documents and Settings\All Users\Documents\My Pictures\Sample Pictures\seg.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5562600"/>
            <a:ext cx="2171700" cy="1143000"/>
          </a:xfrm>
          <a:prstGeom prst="rect">
            <a:avLst/>
          </a:prstGeom>
          <a:noFill/>
          <a:extLst>
            <a:ext uri="{909E8E84-426E-40DD-AFC4-6F175D3DCCD1}">
              <a14:hiddenFill xmlns:a14="http://schemas.microsoft.com/office/drawing/2010/main">
                <a:solidFill>
                  <a:srgbClr val="FFFFFF"/>
                </a:solidFill>
              </a14:hiddenFill>
            </a:ext>
          </a:extLst>
        </p:spPr>
      </p:pic>
      <p:sp>
        <p:nvSpPr>
          <p:cNvPr id="344070" name="Text Box 6"/>
          <p:cNvSpPr txBox="1">
            <a:spLocks noChangeArrowheads="1"/>
          </p:cNvSpPr>
          <p:nvPr/>
        </p:nvSpPr>
        <p:spPr bwMode="auto">
          <a:xfrm>
            <a:off x="1127125" y="4419600"/>
            <a:ext cx="33162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FFFF00"/>
                </a:solidFill>
                <a:effectLst/>
                <a:uLnTx/>
                <a:uFillTx/>
                <a:latin typeface="Comic Sans MS" panose="030F0702030302020204" pitchFamily="66" charset="0"/>
                <a:ea typeface="+mn-ea"/>
                <a:cs typeface="+mn-cs"/>
              </a:rPr>
              <a:t>Seeing is believing.</a:t>
            </a:r>
          </a:p>
        </p:txBody>
      </p:sp>
    </p:spTree>
    <p:extLst>
      <p:ext uri="{BB962C8B-B14F-4D97-AF65-F5344CB8AC3E}">
        <p14:creationId xmlns:p14="http://schemas.microsoft.com/office/powerpoint/2010/main" val="254713820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37947-DB3A-4BB9-F42B-70DB9E3312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908425-44FF-CFC5-2B06-85D55794DE30}"/>
              </a:ext>
            </a:extLst>
          </p:cNvPr>
          <p:cNvSpPr>
            <a:spLocks noGrp="1"/>
          </p:cNvSpPr>
          <p:nvPr>
            <p:ph type="ctrTitle"/>
          </p:nvPr>
        </p:nvSpPr>
        <p:spPr/>
        <p:txBody>
          <a:bodyPr/>
          <a:lstStyle/>
          <a:p>
            <a:r>
              <a:rPr lang="en-GB" b="1" dirty="0">
                <a:solidFill>
                  <a:srgbClr val="00B0F0"/>
                </a:solidFill>
              </a:rPr>
              <a:t>4D effects due to fluid changes</a:t>
            </a:r>
          </a:p>
        </p:txBody>
      </p:sp>
    </p:spTree>
    <p:extLst>
      <p:ext uri="{BB962C8B-B14F-4D97-AF65-F5344CB8AC3E}">
        <p14:creationId xmlns:p14="http://schemas.microsoft.com/office/powerpoint/2010/main" val="1523775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9229" y="611342"/>
            <a:ext cx="8890575" cy="1938992"/>
          </a:xfrm>
          <a:prstGeom prst="rect">
            <a:avLst/>
          </a:prstGeom>
          <a:noFill/>
        </p:spPr>
        <p:txBody>
          <a:bodyPr wrap="none" rtlCol="0">
            <a:spAutoFit/>
          </a:bodyPr>
          <a:lstStyle/>
          <a:p>
            <a:r>
              <a:rPr lang="en-US" sz="2000" b="1" dirty="0">
                <a:solidFill>
                  <a:srgbClr val="080808"/>
                </a:solidFill>
                <a:latin typeface="Comic Sans MS" panose="030F0702030302020204" pitchFamily="66" charset="0"/>
              </a:rPr>
              <a:t>Collection of slides from many sources</a:t>
            </a:r>
          </a:p>
          <a:p>
            <a:endParaRPr lang="en-US" sz="2000" b="1" dirty="0">
              <a:solidFill>
                <a:srgbClr val="080808"/>
              </a:solidFill>
              <a:latin typeface="Comic Sans MS" panose="030F0702030302020204" pitchFamily="66" charset="0"/>
            </a:endParaRPr>
          </a:p>
          <a:p>
            <a:pPr marL="285750" indent="-285750">
              <a:buFont typeface="Arial" panose="020B0604020202020204" pitchFamily="34" charset="0"/>
              <a:buChar char="•"/>
            </a:pPr>
            <a:r>
              <a:rPr lang="en-US" sz="2000" b="1" dirty="0">
                <a:solidFill>
                  <a:srgbClr val="080808"/>
                </a:solidFill>
                <a:latin typeface="Comic Sans MS" panose="030F0702030302020204" pitchFamily="66" charset="0"/>
              </a:rPr>
              <a:t>Rodney Calvert (Shell) 2005 EAGE DISC course</a:t>
            </a:r>
          </a:p>
          <a:p>
            <a:pPr marL="285750" indent="-285750">
              <a:buFont typeface="Arial" panose="020B0604020202020204" pitchFamily="34" charset="0"/>
              <a:buChar char="•"/>
            </a:pPr>
            <a:r>
              <a:rPr lang="en-US" sz="2000" b="1" dirty="0">
                <a:solidFill>
                  <a:srgbClr val="080808"/>
                </a:solidFill>
                <a:latin typeface="Comic Sans MS" panose="030F0702030302020204" pitchFamily="66" charset="0"/>
              </a:rPr>
              <a:t>Some of Peter Mesdag (previously CGG) and Rob Arts (TNO) slides</a:t>
            </a:r>
          </a:p>
          <a:p>
            <a:pPr marL="285750" indent="-285750">
              <a:buFont typeface="Arial" panose="020B0604020202020204" pitchFamily="34" charset="0"/>
              <a:buChar char="•"/>
            </a:pPr>
            <a:r>
              <a:rPr lang="en-US" sz="2000" b="1" dirty="0">
                <a:solidFill>
                  <a:srgbClr val="080808"/>
                </a:solidFill>
                <a:latin typeface="Comic Sans MS" panose="030F0702030302020204" pitchFamily="66" charset="0"/>
              </a:rPr>
              <a:t>Paul Hatchell (Shell) 2018 SEG DISC course</a:t>
            </a:r>
          </a:p>
          <a:p>
            <a:pPr marL="285750" indent="-285750">
              <a:buFont typeface="Arial" panose="020B0604020202020204" pitchFamily="34" charset="0"/>
              <a:buChar char="•"/>
            </a:pPr>
            <a:r>
              <a:rPr lang="en-US" sz="2000" b="1" dirty="0">
                <a:solidFill>
                  <a:srgbClr val="080808"/>
                </a:solidFill>
                <a:latin typeface="Comic Sans MS" panose="030F0702030302020204" pitchFamily="66" charset="0"/>
              </a:rPr>
              <a:t>Some of Paul Zwartjes’ (when at Shell) projects</a:t>
            </a:r>
          </a:p>
        </p:txBody>
      </p:sp>
    </p:spTree>
    <p:extLst>
      <p:ext uri="{BB962C8B-B14F-4D97-AF65-F5344CB8AC3E}">
        <p14:creationId xmlns:p14="http://schemas.microsoft.com/office/powerpoint/2010/main" val="31648633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7404100" y="6553200"/>
            <a:ext cx="1357313"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4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(Calvert 2005)</a:t>
            </a:r>
          </a:p>
        </p:txBody>
      </p:sp>
      <p:pic>
        <p:nvPicPr>
          <p:cNvPr id="13315" name="Picture 6" descr="Scan1"/>
          <p:cNvPicPr>
            <a:picLocks noChangeAspect="1" noChangeArrowheads="1"/>
          </p:cNvPicPr>
          <p:nvPr/>
        </p:nvPicPr>
        <p:blipFill>
          <a:blip r:embed="rId3" cstate="email">
            <a:extLst>
              <a:ext uri="{28A0092B-C50C-407E-A947-70E740481C1C}">
                <a14:useLocalDpi xmlns:a14="http://schemas.microsoft.com/office/drawing/2010/main" val="0"/>
              </a:ext>
            </a:extLst>
          </a:blip>
          <a:srcRect t="3996" r="24756" b="47707"/>
          <a:stretch>
            <a:fillRect/>
          </a:stretch>
        </p:blipFill>
        <p:spPr bwMode="auto">
          <a:xfrm>
            <a:off x="673100" y="446088"/>
            <a:ext cx="6821488" cy="590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341438"/>
            <a:ext cx="8837612" cy="483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2"/>
          <p:cNvSpPr>
            <a:spLocks noGrp="1" noChangeArrowheads="1"/>
          </p:cNvSpPr>
          <p:nvPr>
            <p:ph type="title"/>
          </p:nvPr>
        </p:nvSpPr>
        <p:spPr>
          <a:xfrm>
            <a:off x="323850" y="188913"/>
            <a:ext cx="8674100" cy="819150"/>
          </a:xfrm>
        </p:spPr>
        <p:txBody>
          <a:bodyPr/>
          <a:lstStyle/>
          <a:p>
            <a:pPr eaLnBrk="1" hangingPunct="1"/>
            <a:r>
              <a:rPr lang="en-US" altLang="en-US" sz="3200" b="1" dirty="0">
                <a:solidFill>
                  <a:srgbClr val="00B0F0"/>
                </a:solidFill>
              </a:rPr>
              <a:t> Time-lapse seismic monitoring:</a:t>
            </a:r>
            <a:br>
              <a:rPr lang="en-US" altLang="en-US" sz="3200" b="1" dirty="0">
                <a:solidFill>
                  <a:srgbClr val="00B0F0"/>
                </a:solidFill>
              </a:rPr>
            </a:br>
            <a:r>
              <a:rPr lang="en-US" altLang="en-US" sz="3200" b="1" dirty="0">
                <a:solidFill>
                  <a:srgbClr val="00B0F0"/>
                </a:solidFill>
              </a:rPr>
              <a:t>Seismic survey over same target over time</a:t>
            </a:r>
          </a:p>
        </p:txBody>
      </p:sp>
      <p:sp>
        <p:nvSpPr>
          <p:cNvPr id="31749" name="Text Box 14"/>
          <p:cNvSpPr txBox="1">
            <a:spLocks noChangeArrowheads="1"/>
          </p:cNvSpPr>
          <p:nvPr/>
        </p:nvSpPr>
        <p:spPr bwMode="auto">
          <a:xfrm>
            <a:off x="8513763" y="8651875"/>
            <a:ext cx="1530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1" u="none" strike="noStrike" kern="1200" cap="none" spc="0" normalizeH="0" baseline="0" noProof="0" dirty="0">
                <a:ln>
                  <a:noFill/>
                </a:ln>
                <a:solidFill>
                  <a:srgbClr val="FFFFFF">
                    <a:lumMod val="50000"/>
                  </a:srgbClr>
                </a:solidFill>
                <a:effectLst/>
                <a:uLnTx/>
                <a:uFillTx/>
                <a:latin typeface="Arial" charset="0"/>
                <a:ea typeface="+mn-ea"/>
                <a:cs typeface="Arial" panose="020B0604020202020204" pitchFamily="34" charset="0"/>
              </a:rPr>
              <a:t>(From: TNO)</a:t>
            </a:r>
            <a:endParaRPr kumimoji="0" lang="nl-NL" altLang="en-US" sz="1800" b="1" i="1" u="none" strike="noStrike" kern="1200" cap="none" spc="0" normalizeH="0" baseline="0" noProof="0" dirty="0">
              <a:ln>
                <a:noFill/>
              </a:ln>
              <a:solidFill>
                <a:srgbClr val="FFFFFF">
                  <a:lumMod val="50000"/>
                </a:srgbClr>
              </a:solidFill>
              <a:effectLst/>
              <a:uLnTx/>
              <a:uFillTx/>
              <a:latin typeface="Arial" charset="0"/>
              <a:ea typeface="+mn-ea"/>
              <a:cs typeface="Arial" panose="020B0604020202020204" pitchFamily="34" charset="0"/>
            </a:endParaRPr>
          </a:p>
        </p:txBody>
      </p:sp>
      <p:sp>
        <p:nvSpPr>
          <p:cNvPr id="31750" name="Text Box 15"/>
          <p:cNvSpPr txBox="1">
            <a:spLocks noChangeArrowheads="1"/>
          </p:cNvSpPr>
          <p:nvPr/>
        </p:nvSpPr>
        <p:spPr bwMode="auto">
          <a:xfrm>
            <a:off x="2879725" y="8651875"/>
            <a:ext cx="3765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altLang="en-US" sz="1800" b="1" i="0" u="none" strike="noStrike" kern="1200" cap="none" spc="0" normalizeH="0" baseline="0" noProof="0" dirty="0" err="1">
                <a:ln>
                  <a:noFill/>
                </a:ln>
                <a:solidFill>
                  <a:srgbClr val="FFFFFF">
                    <a:lumMod val="50000"/>
                  </a:srgbClr>
                </a:solidFill>
                <a:effectLst/>
                <a:uLnTx/>
                <a:uFillTx/>
                <a:latin typeface="Arial" charset="0"/>
                <a:ea typeface="+mn-ea"/>
                <a:cs typeface="Arial" panose="020B0604020202020204" pitchFamily="34" charset="0"/>
              </a:rPr>
              <a:t>Courtesy</a:t>
            </a:r>
            <a:r>
              <a:rPr kumimoji="0" lang="nl-NL" altLang="en-US" sz="1800" b="1" i="0" u="none" strike="noStrike" kern="1200" cap="none" spc="0" normalizeH="0" baseline="0" noProof="0" dirty="0">
                <a:ln>
                  <a:noFill/>
                </a:ln>
                <a:solidFill>
                  <a:srgbClr val="FFFFFF">
                    <a:lumMod val="50000"/>
                  </a:srgbClr>
                </a:solidFill>
                <a:effectLst/>
                <a:uLnTx/>
                <a:uFillTx/>
                <a:latin typeface="Arial" charset="0"/>
                <a:ea typeface="+mn-ea"/>
                <a:cs typeface="Arial" panose="020B0604020202020204" pitchFamily="34" charset="0"/>
              </a:rPr>
              <a:t> EC_CO2STORE project</a:t>
            </a:r>
          </a:p>
        </p:txBody>
      </p:sp>
      <p:sp>
        <p:nvSpPr>
          <p:cNvPr id="15366" name="Rectangle 16"/>
          <p:cNvSpPr>
            <a:spLocks noChangeArrowheads="1"/>
          </p:cNvSpPr>
          <p:nvPr/>
        </p:nvSpPr>
        <p:spPr bwMode="auto">
          <a:xfrm>
            <a:off x="250825" y="6175375"/>
            <a:ext cx="705485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B0F0"/>
                </a:solidFill>
                <a:effectLst/>
                <a:uLnTx/>
                <a:uFillTx/>
                <a:latin typeface="Times New Roman" panose="02020603050405020304" pitchFamily="18" charset="0"/>
                <a:ea typeface="+mn-ea"/>
                <a:cs typeface="Arial" panose="020B0604020202020204" pitchFamily="34" charset="0"/>
              </a:rPr>
              <a:t>Offshore field Sleipner: CO</a:t>
            </a:r>
            <a:r>
              <a:rPr kumimoji="0" lang="en-US" altLang="en-US" sz="2400" b="1" i="0" u="none" strike="noStrike" kern="1200" cap="none" spc="0" normalizeH="0" baseline="-25000" noProof="0">
                <a:ln>
                  <a:noFill/>
                </a:ln>
                <a:solidFill>
                  <a:srgbClr val="00B0F0"/>
                </a:solidFill>
                <a:effectLst/>
                <a:uLnTx/>
                <a:uFillTx/>
                <a:latin typeface="Times New Roman" panose="02020603050405020304" pitchFamily="18" charset="0"/>
                <a:ea typeface="+mn-ea"/>
                <a:cs typeface="Arial" panose="020B0604020202020204" pitchFamily="34" charset="0"/>
              </a:rPr>
              <a:t>2</a:t>
            </a:r>
            <a:r>
              <a:rPr kumimoji="0" lang="en-US" altLang="en-US" sz="2400" b="1" i="0" u="none" strike="noStrike" kern="1200" cap="none" spc="0" normalizeH="0" baseline="0" noProof="0">
                <a:ln>
                  <a:noFill/>
                </a:ln>
                <a:solidFill>
                  <a:srgbClr val="00B0F0"/>
                </a:solidFill>
                <a:effectLst/>
                <a:uLnTx/>
                <a:uFillTx/>
                <a:latin typeface="Times New Roman" panose="02020603050405020304" pitchFamily="18" charset="0"/>
                <a:ea typeface="+mn-ea"/>
                <a:cs typeface="Arial" panose="020B0604020202020204" pitchFamily="34" charset="0"/>
              </a:rPr>
              <a:t> injection</a:t>
            </a:r>
          </a:p>
        </p:txBody>
      </p:sp>
      <p:sp>
        <p:nvSpPr>
          <p:cNvPr id="18" name="Text Box 14"/>
          <p:cNvSpPr txBox="1">
            <a:spLocks noChangeArrowheads="1"/>
          </p:cNvSpPr>
          <p:nvPr/>
        </p:nvSpPr>
        <p:spPr bwMode="auto">
          <a:xfrm>
            <a:off x="7440613" y="6327775"/>
            <a:ext cx="155733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1" u="none" strike="noStrike" kern="1200" cap="none" spc="0" normalizeH="0" baseline="0" noProof="0" dirty="0">
                <a:ln>
                  <a:noFill/>
                </a:ln>
                <a:solidFill>
                  <a:srgbClr val="FFFFFF">
                    <a:lumMod val="50000"/>
                  </a:srgbClr>
                </a:solidFill>
                <a:effectLst/>
                <a:uLnTx/>
                <a:uFillTx/>
                <a:latin typeface="Arial" charset="0"/>
                <a:ea typeface="+mn-ea"/>
                <a:cs typeface="Arial" panose="020B0604020202020204" pitchFamily="34" charset="0"/>
              </a:rPr>
              <a:t>(From: BGS)</a:t>
            </a:r>
            <a:endParaRPr kumimoji="0" lang="nl-NL" altLang="en-US" sz="1800" b="1" i="1" u="none" strike="noStrike" kern="1200" cap="none" spc="0" normalizeH="0" baseline="0" noProof="0" dirty="0">
              <a:ln>
                <a:noFill/>
              </a:ln>
              <a:solidFill>
                <a:srgbClr val="FFFFFF">
                  <a:lumMod val="50000"/>
                </a:srgbClr>
              </a:solidFill>
              <a:effectLst/>
              <a:uLnTx/>
              <a:uFillTx/>
              <a:latin typeface="Arial" charset="0"/>
              <a:ea typeface="+mn-ea"/>
              <a:cs typeface="Arial" panose="020B0604020202020204" pitchFamily="34"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leipner.jpg                                                   00000012Macintosh HD                   ABA78158:"/>
          <p:cNvPicPr>
            <a:picLocks noChangeAspect="1" noChangeArrowheads="1"/>
          </p:cNvPicPr>
          <p:nvPr/>
        </p:nvPicPr>
        <p:blipFill>
          <a:blip r:embed="rId3">
            <a:extLst>
              <a:ext uri="{28A0092B-C50C-407E-A947-70E740481C1C}">
                <a14:useLocalDpi xmlns:a14="http://schemas.microsoft.com/office/drawing/2010/main" val="0"/>
              </a:ext>
            </a:extLst>
          </a:blip>
          <a:srcRect l="3320" t="1492" r="3299" b="4507"/>
          <a:stretch>
            <a:fillRect/>
          </a:stretch>
        </p:blipFill>
        <p:spPr bwMode="auto">
          <a:xfrm>
            <a:off x="1066800" y="1066800"/>
            <a:ext cx="7010400" cy="4800600"/>
          </a:xfrm>
          <a:prstGeom prst="rect">
            <a:avLst/>
          </a:prstGeom>
          <a:noFill/>
          <a:extLst>
            <a:ext uri="{909E8E84-426E-40DD-AFC4-6F175D3DCCD1}">
              <a14:hiddenFill xmlns:a14="http://schemas.microsoft.com/office/drawing/2010/main">
                <a:solidFill>
                  <a:srgbClr val="FFFFFF"/>
                </a:solidFill>
              </a14:hiddenFill>
            </a:ext>
          </a:extLst>
        </p:spPr>
      </p:pic>
      <p:sp>
        <p:nvSpPr>
          <p:cNvPr id="3080" name="Line 8"/>
          <p:cNvSpPr>
            <a:spLocks noChangeShapeType="1"/>
          </p:cNvSpPr>
          <p:nvPr/>
        </p:nvSpPr>
        <p:spPr bwMode="auto">
          <a:xfrm flipV="1">
            <a:off x="2743200" y="4267200"/>
            <a:ext cx="457200" cy="6096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081" name="Text Box 9"/>
          <p:cNvSpPr txBox="1">
            <a:spLocks noChangeArrowheads="1"/>
          </p:cNvSpPr>
          <p:nvPr/>
        </p:nvSpPr>
        <p:spPr bwMode="auto">
          <a:xfrm>
            <a:off x="1981200" y="4800600"/>
            <a:ext cx="12303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mn-cs"/>
              </a:rPr>
              <a:t>Injection point</a:t>
            </a:r>
          </a:p>
        </p:txBody>
      </p:sp>
      <p:sp>
        <p:nvSpPr>
          <p:cNvPr id="3082" name="Text Box 10"/>
          <p:cNvSpPr txBox="1">
            <a:spLocks noChangeArrowheads="1"/>
          </p:cNvSpPr>
          <p:nvPr/>
        </p:nvSpPr>
        <p:spPr bwMode="auto">
          <a:xfrm>
            <a:off x="631825" y="228600"/>
            <a:ext cx="812594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4D ability to monitor fluids moving in the subsurface</a:t>
            </a:r>
          </a:p>
        </p:txBody>
      </p:sp>
      <p:sp>
        <p:nvSpPr>
          <p:cNvPr id="3083" name="Text Box 11"/>
          <p:cNvSpPr txBox="1">
            <a:spLocks noChangeArrowheads="1"/>
          </p:cNvSpPr>
          <p:nvPr/>
        </p:nvSpPr>
        <p:spPr bwMode="auto">
          <a:xfrm>
            <a:off x="8153400" y="6254750"/>
            <a:ext cx="938213" cy="52705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Figure 1-2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Page 3</a:t>
            </a:r>
          </a:p>
        </p:txBody>
      </p:sp>
    </p:spTree>
    <p:extLst>
      <p:ext uri="{BB962C8B-B14F-4D97-AF65-F5344CB8AC3E}">
        <p14:creationId xmlns:p14="http://schemas.microsoft.com/office/powerpoint/2010/main" val="1808457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reeform 2"/>
          <p:cNvSpPr>
            <a:spLocks/>
          </p:cNvSpPr>
          <p:nvPr/>
        </p:nvSpPr>
        <p:spPr bwMode="auto">
          <a:xfrm>
            <a:off x="2362200" y="2057400"/>
            <a:ext cx="5105400" cy="2133600"/>
          </a:xfrm>
          <a:custGeom>
            <a:avLst/>
            <a:gdLst>
              <a:gd name="T0" fmla="*/ 0 w 3216"/>
              <a:gd name="T1" fmla="*/ 1344 h 1344"/>
              <a:gd name="T2" fmla="*/ 1200 w 3216"/>
              <a:gd name="T3" fmla="*/ 1056 h 1344"/>
              <a:gd name="T4" fmla="*/ 2352 w 3216"/>
              <a:gd name="T5" fmla="*/ 624 h 1344"/>
              <a:gd name="T6" fmla="*/ 3024 w 3216"/>
              <a:gd name="T7" fmla="*/ 192 h 1344"/>
              <a:gd name="T8" fmla="*/ 3216 w 3216"/>
              <a:gd name="T9" fmla="*/ 0 h 1344"/>
            </a:gdLst>
            <a:ahLst/>
            <a:cxnLst>
              <a:cxn ang="0">
                <a:pos x="T0" y="T1"/>
              </a:cxn>
              <a:cxn ang="0">
                <a:pos x="T2" y="T3"/>
              </a:cxn>
              <a:cxn ang="0">
                <a:pos x="T4" y="T5"/>
              </a:cxn>
              <a:cxn ang="0">
                <a:pos x="T6" y="T7"/>
              </a:cxn>
              <a:cxn ang="0">
                <a:pos x="T8" y="T9"/>
              </a:cxn>
            </a:cxnLst>
            <a:rect l="0" t="0" r="r" b="b"/>
            <a:pathLst>
              <a:path w="3216" h="1344">
                <a:moveTo>
                  <a:pt x="0" y="1344"/>
                </a:moveTo>
                <a:cubicBezTo>
                  <a:pt x="404" y="1260"/>
                  <a:pt x="808" y="1176"/>
                  <a:pt x="1200" y="1056"/>
                </a:cubicBezTo>
                <a:cubicBezTo>
                  <a:pt x="1592" y="936"/>
                  <a:pt x="2048" y="768"/>
                  <a:pt x="2352" y="624"/>
                </a:cubicBezTo>
                <a:cubicBezTo>
                  <a:pt x="2656" y="480"/>
                  <a:pt x="2880" y="296"/>
                  <a:pt x="3024" y="192"/>
                </a:cubicBezTo>
                <a:cubicBezTo>
                  <a:pt x="3168" y="88"/>
                  <a:pt x="3192" y="44"/>
                  <a:pt x="3216" y="0"/>
                </a:cubicBezTo>
              </a:path>
            </a:pathLst>
          </a:custGeom>
          <a:noFill/>
          <a:ln w="381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55" name="Freeform 3"/>
          <p:cNvSpPr>
            <a:spLocks/>
          </p:cNvSpPr>
          <p:nvPr/>
        </p:nvSpPr>
        <p:spPr bwMode="auto">
          <a:xfrm>
            <a:off x="2362200" y="2057400"/>
            <a:ext cx="5105400" cy="3581400"/>
          </a:xfrm>
          <a:custGeom>
            <a:avLst/>
            <a:gdLst>
              <a:gd name="T0" fmla="*/ 0 w 3216"/>
              <a:gd name="T1" fmla="*/ 2256 h 2256"/>
              <a:gd name="T2" fmla="*/ 1008 w 3216"/>
              <a:gd name="T3" fmla="*/ 2016 h 2256"/>
              <a:gd name="T4" fmla="*/ 2256 w 3216"/>
              <a:gd name="T5" fmla="*/ 1680 h 2256"/>
              <a:gd name="T6" fmla="*/ 2880 w 3216"/>
              <a:gd name="T7" fmla="*/ 1248 h 2256"/>
              <a:gd name="T8" fmla="*/ 3072 w 3216"/>
              <a:gd name="T9" fmla="*/ 864 h 2256"/>
              <a:gd name="T10" fmla="*/ 3216 w 3216"/>
              <a:gd name="T11" fmla="*/ 0 h 2256"/>
            </a:gdLst>
            <a:ahLst/>
            <a:cxnLst>
              <a:cxn ang="0">
                <a:pos x="T0" y="T1"/>
              </a:cxn>
              <a:cxn ang="0">
                <a:pos x="T2" y="T3"/>
              </a:cxn>
              <a:cxn ang="0">
                <a:pos x="T4" y="T5"/>
              </a:cxn>
              <a:cxn ang="0">
                <a:pos x="T6" y="T7"/>
              </a:cxn>
              <a:cxn ang="0">
                <a:pos x="T8" y="T9"/>
              </a:cxn>
              <a:cxn ang="0">
                <a:pos x="T10" y="T11"/>
              </a:cxn>
            </a:cxnLst>
            <a:rect l="0" t="0" r="r" b="b"/>
            <a:pathLst>
              <a:path w="3216" h="2256">
                <a:moveTo>
                  <a:pt x="0" y="2256"/>
                </a:moveTo>
                <a:cubicBezTo>
                  <a:pt x="316" y="2184"/>
                  <a:pt x="632" y="2112"/>
                  <a:pt x="1008" y="2016"/>
                </a:cubicBezTo>
                <a:cubicBezTo>
                  <a:pt x="1384" y="1920"/>
                  <a:pt x="1944" y="1808"/>
                  <a:pt x="2256" y="1680"/>
                </a:cubicBezTo>
                <a:cubicBezTo>
                  <a:pt x="2568" y="1552"/>
                  <a:pt x="2744" y="1384"/>
                  <a:pt x="2880" y="1248"/>
                </a:cubicBezTo>
                <a:cubicBezTo>
                  <a:pt x="3016" y="1112"/>
                  <a:pt x="3016" y="1072"/>
                  <a:pt x="3072" y="864"/>
                </a:cubicBezTo>
                <a:cubicBezTo>
                  <a:pt x="3128" y="656"/>
                  <a:pt x="3172" y="328"/>
                  <a:pt x="3216" y="0"/>
                </a:cubicBezTo>
              </a:path>
            </a:pathLst>
          </a:custGeom>
          <a:noFill/>
          <a:ln w="38100" cmpd="sng">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56" name="Line 4"/>
          <p:cNvSpPr>
            <a:spLocks noChangeShapeType="1"/>
          </p:cNvSpPr>
          <p:nvPr/>
        </p:nvSpPr>
        <p:spPr bwMode="auto">
          <a:xfrm>
            <a:off x="3386138" y="1524000"/>
            <a:ext cx="0" cy="426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57" name="Line 5"/>
          <p:cNvSpPr>
            <a:spLocks noChangeShapeType="1"/>
          </p:cNvSpPr>
          <p:nvPr/>
        </p:nvSpPr>
        <p:spPr bwMode="auto">
          <a:xfrm>
            <a:off x="4395788" y="1524000"/>
            <a:ext cx="0" cy="426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58" name="Line 6"/>
          <p:cNvSpPr>
            <a:spLocks noChangeShapeType="1"/>
          </p:cNvSpPr>
          <p:nvPr/>
        </p:nvSpPr>
        <p:spPr bwMode="auto">
          <a:xfrm>
            <a:off x="5410200" y="1524000"/>
            <a:ext cx="0" cy="426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59" name="Line 7"/>
          <p:cNvSpPr>
            <a:spLocks noChangeShapeType="1"/>
          </p:cNvSpPr>
          <p:nvPr/>
        </p:nvSpPr>
        <p:spPr bwMode="auto">
          <a:xfrm>
            <a:off x="6424613" y="1524000"/>
            <a:ext cx="0" cy="426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0" name="Rectangle 8"/>
          <p:cNvSpPr>
            <a:spLocks noChangeArrowheads="1"/>
          </p:cNvSpPr>
          <p:nvPr/>
        </p:nvSpPr>
        <p:spPr bwMode="auto">
          <a:xfrm>
            <a:off x="2362200" y="1524000"/>
            <a:ext cx="5105400" cy="426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1" name="Line 9"/>
          <p:cNvSpPr>
            <a:spLocks noChangeShapeType="1"/>
          </p:cNvSpPr>
          <p:nvPr/>
        </p:nvSpPr>
        <p:spPr bwMode="auto">
          <a:xfrm>
            <a:off x="2286000" y="4829175"/>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2" name="Line 10"/>
          <p:cNvSpPr>
            <a:spLocks noChangeShapeType="1"/>
          </p:cNvSpPr>
          <p:nvPr/>
        </p:nvSpPr>
        <p:spPr bwMode="auto">
          <a:xfrm>
            <a:off x="2286000" y="3871913"/>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3" name="Line 11"/>
          <p:cNvSpPr>
            <a:spLocks noChangeShapeType="1"/>
          </p:cNvSpPr>
          <p:nvPr/>
        </p:nvSpPr>
        <p:spPr bwMode="auto">
          <a:xfrm>
            <a:off x="2286000" y="2928938"/>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4" name="Line 12"/>
          <p:cNvSpPr>
            <a:spLocks noChangeShapeType="1"/>
          </p:cNvSpPr>
          <p:nvPr/>
        </p:nvSpPr>
        <p:spPr bwMode="auto">
          <a:xfrm>
            <a:off x="2286000" y="1985963"/>
            <a:ext cx="518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5" name="Line 13"/>
          <p:cNvSpPr>
            <a:spLocks noChangeShapeType="1"/>
          </p:cNvSpPr>
          <p:nvPr/>
        </p:nvSpPr>
        <p:spPr bwMode="auto">
          <a:xfrm flipH="1">
            <a:off x="2362200" y="2057400"/>
            <a:ext cx="510540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66" name="Text Box 14"/>
          <p:cNvSpPr txBox="1">
            <a:spLocks noChangeArrowheads="1"/>
          </p:cNvSpPr>
          <p:nvPr/>
        </p:nvSpPr>
        <p:spPr bwMode="auto">
          <a:xfrm rot="16200000">
            <a:off x="-445293" y="2503557"/>
            <a:ext cx="22098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2000" b="1" dirty="0">
                <a:latin typeface="Comic Sans MS" panose="030F0702030302020204" pitchFamily="66" charset="0"/>
              </a:rPr>
              <a:t>acoustic</a:t>
            </a:r>
          </a:p>
          <a:p>
            <a:pPr algn="ctr"/>
            <a:r>
              <a:rPr lang="en-US" altLang="en-US" sz="2000" b="1" dirty="0">
                <a:latin typeface="Comic Sans MS" panose="030F0702030302020204" pitchFamily="66" charset="0"/>
              </a:rPr>
              <a:t>impedance</a:t>
            </a:r>
          </a:p>
        </p:txBody>
      </p:sp>
      <p:sp>
        <p:nvSpPr>
          <p:cNvPr id="49167" name="Text Box 15"/>
          <p:cNvSpPr txBox="1">
            <a:spLocks noChangeArrowheads="1"/>
          </p:cNvSpPr>
          <p:nvPr/>
        </p:nvSpPr>
        <p:spPr bwMode="auto">
          <a:xfrm>
            <a:off x="4876800" y="6097268"/>
            <a:ext cx="199464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dirty="0"/>
              <a:t>water saturation</a:t>
            </a:r>
          </a:p>
        </p:txBody>
      </p:sp>
      <p:sp>
        <p:nvSpPr>
          <p:cNvPr id="49168" name="Text Box 16"/>
          <p:cNvSpPr txBox="1">
            <a:spLocks noChangeArrowheads="1"/>
          </p:cNvSpPr>
          <p:nvPr/>
        </p:nvSpPr>
        <p:spPr bwMode="auto">
          <a:xfrm>
            <a:off x="1165225" y="5410200"/>
            <a:ext cx="1501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dirty="0">
                <a:solidFill>
                  <a:schemeClr val="accent1"/>
                </a:solidFill>
                <a:latin typeface="Comic Sans MS" panose="030F0702030302020204" pitchFamily="66" charset="0"/>
              </a:rPr>
              <a:t>gas filled</a:t>
            </a:r>
          </a:p>
        </p:txBody>
      </p:sp>
      <p:sp>
        <p:nvSpPr>
          <p:cNvPr id="49169" name="Text Box 17"/>
          <p:cNvSpPr txBox="1">
            <a:spLocks noChangeArrowheads="1"/>
          </p:cNvSpPr>
          <p:nvPr/>
        </p:nvSpPr>
        <p:spPr bwMode="auto">
          <a:xfrm>
            <a:off x="1219200" y="3962400"/>
            <a:ext cx="1501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dirty="0">
                <a:solidFill>
                  <a:srgbClr val="FF3300"/>
                </a:solidFill>
                <a:latin typeface="Comic Sans MS" panose="030F0702030302020204" pitchFamily="66" charset="0"/>
              </a:rPr>
              <a:t>oil filled</a:t>
            </a:r>
          </a:p>
        </p:txBody>
      </p:sp>
      <p:sp>
        <p:nvSpPr>
          <p:cNvPr id="49170" name="Text Box 18"/>
          <p:cNvSpPr txBox="1">
            <a:spLocks noChangeArrowheads="1"/>
          </p:cNvSpPr>
          <p:nvPr/>
        </p:nvSpPr>
        <p:spPr bwMode="auto">
          <a:xfrm>
            <a:off x="914400" y="1905000"/>
            <a:ext cx="1501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dirty="0">
                <a:solidFill>
                  <a:schemeClr val="accent2"/>
                </a:solidFill>
                <a:latin typeface="Comic Sans MS" panose="030F0702030302020204" pitchFamily="66" charset="0"/>
              </a:rPr>
              <a:t>water filled</a:t>
            </a:r>
          </a:p>
        </p:txBody>
      </p:sp>
      <p:sp>
        <p:nvSpPr>
          <p:cNvPr id="49171" name="Text Box 19"/>
          <p:cNvSpPr txBox="1">
            <a:spLocks noChangeArrowheads="1"/>
          </p:cNvSpPr>
          <p:nvPr/>
        </p:nvSpPr>
        <p:spPr bwMode="auto">
          <a:xfrm>
            <a:off x="2209800" y="5780088"/>
            <a:ext cx="5505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600" b="1" dirty="0"/>
              <a:t>0	0.2	  0.4	    0.6	      0.8	        1.0</a:t>
            </a:r>
          </a:p>
        </p:txBody>
      </p:sp>
      <p:sp>
        <p:nvSpPr>
          <p:cNvPr id="49172" name="Text Box 20"/>
          <p:cNvSpPr txBox="1">
            <a:spLocks noChangeArrowheads="1"/>
          </p:cNvSpPr>
          <p:nvPr/>
        </p:nvSpPr>
        <p:spPr bwMode="auto">
          <a:xfrm>
            <a:off x="381000" y="228600"/>
            <a:ext cx="8229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000" b="1" dirty="0">
                <a:latin typeface="Comic Sans MS" panose="030F0702030302020204" pitchFamily="66" charset="0"/>
              </a:rPr>
              <a:t>What do we mean when we say 30% saturation ?</a:t>
            </a:r>
          </a:p>
        </p:txBody>
      </p:sp>
      <p:sp>
        <p:nvSpPr>
          <p:cNvPr id="49173" name="Line 21"/>
          <p:cNvSpPr>
            <a:spLocks noChangeShapeType="1"/>
          </p:cNvSpPr>
          <p:nvPr/>
        </p:nvSpPr>
        <p:spPr bwMode="auto">
          <a:xfrm>
            <a:off x="3886200" y="2743200"/>
            <a:ext cx="0" cy="10668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4" name="Line 22"/>
          <p:cNvSpPr>
            <a:spLocks noChangeShapeType="1"/>
          </p:cNvSpPr>
          <p:nvPr/>
        </p:nvSpPr>
        <p:spPr bwMode="auto">
          <a:xfrm>
            <a:off x="3886200" y="4191000"/>
            <a:ext cx="0" cy="10668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9179" name="Text Box 27"/>
          <p:cNvSpPr txBox="1">
            <a:spLocks noChangeArrowheads="1"/>
          </p:cNvSpPr>
          <p:nvPr/>
        </p:nvSpPr>
        <p:spPr bwMode="auto">
          <a:xfrm>
            <a:off x="8121650" y="6254750"/>
            <a:ext cx="938213" cy="52705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a:latin typeface="Times New Roman" panose="02020603050405020304" pitchFamily="18" charset="0"/>
              </a:rPr>
              <a:t>Figure 3-7</a:t>
            </a:r>
          </a:p>
          <a:p>
            <a:pPr algn="ctr"/>
            <a:r>
              <a:rPr lang="en-US" altLang="en-US" sz="1400">
                <a:latin typeface="Times New Roman" panose="02020603050405020304" pitchFamily="18" charset="0"/>
              </a:rPr>
              <a:t>Page 34</a:t>
            </a:r>
          </a:p>
        </p:txBody>
      </p:sp>
      <p:cxnSp>
        <p:nvCxnSpPr>
          <p:cNvPr id="3" name="Straight Arrow Connector 2">
            <a:extLst>
              <a:ext uri="{FF2B5EF4-FFF2-40B4-BE49-F238E27FC236}">
                <a16:creationId xmlns:a16="http://schemas.microsoft.com/office/drawing/2014/main" id="{2E3CFF31-F34B-87EA-73DC-4945AD16C7C4}"/>
              </a:ext>
            </a:extLst>
          </p:cNvPr>
          <p:cNvCxnSpPr/>
          <p:nvPr/>
        </p:nvCxnSpPr>
        <p:spPr bwMode="auto">
          <a:xfrm flipV="1">
            <a:off x="665003" y="3657600"/>
            <a:ext cx="0" cy="1600200"/>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Straight Arrow Connector 3">
            <a:extLst>
              <a:ext uri="{FF2B5EF4-FFF2-40B4-BE49-F238E27FC236}">
                <a16:creationId xmlns:a16="http://schemas.microsoft.com/office/drawing/2014/main" id="{98F0407A-77BB-DD1A-C6DA-ED4B058C5981}"/>
              </a:ext>
            </a:extLst>
          </p:cNvPr>
          <p:cNvCxnSpPr/>
          <p:nvPr/>
        </p:nvCxnSpPr>
        <p:spPr bwMode="auto">
          <a:xfrm>
            <a:off x="3086814" y="6311899"/>
            <a:ext cx="1598772" cy="0"/>
          </a:xfrm>
          <a:prstGeom prst="straightConnector1">
            <a:avLst/>
          </a:prstGeom>
          <a:solidFill>
            <a:schemeClr val="accent1"/>
          </a:solidFill>
          <a:ln w="381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8244366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5032B-3BC9-A4A1-F3CB-08391F9784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65FA0D-570B-A4AE-10CE-316AD2568D26}"/>
              </a:ext>
            </a:extLst>
          </p:cNvPr>
          <p:cNvSpPr>
            <a:spLocks noGrp="1"/>
          </p:cNvSpPr>
          <p:nvPr>
            <p:ph type="ctrTitle"/>
          </p:nvPr>
        </p:nvSpPr>
        <p:spPr/>
        <p:txBody>
          <a:bodyPr/>
          <a:lstStyle/>
          <a:p>
            <a:r>
              <a:rPr lang="en-GB" b="1" dirty="0">
                <a:solidFill>
                  <a:srgbClr val="00B0F0"/>
                </a:solidFill>
              </a:rPr>
              <a:t>4D effects due to stress changes</a:t>
            </a:r>
          </a:p>
        </p:txBody>
      </p:sp>
    </p:spTree>
    <p:extLst>
      <p:ext uri="{BB962C8B-B14F-4D97-AF65-F5344CB8AC3E}">
        <p14:creationId xmlns:p14="http://schemas.microsoft.com/office/powerpoint/2010/main" val="28097012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lide Number Placeholder 3"/>
          <p:cNvSpPr>
            <a:spLocks noGrp="1"/>
          </p:cNvSpPr>
          <p:nvPr>
            <p:ph type="sldNum" sz="quarter" idx="4294967295"/>
          </p:nvPr>
        </p:nvSpPr>
        <p:spPr>
          <a:xfrm>
            <a:off x="8458200" y="76200"/>
            <a:ext cx="685800" cy="457200"/>
          </a:xfrm>
          <a:prstGeom prst="rect">
            <a:avLst/>
          </a:prstGeo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Times New Roman"/>
                <a:ea typeface="+mn-ea"/>
                <a:cs typeface="+mn-cs"/>
              </a:rPr>
              <a:t>2-</a:t>
            </a:r>
            <a:fld id="{E3A5F47C-B6F3-4BCD-98CD-AB76E2327D6A}" type="slidenum">
              <a:rPr kumimoji="0" lang="en-US" altLang="en-US" sz="1600" b="1" i="0" u="none" strike="noStrike" kern="1200" cap="none" spc="0" normalizeH="0" baseline="0" noProof="0" smtClean="0">
                <a:ln>
                  <a:noFill/>
                </a:ln>
                <a:solidFill>
                  <a:srgbClr val="000000"/>
                </a:solidFill>
                <a:effectLst/>
                <a:uLnTx/>
                <a:uFillTx/>
                <a:latin typeface="Times New Roman"/>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600" b="1" i="0" u="none" strike="noStrike" kern="1200" cap="none" spc="0" normalizeH="0" baseline="0" noProof="0">
              <a:ln>
                <a:noFill/>
              </a:ln>
              <a:solidFill>
                <a:srgbClr val="000000"/>
              </a:solidFill>
              <a:effectLst/>
              <a:uLnTx/>
              <a:uFillTx/>
              <a:latin typeface="Times New Roman"/>
              <a:ea typeface="+mn-ea"/>
              <a:cs typeface="+mn-cs"/>
            </a:endParaRPr>
          </a:p>
        </p:txBody>
      </p:sp>
      <p:grpSp>
        <p:nvGrpSpPr>
          <p:cNvPr id="332811" name="Group 2059"/>
          <p:cNvGrpSpPr>
            <a:grpSpLocks/>
          </p:cNvGrpSpPr>
          <p:nvPr/>
        </p:nvGrpSpPr>
        <p:grpSpPr bwMode="auto">
          <a:xfrm>
            <a:off x="511175" y="1676400"/>
            <a:ext cx="1447800" cy="1604963"/>
            <a:chOff x="624" y="1440"/>
            <a:chExt cx="912" cy="1011"/>
          </a:xfrm>
        </p:grpSpPr>
        <p:sp>
          <p:nvSpPr>
            <p:cNvPr id="332802" name="Rectangle 2050"/>
            <p:cNvSpPr>
              <a:spLocks noChangeArrowheads="1"/>
            </p:cNvSpPr>
            <p:nvPr/>
          </p:nvSpPr>
          <p:spPr bwMode="auto">
            <a:xfrm>
              <a:off x="624" y="1440"/>
              <a:ext cx="912" cy="1008"/>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03" name="Freeform 2051"/>
            <p:cNvSpPr>
              <a:spLocks/>
            </p:cNvSpPr>
            <p:nvPr/>
          </p:nvSpPr>
          <p:spPr bwMode="auto">
            <a:xfrm>
              <a:off x="696" y="1440"/>
              <a:ext cx="732" cy="530"/>
            </a:xfrm>
            <a:custGeom>
              <a:avLst/>
              <a:gdLst>
                <a:gd name="T0" fmla="*/ 72 w 732"/>
                <a:gd name="T1" fmla="*/ 0 h 530"/>
                <a:gd name="T2" fmla="*/ 24 w 732"/>
                <a:gd name="T3" fmla="*/ 240 h 530"/>
                <a:gd name="T4" fmla="*/ 216 w 732"/>
                <a:gd name="T5" fmla="*/ 432 h 530"/>
                <a:gd name="T6" fmla="*/ 408 w 732"/>
                <a:gd name="T7" fmla="*/ 522 h 530"/>
                <a:gd name="T8" fmla="*/ 648 w 732"/>
                <a:gd name="T9" fmla="*/ 384 h 530"/>
                <a:gd name="T10" fmla="*/ 696 w 732"/>
                <a:gd name="T11" fmla="*/ 0 h 530"/>
                <a:gd name="T12" fmla="*/ 72 w 732"/>
                <a:gd name="T13" fmla="*/ 0 h 530"/>
              </a:gdLst>
              <a:ahLst/>
              <a:cxnLst>
                <a:cxn ang="0">
                  <a:pos x="T0" y="T1"/>
                </a:cxn>
                <a:cxn ang="0">
                  <a:pos x="T2" y="T3"/>
                </a:cxn>
                <a:cxn ang="0">
                  <a:pos x="T4" y="T5"/>
                </a:cxn>
                <a:cxn ang="0">
                  <a:pos x="T6" y="T7"/>
                </a:cxn>
                <a:cxn ang="0">
                  <a:pos x="T8" y="T9"/>
                </a:cxn>
                <a:cxn ang="0">
                  <a:pos x="T10" y="T11"/>
                </a:cxn>
                <a:cxn ang="0">
                  <a:pos x="T12" y="T13"/>
                </a:cxn>
              </a:cxnLst>
              <a:rect l="0" t="0" r="r" b="b"/>
              <a:pathLst>
                <a:path w="732" h="530">
                  <a:moveTo>
                    <a:pt x="72" y="0"/>
                  </a:moveTo>
                  <a:cubicBezTo>
                    <a:pt x="24" y="102"/>
                    <a:pt x="0" y="168"/>
                    <a:pt x="24" y="240"/>
                  </a:cubicBezTo>
                  <a:cubicBezTo>
                    <a:pt x="48" y="312"/>
                    <a:pt x="152" y="385"/>
                    <a:pt x="216" y="432"/>
                  </a:cubicBezTo>
                  <a:cubicBezTo>
                    <a:pt x="280" y="479"/>
                    <a:pt x="336" y="530"/>
                    <a:pt x="408" y="522"/>
                  </a:cubicBezTo>
                  <a:cubicBezTo>
                    <a:pt x="480" y="514"/>
                    <a:pt x="600" y="471"/>
                    <a:pt x="648" y="384"/>
                  </a:cubicBezTo>
                  <a:cubicBezTo>
                    <a:pt x="696" y="297"/>
                    <a:pt x="732" y="171"/>
                    <a:pt x="696" y="0"/>
                  </a:cubicBezTo>
                  <a:cubicBezTo>
                    <a:pt x="84" y="3"/>
                    <a:pt x="693" y="0"/>
                    <a:pt x="72" y="0"/>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04" name="Freeform 2052"/>
            <p:cNvSpPr>
              <a:spLocks/>
            </p:cNvSpPr>
            <p:nvPr/>
          </p:nvSpPr>
          <p:spPr bwMode="auto">
            <a:xfrm>
              <a:off x="687" y="1968"/>
              <a:ext cx="807" cy="483"/>
            </a:xfrm>
            <a:custGeom>
              <a:avLst/>
              <a:gdLst>
                <a:gd name="T0" fmla="*/ 81 w 807"/>
                <a:gd name="T1" fmla="*/ 240 h 483"/>
                <a:gd name="T2" fmla="*/ 225 w 807"/>
                <a:gd name="T3" fmla="*/ 48 h 483"/>
                <a:gd name="T4" fmla="*/ 417 w 807"/>
                <a:gd name="T5" fmla="*/ 0 h 483"/>
                <a:gd name="T6" fmla="*/ 657 w 807"/>
                <a:gd name="T7" fmla="*/ 48 h 483"/>
                <a:gd name="T8" fmla="*/ 753 w 807"/>
                <a:gd name="T9" fmla="*/ 240 h 483"/>
                <a:gd name="T10" fmla="*/ 785 w 807"/>
                <a:gd name="T11" fmla="*/ 482 h 483"/>
                <a:gd name="T12" fmla="*/ 8 w 807"/>
                <a:gd name="T13" fmla="*/ 482 h 483"/>
                <a:gd name="T14" fmla="*/ 81 w 807"/>
                <a:gd name="T15" fmla="*/ 240 h 4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7" h="483">
                  <a:moveTo>
                    <a:pt x="81" y="240"/>
                  </a:moveTo>
                  <a:cubicBezTo>
                    <a:pt x="116" y="169"/>
                    <a:pt x="169" y="88"/>
                    <a:pt x="225" y="48"/>
                  </a:cubicBezTo>
                  <a:cubicBezTo>
                    <a:pt x="281" y="8"/>
                    <a:pt x="345" y="0"/>
                    <a:pt x="417" y="0"/>
                  </a:cubicBezTo>
                  <a:cubicBezTo>
                    <a:pt x="489" y="0"/>
                    <a:pt x="601" y="8"/>
                    <a:pt x="657" y="48"/>
                  </a:cubicBezTo>
                  <a:cubicBezTo>
                    <a:pt x="713" y="88"/>
                    <a:pt x="732" y="168"/>
                    <a:pt x="753" y="240"/>
                  </a:cubicBezTo>
                  <a:cubicBezTo>
                    <a:pt x="774" y="312"/>
                    <a:pt x="807" y="381"/>
                    <a:pt x="785" y="482"/>
                  </a:cubicBezTo>
                  <a:cubicBezTo>
                    <a:pt x="9" y="483"/>
                    <a:pt x="776" y="482"/>
                    <a:pt x="8" y="482"/>
                  </a:cubicBezTo>
                  <a:cubicBezTo>
                    <a:pt x="0" y="414"/>
                    <a:pt x="66" y="290"/>
                    <a:pt x="81" y="240"/>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32814" name="AutoShape 2062"/>
          <p:cNvSpPr>
            <a:spLocks noChangeArrowheads="1"/>
          </p:cNvSpPr>
          <p:nvPr/>
        </p:nvSpPr>
        <p:spPr bwMode="auto">
          <a:xfrm>
            <a:off x="1577975" y="1295400"/>
            <a:ext cx="152400" cy="381000"/>
          </a:xfrm>
          <a:prstGeom prst="downArrow">
            <a:avLst>
              <a:gd name="adj1" fmla="val 50000"/>
              <a:gd name="adj2" fmla="val 62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15" name="AutoShape 2063"/>
          <p:cNvSpPr>
            <a:spLocks noChangeArrowheads="1"/>
          </p:cNvSpPr>
          <p:nvPr/>
        </p:nvSpPr>
        <p:spPr bwMode="auto">
          <a:xfrm flipV="1">
            <a:off x="1577975" y="3276600"/>
            <a:ext cx="152400" cy="381000"/>
          </a:xfrm>
          <a:prstGeom prst="downArrow">
            <a:avLst>
              <a:gd name="adj1" fmla="val 50000"/>
              <a:gd name="adj2" fmla="val 62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32812" name="Group 2060"/>
          <p:cNvGrpSpPr>
            <a:grpSpLocks/>
          </p:cNvGrpSpPr>
          <p:nvPr/>
        </p:nvGrpSpPr>
        <p:grpSpPr bwMode="auto">
          <a:xfrm>
            <a:off x="2416175" y="1739900"/>
            <a:ext cx="1447800" cy="1554163"/>
            <a:chOff x="1728" y="1440"/>
            <a:chExt cx="912" cy="1011"/>
          </a:xfrm>
        </p:grpSpPr>
        <p:sp>
          <p:nvSpPr>
            <p:cNvPr id="332805" name="Rectangle 2053"/>
            <p:cNvSpPr>
              <a:spLocks noChangeArrowheads="1"/>
            </p:cNvSpPr>
            <p:nvPr/>
          </p:nvSpPr>
          <p:spPr bwMode="auto">
            <a:xfrm>
              <a:off x="1728" y="1440"/>
              <a:ext cx="912" cy="1008"/>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06" name="Freeform 2054"/>
            <p:cNvSpPr>
              <a:spLocks/>
            </p:cNvSpPr>
            <p:nvPr/>
          </p:nvSpPr>
          <p:spPr bwMode="auto">
            <a:xfrm>
              <a:off x="1800" y="1440"/>
              <a:ext cx="794" cy="526"/>
            </a:xfrm>
            <a:custGeom>
              <a:avLst/>
              <a:gdLst>
                <a:gd name="T0" fmla="*/ 72 w 794"/>
                <a:gd name="T1" fmla="*/ 0 h 526"/>
                <a:gd name="T2" fmla="*/ 24 w 794"/>
                <a:gd name="T3" fmla="*/ 240 h 526"/>
                <a:gd name="T4" fmla="*/ 228 w 794"/>
                <a:gd name="T5" fmla="*/ 474 h 526"/>
                <a:gd name="T6" fmla="*/ 408 w 794"/>
                <a:gd name="T7" fmla="*/ 522 h 526"/>
                <a:gd name="T8" fmla="*/ 522 w 794"/>
                <a:gd name="T9" fmla="*/ 498 h 526"/>
                <a:gd name="T10" fmla="*/ 660 w 794"/>
                <a:gd name="T11" fmla="*/ 378 h 526"/>
                <a:gd name="T12" fmla="*/ 696 w 794"/>
                <a:gd name="T13" fmla="*/ 0 h 526"/>
                <a:gd name="T14" fmla="*/ 72 w 794"/>
                <a:gd name="T15" fmla="*/ 0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526">
                  <a:moveTo>
                    <a:pt x="72" y="0"/>
                  </a:moveTo>
                  <a:cubicBezTo>
                    <a:pt x="24" y="102"/>
                    <a:pt x="0" y="168"/>
                    <a:pt x="24" y="240"/>
                  </a:cubicBezTo>
                  <a:cubicBezTo>
                    <a:pt x="50" y="319"/>
                    <a:pt x="164" y="427"/>
                    <a:pt x="228" y="474"/>
                  </a:cubicBezTo>
                  <a:cubicBezTo>
                    <a:pt x="292" y="521"/>
                    <a:pt x="359" y="518"/>
                    <a:pt x="408" y="522"/>
                  </a:cubicBezTo>
                  <a:cubicBezTo>
                    <a:pt x="457" y="526"/>
                    <a:pt x="480" y="522"/>
                    <a:pt x="522" y="498"/>
                  </a:cubicBezTo>
                  <a:cubicBezTo>
                    <a:pt x="564" y="474"/>
                    <a:pt x="631" y="461"/>
                    <a:pt x="660" y="378"/>
                  </a:cubicBezTo>
                  <a:cubicBezTo>
                    <a:pt x="689" y="295"/>
                    <a:pt x="794" y="63"/>
                    <a:pt x="696" y="0"/>
                  </a:cubicBezTo>
                  <a:cubicBezTo>
                    <a:pt x="84" y="3"/>
                    <a:pt x="693" y="0"/>
                    <a:pt x="72" y="0"/>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07" name="Freeform 2055"/>
            <p:cNvSpPr>
              <a:spLocks/>
            </p:cNvSpPr>
            <p:nvPr/>
          </p:nvSpPr>
          <p:spPr bwMode="auto">
            <a:xfrm>
              <a:off x="1791" y="1958"/>
              <a:ext cx="807" cy="493"/>
            </a:xfrm>
            <a:custGeom>
              <a:avLst/>
              <a:gdLst>
                <a:gd name="T0" fmla="*/ 81 w 807"/>
                <a:gd name="T1" fmla="*/ 250 h 493"/>
                <a:gd name="T2" fmla="*/ 237 w 807"/>
                <a:gd name="T3" fmla="*/ 46 h 493"/>
                <a:gd name="T4" fmla="*/ 417 w 807"/>
                <a:gd name="T5" fmla="*/ 10 h 493"/>
                <a:gd name="T6" fmla="*/ 633 w 807"/>
                <a:gd name="T7" fmla="*/ 40 h 493"/>
                <a:gd name="T8" fmla="*/ 753 w 807"/>
                <a:gd name="T9" fmla="*/ 250 h 493"/>
                <a:gd name="T10" fmla="*/ 785 w 807"/>
                <a:gd name="T11" fmla="*/ 492 h 493"/>
                <a:gd name="T12" fmla="*/ 8 w 807"/>
                <a:gd name="T13" fmla="*/ 492 h 493"/>
                <a:gd name="T14" fmla="*/ 81 w 807"/>
                <a:gd name="T15" fmla="*/ 250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7" h="493">
                  <a:moveTo>
                    <a:pt x="81" y="250"/>
                  </a:moveTo>
                  <a:cubicBezTo>
                    <a:pt x="119" y="176"/>
                    <a:pt x="181" y="86"/>
                    <a:pt x="237" y="46"/>
                  </a:cubicBezTo>
                  <a:cubicBezTo>
                    <a:pt x="293" y="6"/>
                    <a:pt x="351" y="11"/>
                    <a:pt x="417" y="10"/>
                  </a:cubicBezTo>
                  <a:cubicBezTo>
                    <a:pt x="483" y="9"/>
                    <a:pt x="577" y="0"/>
                    <a:pt x="633" y="40"/>
                  </a:cubicBezTo>
                  <a:cubicBezTo>
                    <a:pt x="689" y="80"/>
                    <a:pt x="728" y="175"/>
                    <a:pt x="753" y="250"/>
                  </a:cubicBezTo>
                  <a:cubicBezTo>
                    <a:pt x="778" y="325"/>
                    <a:pt x="807" y="391"/>
                    <a:pt x="785" y="492"/>
                  </a:cubicBezTo>
                  <a:cubicBezTo>
                    <a:pt x="9" y="493"/>
                    <a:pt x="776" y="492"/>
                    <a:pt x="8" y="492"/>
                  </a:cubicBezTo>
                  <a:cubicBezTo>
                    <a:pt x="0" y="424"/>
                    <a:pt x="66" y="300"/>
                    <a:pt x="81" y="250"/>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32818" name="Group 2066"/>
          <p:cNvGrpSpPr>
            <a:grpSpLocks/>
          </p:cNvGrpSpPr>
          <p:nvPr/>
        </p:nvGrpSpPr>
        <p:grpSpPr bwMode="auto">
          <a:xfrm>
            <a:off x="3254375" y="1371600"/>
            <a:ext cx="381000" cy="2286000"/>
            <a:chOff x="2304" y="720"/>
            <a:chExt cx="96" cy="1488"/>
          </a:xfrm>
        </p:grpSpPr>
        <p:sp>
          <p:nvSpPr>
            <p:cNvPr id="332816" name="AutoShape 2064"/>
            <p:cNvSpPr>
              <a:spLocks noChangeArrowheads="1"/>
            </p:cNvSpPr>
            <p:nvPr/>
          </p:nvSpPr>
          <p:spPr bwMode="auto">
            <a:xfrm>
              <a:off x="2304" y="720"/>
              <a:ext cx="96" cy="240"/>
            </a:xfrm>
            <a:prstGeom prst="downArrow">
              <a:avLst>
                <a:gd name="adj1" fmla="val 50000"/>
                <a:gd name="adj2" fmla="val 62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17" name="AutoShape 2065"/>
            <p:cNvSpPr>
              <a:spLocks noChangeArrowheads="1"/>
            </p:cNvSpPr>
            <p:nvPr/>
          </p:nvSpPr>
          <p:spPr bwMode="auto">
            <a:xfrm flipV="1">
              <a:off x="2304" y="1968"/>
              <a:ext cx="96" cy="240"/>
            </a:xfrm>
            <a:prstGeom prst="downArrow">
              <a:avLst>
                <a:gd name="adj1" fmla="val 50000"/>
                <a:gd name="adj2" fmla="val 62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32813" name="Group 2061"/>
          <p:cNvGrpSpPr>
            <a:grpSpLocks/>
          </p:cNvGrpSpPr>
          <p:nvPr/>
        </p:nvGrpSpPr>
        <p:grpSpPr bwMode="auto">
          <a:xfrm>
            <a:off x="4168775" y="1804988"/>
            <a:ext cx="1447800" cy="1500187"/>
            <a:chOff x="2880" y="1440"/>
            <a:chExt cx="912" cy="1011"/>
          </a:xfrm>
        </p:grpSpPr>
        <p:sp>
          <p:nvSpPr>
            <p:cNvPr id="332808" name="Rectangle 2056"/>
            <p:cNvSpPr>
              <a:spLocks noChangeArrowheads="1"/>
            </p:cNvSpPr>
            <p:nvPr/>
          </p:nvSpPr>
          <p:spPr bwMode="auto">
            <a:xfrm>
              <a:off x="2880" y="1440"/>
              <a:ext cx="912" cy="1008"/>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09" name="Freeform 2057"/>
            <p:cNvSpPr>
              <a:spLocks/>
            </p:cNvSpPr>
            <p:nvPr/>
          </p:nvSpPr>
          <p:spPr bwMode="auto">
            <a:xfrm>
              <a:off x="2952" y="1440"/>
              <a:ext cx="732" cy="539"/>
            </a:xfrm>
            <a:custGeom>
              <a:avLst/>
              <a:gdLst>
                <a:gd name="T0" fmla="*/ 72 w 732"/>
                <a:gd name="T1" fmla="*/ 0 h 539"/>
                <a:gd name="T2" fmla="*/ 24 w 732"/>
                <a:gd name="T3" fmla="*/ 240 h 539"/>
                <a:gd name="T4" fmla="*/ 186 w 732"/>
                <a:gd name="T5" fmla="*/ 444 h 539"/>
                <a:gd name="T6" fmla="*/ 306 w 732"/>
                <a:gd name="T7" fmla="*/ 516 h 539"/>
                <a:gd name="T8" fmla="*/ 408 w 732"/>
                <a:gd name="T9" fmla="*/ 522 h 539"/>
                <a:gd name="T10" fmla="*/ 540 w 732"/>
                <a:gd name="T11" fmla="*/ 516 h 539"/>
                <a:gd name="T12" fmla="*/ 648 w 732"/>
                <a:gd name="T13" fmla="*/ 384 h 539"/>
                <a:gd name="T14" fmla="*/ 696 w 732"/>
                <a:gd name="T15" fmla="*/ 0 h 539"/>
                <a:gd name="T16" fmla="*/ 72 w 732"/>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2" h="539">
                  <a:moveTo>
                    <a:pt x="72" y="0"/>
                  </a:moveTo>
                  <a:cubicBezTo>
                    <a:pt x="24" y="102"/>
                    <a:pt x="0" y="168"/>
                    <a:pt x="24" y="240"/>
                  </a:cubicBezTo>
                  <a:cubicBezTo>
                    <a:pt x="43" y="314"/>
                    <a:pt x="139" y="398"/>
                    <a:pt x="186" y="444"/>
                  </a:cubicBezTo>
                  <a:cubicBezTo>
                    <a:pt x="233" y="490"/>
                    <a:pt x="269" y="503"/>
                    <a:pt x="306" y="516"/>
                  </a:cubicBezTo>
                  <a:cubicBezTo>
                    <a:pt x="343" y="529"/>
                    <a:pt x="369" y="522"/>
                    <a:pt x="408" y="522"/>
                  </a:cubicBezTo>
                  <a:cubicBezTo>
                    <a:pt x="447" y="522"/>
                    <a:pt x="500" y="539"/>
                    <a:pt x="540" y="516"/>
                  </a:cubicBezTo>
                  <a:cubicBezTo>
                    <a:pt x="580" y="493"/>
                    <a:pt x="622" y="470"/>
                    <a:pt x="648" y="384"/>
                  </a:cubicBezTo>
                  <a:cubicBezTo>
                    <a:pt x="674" y="298"/>
                    <a:pt x="732" y="171"/>
                    <a:pt x="696" y="0"/>
                  </a:cubicBezTo>
                  <a:cubicBezTo>
                    <a:pt x="84" y="3"/>
                    <a:pt x="693" y="0"/>
                    <a:pt x="72" y="0"/>
                  </a:cubicBez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10" name="Freeform 2058"/>
            <p:cNvSpPr>
              <a:spLocks/>
            </p:cNvSpPr>
            <p:nvPr/>
          </p:nvSpPr>
          <p:spPr bwMode="auto">
            <a:xfrm>
              <a:off x="2928" y="1960"/>
              <a:ext cx="807" cy="491"/>
            </a:xfrm>
            <a:custGeom>
              <a:avLst/>
              <a:gdLst>
                <a:gd name="T0" fmla="*/ 81 w 807"/>
                <a:gd name="T1" fmla="*/ 248 h 491"/>
                <a:gd name="T2" fmla="*/ 225 w 807"/>
                <a:gd name="T3" fmla="*/ 56 h 491"/>
                <a:gd name="T4" fmla="*/ 312 w 807"/>
                <a:gd name="T5" fmla="*/ 8 h 491"/>
                <a:gd name="T6" fmla="*/ 417 w 807"/>
                <a:gd name="T7" fmla="*/ 8 h 491"/>
                <a:gd name="T8" fmla="*/ 564 w 807"/>
                <a:gd name="T9" fmla="*/ 20 h 491"/>
                <a:gd name="T10" fmla="*/ 657 w 807"/>
                <a:gd name="T11" fmla="*/ 56 h 491"/>
                <a:gd name="T12" fmla="*/ 753 w 807"/>
                <a:gd name="T13" fmla="*/ 248 h 491"/>
                <a:gd name="T14" fmla="*/ 785 w 807"/>
                <a:gd name="T15" fmla="*/ 490 h 491"/>
                <a:gd name="T16" fmla="*/ 8 w 807"/>
                <a:gd name="T17" fmla="*/ 490 h 491"/>
                <a:gd name="T18" fmla="*/ 81 w 807"/>
                <a:gd name="T19" fmla="*/ 24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7" h="491">
                  <a:moveTo>
                    <a:pt x="81" y="248"/>
                  </a:moveTo>
                  <a:cubicBezTo>
                    <a:pt x="116" y="177"/>
                    <a:pt x="187" y="96"/>
                    <a:pt x="225" y="56"/>
                  </a:cubicBezTo>
                  <a:cubicBezTo>
                    <a:pt x="263" y="16"/>
                    <a:pt x="280" y="16"/>
                    <a:pt x="312" y="8"/>
                  </a:cubicBezTo>
                  <a:cubicBezTo>
                    <a:pt x="344" y="0"/>
                    <a:pt x="375" y="6"/>
                    <a:pt x="417" y="8"/>
                  </a:cubicBezTo>
                  <a:cubicBezTo>
                    <a:pt x="459" y="10"/>
                    <a:pt x="524" y="12"/>
                    <a:pt x="564" y="20"/>
                  </a:cubicBezTo>
                  <a:cubicBezTo>
                    <a:pt x="604" y="28"/>
                    <a:pt x="626" y="18"/>
                    <a:pt x="657" y="56"/>
                  </a:cubicBezTo>
                  <a:cubicBezTo>
                    <a:pt x="688" y="94"/>
                    <a:pt x="732" y="176"/>
                    <a:pt x="753" y="248"/>
                  </a:cubicBezTo>
                  <a:cubicBezTo>
                    <a:pt x="774" y="320"/>
                    <a:pt x="807" y="389"/>
                    <a:pt x="785" y="490"/>
                  </a:cubicBezTo>
                  <a:cubicBezTo>
                    <a:pt x="9" y="491"/>
                    <a:pt x="776" y="490"/>
                    <a:pt x="8" y="490"/>
                  </a:cubicBezTo>
                  <a:cubicBezTo>
                    <a:pt x="0" y="422"/>
                    <a:pt x="66" y="298"/>
                    <a:pt x="81" y="248"/>
                  </a:cubicBezTo>
                  <a:close/>
                </a:path>
              </a:pathLst>
            </a:cu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grpSp>
        <p:nvGrpSpPr>
          <p:cNvPr id="332819" name="Group 2067"/>
          <p:cNvGrpSpPr>
            <a:grpSpLocks/>
          </p:cNvGrpSpPr>
          <p:nvPr/>
        </p:nvGrpSpPr>
        <p:grpSpPr bwMode="auto">
          <a:xfrm>
            <a:off x="4778375" y="1447800"/>
            <a:ext cx="762000" cy="2209800"/>
            <a:chOff x="2304" y="720"/>
            <a:chExt cx="96" cy="1488"/>
          </a:xfrm>
        </p:grpSpPr>
        <p:sp>
          <p:nvSpPr>
            <p:cNvPr id="332820" name="AutoShape 2068"/>
            <p:cNvSpPr>
              <a:spLocks noChangeArrowheads="1"/>
            </p:cNvSpPr>
            <p:nvPr/>
          </p:nvSpPr>
          <p:spPr bwMode="auto">
            <a:xfrm>
              <a:off x="2304" y="720"/>
              <a:ext cx="96" cy="240"/>
            </a:xfrm>
            <a:prstGeom prst="downArrow">
              <a:avLst>
                <a:gd name="adj1" fmla="val 50000"/>
                <a:gd name="adj2" fmla="val 62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21" name="AutoShape 2069"/>
            <p:cNvSpPr>
              <a:spLocks noChangeArrowheads="1"/>
            </p:cNvSpPr>
            <p:nvPr/>
          </p:nvSpPr>
          <p:spPr bwMode="auto">
            <a:xfrm flipV="1">
              <a:off x="2304" y="1968"/>
              <a:ext cx="96" cy="240"/>
            </a:xfrm>
            <a:prstGeom prst="downArrow">
              <a:avLst>
                <a:gd name="adj1" fmla="val 50000"/>
                <a:gd name="adj2" fmla="val 625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32824" name="Rectangle 2072"/>
          <p:cNvSpPr>
            <a:spLocks noChangeArrowheads="1"/>
          </p:cNvSpPr>
          <p:nvPr/>
        </p:nvSpPr>
        <p:spPr bwMode="auto">
          <a:xfrm>
            <a:off x="1349375" y="3886200"/>
            <a:ext cx="4191000" cy="2362200"/>
          </a:xfrm>
          <a:prstGeom prst="rect">
            <a:avLst/>
          </a:prstGeom>
          <a:solidFill>
            <a:schemeClr val="folHlink">
              <a:alpha val="50000"/>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25" name="Freeform 2073"/>
          <p:cNvSpPr>
            <a:spLocks/>
          </p:cNvSpPr>
          <p:nvPr/>
        </p:nvSpPr>
        <p:spPr bwMode="auto">
          <a:xfrm>
            <a:off x="1339850" y="4724400"/>
            <a:ext cx="4200525" cy="1285875"/>
          </a:xfrm>
          <a:custGeom>
            <a:avLst/>
            <a:gdLst>
              <a:gd name="T0" fmla="*/ 0 w 2646"/>
              <a:gd name="T1" fmla="*/ 810 h 810"/>
              <a:gd name="T2" fmla="*/ 606 w 2646"/>
              <a:gd name="T3" fmla="*/ 174 h 810"/>
              <a:gd name="T4" fmla="*/ 2646 w 2646"/>
              <a:gd name="T5" fmla="*/ 0 h 810"/>
            </a:gdLst>
            <a:ahLst/>
            <a:cxnLst>
              <a:cxn ang="0">
                <a:pos x="T0" y="T1"/>
              </a:cxn>
              <a:cxn ang="0">
                <a:pos x="T2" y="T3"/>
              </a:cxn>
              <a:cxn ang="0">
                <a:pos x="T4" y="T5"/>
              </a:cxn>
            </a:cxnLst>
            <a:rect l="0" t="0" r="r" b="b"/>
            <a:pathLst>
              <a:path w="2646" h="810">
                <a:moveTo>
                  <a:pt x="0" y="810"/>
                </a:moveTo>
                <a:cubicBezTo>
                  <a:pt x="101" y="705"/>
                  <a:pt x="165" y="309"/>
                  <a:pt x="606" y="174"/>
                </a:cubicBezTo>
                <a:cubicBezTo>
                  <a:pt x="1047" y="39"/>
                  <a:pt x="2221" y="36"/>
                  <a:pt x="2646" y="0"/>
                </a:cubicBez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26" name="Text Box 2074"/>
          <p:cNvSpPr txBox="1">
            <a:spLocks noChangeArrowheads="1"/>
          </p:cNvSpPr>
          <p:nvPr/>
        </p:nvSpPr>
        <p:spPr bwMode="auto">
          <a:xfrm>
            <a:off x="1425575" y="6292850"/>
            <a:ext cx="18002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effective stress </a:t>
            </a:r>
          </a:p>
        </p:txBody>
      </p:sp>
      <p:sp>
        <p:nvSpPr>
          <p:cNvPr id="332828" name="Line 2076"/>
          <p:cNvSpPr>
            <a:spLocks noChangeShapeType="1"/>
          </p:cNvSpPr>
          <p:nvPr/>
        </p:nvSpPr>
        <p:spPr bwMode="auto">
          <a:xfrm>
            <a:off x="3406775" y="6477000"/>
            <a:ext cx="990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32830" name="Group 2078"/>
          <p:cNvGrpSpPr>
            <a:grpSpLocks/>
          </p:cNvGrpSpPr>
          <p:nvPr/>
        </p:nvGrpSpPr>
        <p:grpSpPr bwMode="auto">
          <a:xfrm rot="-5400000">
            <a:off x="228600" y="4822825"/>
            <a:ext cx="1905000" cy="336550"/>
            <a:chOff x="144" y="2716"/>
            <a:chExt cx="1200" cy="212"/>
          </a:xfrm>
        </p:grpSpPr>
        <p:sp>
          <p:nvSpPr>
            <p:cNvPr id="332827" name="Text Box 2075"/>
            <p:cNvSpPr txBox="1">
              <a:spLocks noChangeArrowheads="1"/>
            </p:cNvSpPr>
            <p:nvPr/>
          </p:nvSpPr>
          <p:spPr bwMode="auto">
            <a:xfrm>
              <a:off x="144" y="2716"/>
              <a:ext cx="57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velocity</a:t>
              </a:r>
            </a:p>
          </p:txBody>
        </p:sp>
        <p:sp>
          <p:nvSpPr>
            <p:cNvPr id="332829" name="Line 2077"/>
            <p:cNvSpPr>
              <a:spLocks noChangeShapeType="1"/>
            </p:cNvSpPr>
            <p:nvPr/>
          </p:nvSpPr>
          <p:spPr bwMode="auto">
            <a:xfrm>
              <a:off x="720" y="2832"/>
              <a:ext cx="62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32831" name="Line 2079"/>
          <p:cNvSpPr>
            <a:spLocks noChangeShapeType="1"/>
          </p:cNvSpPr>
          <p:nvPr/>
        </p:nvSpPr>
        <p:spPr bwMode="auto">
          <a:xfrm>
            <a:off x="511175" y="1676400"/>
            <a:ext cx="14478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2" name="Line 2080"/>
          <p:cNvSpPr>
            <a:spLocks noChangeShapeType="1"/>
          </p:cNvSpPr>
          <p:nvPr/>
        </p:nvSpPr>
        <p:spPr bwMode="auto">
          <a:xfrm>
            <a:off x="511175" y="3276600"/>
            <a:ext cx="14478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3" name="Line 2081"/>
          <p:cNvSpPr>
            <a:spLocks noChangeShapeType="1"/>
          </p:cNvSpPr>
          <p:nvPr/>
        </p:nvSpPr>
        <p:spPr bwMode="auto">
          <a:xfrm>
            <a:off x="2416175" y="1752600"/>
            <a:ext cx="14478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4" name="Line 2082"/>
          <p:cNvSpPr>
            <a:spLocks noChangeShapeType="1"/>
          </p:cNvSpPr>
          <p:nvPr/>
        </p:nvSpPr>
        <p:spPr bwMode="auto">
          <a:xfrm>
            <a:off x="2416175" y="3276600"/>
            <a:ext cx="14478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5" name="Line 2083"/>
          <p:cNvSpPr>
            <a:spLocks noChangeShapeType="1"/>
          </p:cNvSpPr>
          <p:nvPr/>
        </p:nvSpPr>
        <p:spPr bwMode="auto">
          <a:xfrm>
            <a:off x="4168775" y="1809750"/>
            <a:ext cx="14478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6" name="Line 2084"/>
          <p:cNvSpPr>
            <a:spLocks noChangeShapeType="1"/>
          </p:cNvSpPr>
          <p:nvPr/>
        </p:nvSpPr>
        <p:spPr bwMode="auto">
          <a:xfrm>
            <a:off x="4168775" y="3295650"/>
            <a:ext cx="14478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7" name="Text Box 2085"/>
          <p:cNvSpPr txBox="1">
            <a:spLocks noChangeArrowheads="1"/>
          </p:cNvSpPr>
          <p:nvPr/>
        </p:nvSpPr>
        <p:spPr bwMode="auto">
          <a:xfrm>
            <a:off x="457200" y="2082800"/>
            <a:ext cx="3952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a:t>
            </a:r>
          </a:p>
        </p:txBody>
      </p:sp>
      <p:sp>
        <p:nvSpPr>
          <p:cNvPr id="332838" name="Line 2086"/>
          <p:cNvSpPr>
            <a:spLocks noChangeShapeType="1"/>
          </p:cNvSpPr>
          <p:nvPr/>
        </p:nvSpPr>
        <p:spPr bwMode="auto">
          <a:xfrm>
            <a:off x="739775" y="2514600"/>
            <a:ext cx="152400" cy="1524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39" name="Line 2087"/>
          <p:cNvSpPr>
            <a:spLocks noChangeShapeType="1"/>
          </p:cNvSpPr>
          <p:nvPr/>
        </p:nvSpPr>
        <p:spPr bwMode="auto">
          <a:xfrm flipV="1">
            <a:off x="739775" y="2286000"/>
            <a:ext cx="152400" cy="1524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0" name="Line 2088"/>
          <p:cNvSpPr>
            <a:spLocks noChangeShapeType="1"/>
          </p:cNvSpPr>
          <p:nvPr/>
        </p:nvSpPr>
        <p:spPr bwMode="auto">
          <a:xfrm flipH="1" flipV="1">
            <a:off x="1711325" y="2257425"/>
            <a:ext cx="228600" cy="1524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1" name="Line 2089"/>
          <p:cNvSpPr>
            <a:spLocks noChangeShapeType="1"/>
          </p:cNvSpPr>
          <p:nvPr/>
        </p:nvSpPr>
        <p:spPr bwMode="auto">
          <a:xfrm flipH="1">
            <a:off x="1730375" y="2486025"/>
            <a:ext cx="228600" cy="1524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2" name="Text Box 2090"/>
          <p:cNvSpPr txBox="1">
            <a:spLocks noChangeArrowheads="1"/>
          </p:cNvSpPr>
          <p:nvPr/>
        </p:nvSpPr>
        <p:spPr bwMode="auto">
          <a:xfrm>
            <a:off x="2400300" y="2238375"/>
            <a:ext cx="342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a:t>
            </a:r>
          </a:p>
        </p:txBody>
      </p:sp>
      <p:sp>
        <p:nvSpPr>
          <p:cNvPr id="332843" name="Line 2091"/>
          <p:cNvSpPr>
            <a:spLocks noChangeShapeType="1"/>
          </p:cNvSpPr>
          <p:nvPr/>
        </p:nvSpPr>
        <p:spPr bwMode="auto">
          <a:xfrm>
            <a:off x="2644775" y="2573338"/>
            <a:ext cx="152400" cy="1524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4" name="Line 2092"/>
          <p:cNvSpPr>
            <a:spLocks noChangeShapeType="1"/>
          </p:cNvSpPr>
          <p:nvPr/>
        </p:nvSpPr>
        <p:spPr bwMode="auto">
          <a:xfrm flipV="1">
            <a:off x="2644775" y="2344738"/>
            <a:ext cx="152400" cy="1524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5" name="Line 2093"/>
          <p:cNvSpPr>
            <a:spLocks noChangeShapeType="1"/>
          </p:cNvSpPr>
          <p:nvPr/>
        </p:nvSpPr>
        <p:spPr bwMode="auto">
          <a:xfrm flipH="1" flipV="1">
            <a:off x="3616325" y="2316163"/>
            <a:ext cx="228600" cy="1524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6" name="Line 2094"/>
          <p:cNvSpPr>
            <a:spLocks noChangeShapeType="1"/>
          </p:cNvSpPr>
          <p:nvPr/>
        </p:nvSpPr>
        <p:spPr bwMode="auto">
          <a:xfrm flipH="1">
            <a:off x="3635375" y="2544763"/>
            <a:ext cx="228600" cy="1524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7" name="Text Box 2095"/>
          <p:cNvSpPr txBox="1">
            <a:spLocks noChangeArrowheads="1"/>
          </p:cNvSpPr>
          <p:nvPr/>
        </p:nvSpPr>
        <p:spPr bwMode="auto">
          <a:xfrm>
            <a:off x="4105275" y="2368550"/>
            <a:ext cx="3032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a:t>
            </a:r>
          </a:p>
        </p:txBody>
      </p:sp>
      <p:sp>
        <p:nvSpPr>
          <p:cNvPr id="332848" name="Line 2096"/>
          <p:cNvSpPr>
            <a:spLocks noChangeShapeType="1"/>
          </p:cNvSpPr>
          <p:nvPr/>
        </p:nvSpPr>
        <p:spPr bwMode="auto">
          <a:xfrm>
            <a:off x="4349750" y="2632075"/>
            <a:ext cx="152400" cy="1524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49" name="Line 2097"/>
          <p:cNvSpPr>
            <a:spLocks noChangeShapeType="1"/>
          </p:cNvSpPr>
          <p:nvPr/>
        </p:nvSpPr>
        <p:spPr bwMode="auto">
          <a:xfrm flipV="1">
            <a:off x="4349750" y="2403475"/>
            <a:ext cx="152400" cy="1524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50" name="Line 2098"/>
          <p:cNvSpPr>
            <a:spLocks noChangeShapeType="1"/>
          </p:cNvSpPr>
          <p:nvPr/>
        </p:nvSpPr>
        <p:spPr bwMode="auto">
          <a:xfrm flipH="1" flipV="1">
            <a:off x="5321300" y="2374900"/>
            <a:ext cx="228600" cy="1524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51" name="Line 2099"/>
          <p:cNvSpPr>
            <a:spLocks noChangeShapeType="1"/>
          </p:cNvSpPr>
          <p:nvPr/>
        </p:nvSpPr>
        <p:spPr bwMode="auto">
          <a:xfrm flipH="1">
            <a:off x="5340350" y="2603500"/>
            <a:ext cx="228600" cy="1524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52" name="Text Box 2100"/>
          <p:cNvSpPr txBox="1">
            <a:spLocks noChangeArrowheads="1"/>
          </p:cNvSpPr>
          <p:nvPr/>
        </p:nvSpPr>
        <p:spPr bwMode="auto">
          <a:xfrm>
            <a:off x="1196975" y="790575"/>
            <a:ext cx="4310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0000"/>
                </a:solidFill>
                <a:effectLst/>
                <a:uLnTx/>
                <a:uFillTx/>
                <a:latin typeface="Comic Sans MS" panose="030F0702030302020204" pitchFamily="66" charset="0"/>
                <a:ea typeface="+mn-ea"/>
                <a:cs typeface="+mn-cs"/>
              </a:rPr>
              <a:t>effective stress = </a:t>
            </a:r>
            <a:r>
              <a:rPr kumimoji="0" lang="en-US" altLang="en-US" sz="2000" b="0" i="0" u="none" strike="noStrike" kern="1200" cap="none" spc="0" normalizeH="0" baseline="0" noProof="0">
                <a:ln>
                  <a:noFill/>
                </a:ln>
                <a:solidFill>
                  <a:srgbClr val="00CC99"/>
                </a:solidFill>
                <a:effectLst/>
                <a:uLnTx/>
                <a:uFillTx/>
                <a:latin typeface="Comic Sans MS" panose="030F0702030302020204" pitchFamily="66" charset="0"/>
                <a:ea typeface="+mn-ea"/>
                <a:cs typeface="+mn-cs"/>
              </a:rPr>
              <a:t>total stress </a:t>
            </a:r>
            <a:r>
              <a:rPr kumimoji="0" lang="en-US" altLang="en-US" sz="20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a:t>
            </a:r>
            <a:r>
              <a:rPr kumimoji="0" lang="en-US" altLang="en-US" sz="2000" b="0" i="0" u="none" strike="noStrike" kern="1200" cap="none" spc="0" normalizeH="0" baseline="0" noProof="0">
                <a:ln>
                  <a:noFill/>
                </a:ln>
                <a:solidFill>
                  <a:srgbClr val="00CC99"/>
                </a:solidFill>
                <a:effectLst/>
                <a:uLnTx/>
                <a:uFillTx/>
                <a:latin typeface="Comic Sans MS" panose="030F0702030302020204" pitchFamily="66" charset="0"/>
                <a:ea typeface="+mn-ea"/>
                <a:cs typeface="+mn-cs"/>
              </a:rPr>
              <a:t> </a:t>
            </a:r>
            <a:r>
              <a:rPr kumimoji="0" lang="en-US" altLang="en-US" sz="24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P</a:t>
            </a:r>
            <a:r>
              <a:rPr kumimoji="0" lang="en-US" altLang="en-US" sz="2000" b="0" i="0" u="none" strike="noStrike" kern="1200" cap="none" spc="0" normalizeH="0" baseline="0" noProof="0">
                <a:ln>
                  <a:noFill/>
                </a:ln>
                <a:solidFill>
                  <a:srgbClr val="FF0000"/>
                </a:solidFill>
                <a:effectLst/>
                <a:uLnTx/>
                <a:uFillTx/>
                <a:latin typeface="Comic Sans MS" panose="030F0702030302020204" pitchFamily="66" charset="0"/>
                <a:ea typeface="+mn-ea"/>
                <a:cs typeface="+mn-cs"/>
              </a:rPr>
              <a:t> </a:t>
            </a:r>
          </a:p>
        </p:txBody>
      </p:sp>
      <p:sp>
        <p:nvSpPr>
          <p:cNvPr id="332853" name="Line 2101"/>
          <p:cNvSpPr>
            <a:spLocks noChangeShapeType="1"/>
          </p:cNvSpPr>
          <p:nvPr/>
        </p:nvSpPr>
        <p:spPr bwMode="auto">
          <a:xfrm flipH="1">
            <a:off x="3330575" y="5867400"/>
            <a:ext cx="2209800" cy="0"/>
          </a:xfrm>
          <a:prstGeom prst="line">
            <a:avLst/>
          </a:prstGeom>
          <a:noFill/>
          <a:ln w="3810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54" name="Text Box 2102"/>
          <p:cNvSpPr txBox="1">
            <a:spLocks noChangeArrowheads="1"/>
          </p:cNvSpPr>
          <p:nvPr/>
        </p:nvSpPr>
        <p:spPr bwMode="auto">
          <a:xfrm>
            <a:off x="3706813" y="5500688"/>
            <a:ext cx="16811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rPr>
              <a:t>fluid pressure</a:t>
            </a:r>
          </a:p>
        </p:txBody>
      </p:sp>
      <p:sp>
        <p:nvSpPr>
          <p:cNvPr id="332855" name="Text Box 2103"/>
          <p:cNvSpPr txBox="1">
            <a:spLocks noChangeArrowheads="1"/>
          </p:cNvSpPr>
          <p:nvPr/>
        </p:nvSpPr>
        <p:spPr bwMode="auto">
          <a:xfrm>
            <a:off x="1279525" y="228600"/>
            <a:ext cx="65517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Reservoir Pressure vs Velocity relationship</a:t>
            </a:r>
          </a:p>
        </p:txBody>
      </p:sp>
      <p:sp>
        <p:nvSpPr>
          <p:cNvPr id="332857" name="AutoShape 2105"/>
          <p:cNvSpPr>
            <a:spLocks noChangeArrowheads="1"/>
          </p:cNvSpPr>
          <p:nvPr/>
        </p:nvSpPr>
        <p:spPr bwMode="auto">
          <a:xfrm>
            <a:off x="587375" y="1219200"/>
            <a:ext cx="6858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58" name="AutoShape 2106"/>
          <p:cNvSpPr>
            <a:spLocks noChangeArrowheads="1"/>
          </p:cNvSpPr>
          <p:nvPr/>
        </p:nvSpPr>
        <p:spPr bwMode="auto">
          <a:xfrm flipV="1">
            <a:off x="587375" y="3276600"/>
            <a:ext cx="6858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59" name="AutoShape 2107"/>
          <p:cNvSpPr>
            <a:spLocks noChangeArrowheads="1"/>
          </p:cNvSpPr>
          <p:nvPr/>
        </p:nvSpPr>
        <p:spPr bwMode="auto">
          <a:xfrm>
            <a:off x="2492375" y="1295400"/>
            <a:ext cx="6858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60" name="AutoShape 2108"/>
          <p:cNvSpPr>
            <a:spLocks noChangeArrowheads="1"/>
          </p:cNvSpPr>
          <p:nvPr/>
        </p:nvSpPr>
        <p:spPr bwMode="auto">
          <a:xfrm flipV="1">
            <a:off x="2492375" y="3276600"/>
            <a:ext cx="6858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61" name="AutoShape 2109"/>
          <p:cNvSpPr>
            <a:spLocks noChangeArrowheads="1"/>
          </p:cNvSpPr>
          <p:nvPr/>
        </p:nvSpPr>
        <p:spPr bwMode="auto">
          <a:xfrm>
            <a:off x="4168775" y="1371600"/>
            <a:ext cx="6858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62" name="AutoShape 2110"/>
          <p:cNvSpPr>
            <a:spLocks noChangeArrowheads="1"/>
          </p:cNvSpPr>
          <p:nvPr/>
        </p:nvSpPr>
        <p:spPr bwMode="auto">
          <a:xfrm flipV="1">
            <a:off x="4168775" y="3276600"/>
            <a:ext cx="685800" cy="4572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nvGrpSpPr>
          <p:cNvPr id="332866" name="Group 2114"/>
          <p:cNvGrpSpPr>
            <a:grpSpLocks/>
          </p:cNvGrpSpPr>
          <p:nvPr/>
        </p:nvGrpSpPr>
        <p:grpSpPr bwMode="auto">
          <a:xfrm>
            <a:off x="5715000" y="2133600"/>
            <a:ext cx="3276600" cy="1190625"/>
            <a:chOff x="3696" y="978"/>
            <a:chExt cx="2064" cy="750"/>
          </a:xfrm>
        </p:grpSpPr>
        <p:sp>
          <p:nvSpPr>
            <p:cNvPr id="332856" name="Text Box 2104"/>
            <p:cNvSpPr txBox="1">
              <a:spLocks noChangeArrowheads="1"/>
            </p:cNvSpPr>
            <p:nvPr/>
          </p:nvSpPr>
          <p:spPr bwMode="auto">
            <a:xfrm>
              <a:off x="3696" y="978"/>
              <a:ext cx="2064" cy="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reduced pressure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increasing effective stress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increasing stiffness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increasing velocity</a:t>
              </a:r>
            </a:p>
          </p:txBody>
        </p:sp>
        <p:sp>
          <p:nvSpPr>
            <p:cNvPr id="332864" name="Line 2112"/>
            <p:cNvSpPr>
              <a:spLocks noChangeShapeType="1"/>
            </p:cNvSpPr>
            <p:nvPr/>
          </p:nvSpPr>
          <p:spPr bwMode="auto">
            <a:xfrm>
              <a:off x="3744" y="1448"/>
              <a:ext cx="19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sp>
          <p:nvSpPr>
            <p:cNvPr id="332865" name="Line 2113"/>
            <p:cNvSpPr>
              <a:spLocks noChangeShapeType="1"/>
            </p:cNvSpPr>
            <p:nvPr/>
          </p:nvSpPr>
          <p:spPr bwMode="auto">
            <a:xfrm>
              <a:off x="3744" y="1632"/>
              <a:ext cx="19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a:ln>
                  <a:noFill/>
                </a:ln>
                <a:solidFill>
                  <a:srgbClr val="000000"/>
                </a:solidFill>
                <a:effectLst/>
                <a:uLnTx/>
                <a:uFillTx/>
                <a:latin typeface="Comic Sans MS" panose="030F0702030302020204" pitchFamily="66" charset="0"/>
                <a:ea typeface="+mn-ea"/>
                <a:cs typeface="+mn-cs"/>
              </a:endParaRPr>
            </a:p>
          </p:txBody>
        </p:sp>
      </p:grpSp>
      <p:sp>
        <p:nvSpPr>
          <p:cNvPr id="332867" name="Text Box 2115"/>
          <p:cNvSpPr txBox="1">
            <a:spLocks noChangeArrowheads="1"/>
          </p:cNvSpPr>
          <p:nvPr/>
        </p:nvSpPr>
        <p:spPr bwMode="auto">
          <a:xfrm>
            <a:off x="8077200" y="6254750"/>
            <a:ext cx="1027113" cy="52705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Figure 2-21</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Page 24</a:t>
            </a:r>
          </a:p>
        </p:txBody>
      </p:sp>
    </p:spTree>
    <p:extLst>
      <p:ext uri="{BB962C8B-B14F-4D97-AF65-F5344CB8AC3E}">
        <p14:creationId xmlns:p14="http://schemas.microsoft.com/office/powerpoint/2010/main" val="101622228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114" y="849952"/>
            <a:ext cx="1728989" cy="1866900"/>
          </a:xfrm>
        </p:spPr>
        <p:txBody>
          <a:bodyPr/>
          <a:lstStyle/>
          <a:p>
            <a:r>
              <a:rPr lang="en-US" sz="2400" b="1" dirty="0"/>
              <a:t>Injection Well Monitoring</a:t>
            </a:r>
          </a:p>
        </p:txBody>
      </p:sp>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r="46427"/>
          <a:stretch/>
        </p:blipFill>
        <p:spPr bwMode="auto">
          <a:xfrm>
            <a:off x="2462010" y="-50291"/>
            <a:ext cx="6681990" cy="6452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 Box 5"/>
          <p:cNvSpPr txBox="1">
            <a:spLocks noChangeArrowheads="1"/>
          </p:cNvSpPr>
          <p:nvPr/>
        </p:nvSpPr>
        <p:spPr bwMode="auto">
          <a:xfrm>
            <a:off x="2233410" y="6401715"/>
            <a:ext cx="6681990" cy="430887"/>
          </a:xfrm>
          <a:prstGeom prst="rect">
            <a:avLst/>
          </a:prstGeom>
          <a:noFill/>
          <a:ln w="9525">
            <a:noFill/>
            <a:miter lim="800000"/>
            <a:headEnd/>
            <a:tailEnd/>
          </a:ln>
          <a:effectLst/>
        </p:spPr>
        <p:txBody>
          <a:bodyPr wrap="square">
            <a:spAutoFit/>
          </a:bodyPr>
          <a:lstStyle/>
          <a:p>
            <a:r>
              <a:rPr lang="en-US" sz="1100" b="1" dirty="0">
                <a:latin typeface="Arial" pitchFamily="34" charset="0"/>
                <a:cs typeface="Arial" pitchFamily="34" charset="0"/>
              </a:rPr>
              <a:t>The Many Faces of Pressure Changes in 4D Seismic at the Svale Field and Its Implication on Reservoir Management T. </a:t>
            </a:r>
            <a:r>
              <a:rPr lang="en-US" sz="1100" b="1" dirty="0" err="1">
                <a:latin typeface="Arial" pitchFamily="34" charset="0"/>
                <a:cs typeface="Arial" pitchFamily="34" charset="0"/>
              </a:rPr>
              <a:t>Alsos</a:t>
            </a:r>
            <a:r>
              <a:rPr lang="en-US" sz="1100" b="1" dirty="0">
                <a:latin typeface="Arial" pitchFamily="34" charset="0"/>
                <a:cs typeface="Arial" pitchFamily="34" charset="0"/>
              </a:rPr>
              <a:t>, B. </a:t>
            </a:r>
            <a:r>
              <a:rPr lang="en-US" sz="1100" b="1" dirty="0" err="1">
                <a:latin typeface="Arial" pitchFamily="34" charset="0"/>
                <a:cs typeface="Arial" pitchFamily="34" charset="0"/>
              </a:rPr>
              <a:t>Osdal</a:t>
            </a:r>
            <a:r>
              <a:rPr lang="en-US" sz="1100" b="1" dirty="0">
                <a:latin typeface="Arial" pitchFamily="34" charset="0"/>
                <a:cs typeface="Arial" pitchFamily="34" charset="0"/>
              </a:rPr>
              <a:t> &amp; A. </a:t>
            </a:r>
            <a:r>
              <a:rPr lang="en-US" sz="1100" b="1" dirty="0" err="1">
                <a:latin typeface="Arial" pitchFamily="34" charset="0"/>
                <a:cs typeface="Arial" pitchFamily="34" charset="0"/>
              </a:rPr>
              <a:t>Høiås</a:t>
            </a:r>
            <a:r>
              <a:rPr lang="en-US" sz="1100" b="1" dirty="0">
                <a:latin typeface="Arial" pitchFamily="34" charset="0"/>
                <a:cs typeface="Arial" pitchFamily="34" charset="0"/>
              </a:rPr>
              <a:t> (</a:t>
            </a:r>
            <a:r>
              <a:rPr lang="en-US" sz="1100" b="1" dirty="0" err="1">
                <a:latin typeface="Arial" pitchFamily="34" charset="0"/>
                <a:cs typeface="Arial" pitchFamily="34" charset="0"/>
              </a:rPr>
              <a:t>StatoilHydro</a:t>
            </a:r>
            <a:r>
              <a:rPr lang="en-US" sz="1100" b="1" dirty="0">
                <a:latin typeface="Arial" pitchFamily="34" charset="0"/>
                <a:cs typeface="Arial" pitchFamily="34" charset="0"/>
              </a:rPr>
              <a:t>), EAGE 2009 Y004</a:t>
            </a:r>
          </a:p>
        </p:txBody>
      </p:sp>
      <p:sp>
        <p:nvSpPr>
          <p:cNvPr id="3" name="TextBox 2"/>
          <p:cNvSpPr txBox="1"/>
          <p:nvPr/>
        </p:nvSpPr>
        <p:spPr>
          <a:xfrm>
            <a:off x="366510" y="4141149"/>
            <a:ext cx="1728989" cy="1200329"/>
          </a:xfrm>
          <a:prstGeom prst="rect">
            <a:avLst/>
          </a:prstGeom>
          <a:noFill/>
        </p:spPr>
        <p:txBody>
          <a:bodyPr wrap="square" rtlCol="0">
            <a:spAutoFit/>
          </a:bodyPr>
          <a:lstStyle/>
          <a:p>
            <a:pPr algn="ctr"/>
            <a:r>
              <a:rPr lang="en-US" sz="2400" b="1" dirty="0">
                <a:solidFill>
                  <a:srgbClr val="003399"/>
                </a:solidFill>
              </a:rPr>
              <a:t>“After 9 months of injection”</a:t>
            </a:r>
          </a:p>
        </p:txBody>
      </p:sp>
    </p:spTree>
    <p:extLst>
      <p:ext uri="{BB962C8B-B14F-4D97-AF65-F5344CB8AC3E}">
        <p14:creationId xmlns:p14="http://schemas.microsoft.com/office/powerpoint/2010/main" val="124741003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4" name="Object 2"/>
          <p:cNvGraphicFramePr>
            <a:graphicFrameLocks noChangeAspect="1"/>
          </p:cNvGraphicFramePr>
          <p:nvPr/>
        </p:nvGraphicFramePr>
        <p:xfrm>
          <a:off x="685800" y="1600200"/>
          <a:ext cx="3333750" cy="2190750"/>
        </p:xfrm>
        <a:graphic>
          <a:graphicData uri="http://schemas.openxmlformats.org/presentationml/2006/ole">
            <mc:AlternateContent xmlns:mc="http://schemas.openxmlformats.org/markup-compatibility/2006">
              <mc:Choice xmlns:v="urn:schemas-microsoft-com:vml" Requires="v">
                <p:oleObj name="Photo Editor Photo" r:id="rId2" imgW="3333333" imgH="2190476" progId="MSPhotoEd.3">
                  <p:embed/>
                </p:oleObj>
              </mc:Choice>
              <mc:Fallback>
                <p:oleObj name="Photo Editor Photo" r:id="rId2" imgW="3333333" imgH="2190476" progId="MSPhotoEd.3">
                  <p:embed/>
                  <p:pic>
                    <p:nvPicPr>
                      <p:cNvPr id="23554"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00200"/>
                        <a:ext cx="3333750" cy="2190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555" name="Freeform 3" descr="Sphere"/>
          <p:cNvSpPr>
            <a:spLocks/>
          </p:cNvSpPr>
          <p:nvPr/>
        </p:nvSpPr>
        <p:spPr bwMode="auto">
          <a:xfrm>
            <a:off x="1349375" y="2365375"/>
            <a:ext cx="1431925" cy="1074738"/>
          </a:xfrm>
          <a:custGeom>
            <a:avLst/>
            <a:gdLst>
              <a:gd name="T0" fmla="*/ 9 w 902"/>
              <a:gd name="T1" fmla="*/ 412 h 677"/>
              <a:gd name="T2" fmla="*/ 62 w 902"/>
              <a:gd name="T3" fmla="*/ 190 h 677"/>
              <a:gd name="T4" fmla="*/ 158 w 902"/>
              <a:gd name="T5" fmla="*/ 46 h 677"/>
              <a:gd name="T6" fmla="*/ 293 w 902"/>
              <a:gd name="T7" fmla="*/ 0 h 677"/>
              <a:gd name="T8" fmla="*/ 542 w 902"/>
              <a:gd name="T9" fmla="*/ 46 h 677"/>
              <a:gd name="T10" fmla="*/ 734 w 902"/>
              <a:gd name="T11" fmla="*/ 190 h 677"/>
              <a:gd name="T12" fmla="*/ 878 w 902"/>
              <a:gd name="T13" fmla="*/ 478 h 677"/>
              <a:gd name="T14" fmla="*/ 878 w 902"/>
              <a:gd name="T15" fmla="*/ 670 h 677"/>
              <a:gd name="T16" fmla="*/ 9 w 902"/>
              <a:gd name="T17" fmla="*/ 412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2" h="677">
                <a:moveTo>
                  <a:pt x="9" y="412"/>
                </a:moveTo>
                <a:cubicBezTo>
                  <a:pt x="50" y="231"/>
                  <a:pt x="37" y="251"/>
                  <a:pt x="62" y="190"/>
                </a:cubicBezTo>
                <a:cubicBezTo>
                  <a:pt x="87" y="129"/>
                  <a:pt x="120" y="78"/>
                  <a:pt x="158" y="46"/>
                </a:cubicBezTo>
                <a:cubicBezTo>
                  <a:pt x="196" y="14"/>
                  <a:pt x="229" y="0"/>
                  <a:pt x="293" y="0"/>
                </a:cubicBezTo>
                <a:cubicBezTo>
                  <a:pt x="357" y="0"/>
                  <a:pt x="469" y="14"/>
                  <a:pt x="542" y="46"/>
                </a:cubicBezTo>
                <a:cubicBezTo>
                  <a:pt x="615" y="78"/>
                  <a:pt x="678" y="118"/>
                  <a:pt x="734" y="190"/>
                </a:cubicBezTo>
                <a:cubicBezTo>
                  <a:pt x="790" y="262"/>
                  <a:pt x="854" y="398"/>
                  <a:pt x="878" y="478"/>
                </a:cubicBezTo>
                <a:cubicBezTo>
                  <a:pt x="902" y="558"/>
                  <a:pt x="878" y="549"/>
                  <a:pt x="878" y="670"/>
                </a:cubicBezTo>
                <a:cubicBezTo>
                  <a:pt x="0" y="412"/>
                  <a:pt x="878" y="677"/>
                  <a:pt x="9" y="412"/>
                </a:cubicBezTo>
                <a:close/>
              </a:path>
            </a:pathLst>
          </a:custGeom>
          <a:pattFill prst="sphere">
            <a:fgClr>
              <a:srgbClr val="FF3300"/>
            </a:fgClr>
            <a:bgClr>
              <a:srgbClr val="FFFFFF"/>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56" name="Text Box 4"/>
          <p:cNvSpPr txBox="1">
            <a:spLocks noChangeArrowheads="1"/>
          </p:cNvSpPr>
          <p:nvPr/>
        </p:nvSpPr>
        <p:spPr bwMode="auto">
          <a:xfrm>
            <a:off x="373975" y="145703"/>
            <a:ext cx="75793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a:latin typeface="Comic Sans MS" panose="030F0702030302020204" pitchFamily="66" charset="0"/>
              </a:rPr>
              <a:t>Stress arching – used by the Romans, now by 4D</a:t>
            </a:r>
          </a:p>
        </p:txBody>
      </p:sp>
      <p:grpSp>
        <p:nvGrpSpPr>
          <p:cNvPr id="23562" name="Group 10"/>
          <p:cNvGrpSpPr>
            <a:grpSpLocks/>
          </p:cNvGrpSpPr>
          <p:nvPr/>
        </p:nvGrpSpPr>
        <p:grpSpPr bwMode="auto">
          <a:xfrm>
            <a:off x="838200" y="2286000"/>
            <a:ext cx="609600" cy="762000"/>
            <a:chOff x="528" y="1440"/>
            <a:chExt cx="384" cy="480"/>
          </a:xfrm>
        </p:grpSpPr>
        <p:sp>
          <p:nvSpPr>
            <p:cNvPr id="23557" name="Line 5"/>
            <p:cNvSpPr>
              <a:spLocks noChangeShapeType="1"/>
            </p:cNvSpPr>
            <p:nvPr/>
          </p:nvSpPr>
          <p:spPr bwMode="auto">
            <a:xfrm>
              <a:off x="528" y="1632"/>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58" name="Line 6"/>
            <p:cNvSpPr>
              <a:spLocks noChangeShapeType="1"/>
            </p:cNvSpPr>
            <p:nvPr/>
          </p:nvSpPr>
          <p:spPr bwMode="auto">
            <a:xfrm flipH="1" flipV="1">
              <a:off x="720" y="1680"/>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59" name="Line 7"/>
            <p:cNvSpPr>
              <a:spLocks noChangeShapeType="1"/>
            </p:cNvSpPr>
            <p:nvPr/>
          </p:nvSpPr>
          <p:spPr bwMode="auto">
            <a:xfrm>
              <a:off x="720" y="1440"/>
              <a:ext cx="0" cy="24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0" name="Line 8"/>
            <p:cNvSpPr>
              <a:spLocks noChangeShapeType="1"/>
            </p:cNvSpPr>
            <p:nvPr/>
          </p:nvSpPr>
          <p:spPr bwMode="auto">
            <a:xfrm flipV="1">
              <a:off x="720" y="1680"/>
              <a:ext cx="0" cy="24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3563" name="Group 11"/>
          <p:cNvGrpSpPr>
            <a:grpSpLocks/>
          </p:cNvGrpSpPr>
          <p:nvPr/>
        </p:nvGrpSpPr>
        <p:grpSpPr bwMode="auto">
          <a:xfrm>
            <a:off x="1676400" y="2514600"/>
            <a:ext cx="609600" cy="762000"/>
            <a:chOff x="528" y="1440"/>
            <a:chExt cx="384" cy="480"/>
          </a:xfrm>
        </p:grpSpPr>
        <p:sp>
          <p:nvSpPr>
            <p:cNvPr id="23564" name="Line 12"/>
            <p:cNvSpPr>
              <a:spLocks noChangeShapeType="1"/>
            </p:cNvSpPr>
            <p:nvPr/>
          </p:nvSpPr>
          <p:spPr bwMode="auto">
            <a:xfrm>
              <a:off x="528" y="1632"/>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5" name="Line 13"/>
            <p:cNvSpPr>
              <a:spLocks noChangeShapeType="1"/>
            </p:cNvSpPr>
            <p:nvPr/>
          </p:nvSpPr>
          <p:spPr bwMode="auto">
            <a:xfrm flipH="1" flipV="1">
              <a:off x="720" y="1680"/>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6" name="Line 14"/>
            <p:cNvSpPr>
              <a:spLocks noChangeShapeType="1"/>
            </p:cNvSpPr>
            <p:nvPr/>
          </p:nvSpPr>
          <p:spPr bwMode="auto">
            <a:xfrm>
              <a:off x="720" y="1440"/>
              <a:ext cx="0" cy="24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7" name="Line 15"/>
            <p:cNvSpPr>
              <a:spLocks noChangeShapeType="1"/>
            </p:cNvSpPr>
            <p:nvPr/>
          </p:nvSpPr>
          <p:spPr bwMode="auto">
            <a:xfrm flipV="1">
              <a:off x="720" y="1680"/>
              <a:ext cx="0" cy="24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3568" name="Group 16"/>
          <p:cNvGrpSpPr>
            <a:grpSpLocks/>
          </p:cNvGrpSpPr>
          <p:nvPr/>
        </p:nvGrpSpPr>
        <p:grpSpPr bwMode="auto">
          <a:xfrm>
            <a:off x="2514600" y="2743200"/>
            <a:ext cx="609600" cy="762000"/>
            <a:chOff x="528" y="1440"/>
            <a:chExt cx="384" cy="480"/>
          </a:xfrm>
        </p:grpSpPr>
        <p:sp>
          <p:nvSpPr>
            <p:cNvPr id="23569" name="Line 17"/>
            <p:cNvSpPr>
              <a:spLocks noChangeShapeType="1"/>
            </p:cNvSpPr>
            <p:nvPr/>
          </p:nvSpPr>
          <p:spPr bwMode="auto">
            <a:xfrm>
              <a:off x="528" y="1632"/>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0" name="Line 18"/>
            <p:cNvSpPr>
              <a:spLocks noChangeShapeType="1"/>
            </p:cNvSpPr>
            <p:nvPr/>
          </p:nvSpPr>
          <p:spPr bwMode="auto">
            <a:xfrm flipH="1" flipV="1">
              <a:off x="720" y="1680"/>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1" name="Line 19"/>
            <p:cNvSpPr>
              <a:spLocks noChangeShapeType="1"/>
            </p:cNvSpPr>
            <p:nvPr/>
          </p:nvSpPr>
          <p:spPr bwMode="auto">
            <a:xfrm>
              <a:off x="720" y="1440"/>
              <a:ext cx="0" cy="24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2" name="Line 20"/>
            <p:cNvSpPr>
              <a:spLocks noChangeShapeType="1"/>
            </p:cNvSpPr>
            <p:nvPr/>
          </p:nvSpPr>
          <p:spPr bwMode="auto">
            <a:xfrm flipV="1">
              <a:off x="720" y="1680"/>
              <a:ext cx="0" cy="24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3578" name="Group 26"/>
          <p:cNvGrpSpPr>
            <a:grpSpLocks/>
          </p:cNvGrpSpPr>
          <p:nvPr/>
        </p:nvGrpSpPr>
        <p:grpSpPr bwMode="auto">
          <a:xfrm>
            <a:off x="1676400" y="1828800"/>
            <a:ext cx="609600" cy="609600"/>
            <a:chOff x="1056" y="1152"/>
            <a:chExt cx="384" cy="384"/>
          </a:xfrm>
        </p:grpSpPr>
        <p:sp>
          <p:nvSpPr>
            <p:cNvPr id="23574" name="Line 22"/>
            <p:cNvSpPr>
              <a:spLocks noChangeShapeType="1"/>
            </p:cNvSpPr>
            <p:nvPr/>
          </p:nvSpPr>
          <p:spPr bwMode="auto">
            <a:xfrm>
              <a:off x="1056" y="1296"/>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5" name="Line 23"/>
            <p:cNvSpPr>
              <a:spLocks noChangeShapeType="1"/>
            </p:cNvSpPr>
            <p:nvPr/>
          </p:nvSpPr>
          <p:spPr bwMode="auto">
            <a:xfrm flipH="1" flipV="1">
              <a:off x="1248" y="1344"/>
              <a:ext cx="192" cy="48"/>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6" name="Line 24"/>
            <p:cNvSpPr>
              <a:spLocks noChangeShapeType="1"/>
            </p:cNvSpPr>
            <p:nvPr/>
          </p:nvSpPr>
          <p:spPr bwMode="auto">
            <a:xfrm>
              <a:off x="1248" y="1152"/>
              <a:ext cx="0"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7" name="Line 25"/>
            <p:cNvSpPr>
              <a:spLocks noChangeShapeType="1"/>
            </p:cNvSpPr>
            <p:nvPr/>
          </p:nvSpPr>
          <p:spPr bwMode="auto">
            <a:xfrm flipV="1">
              <a:off x="1248" y="1344"/>
              <a:ext cx="0"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aphicFrame>
        <p:nvGraphicFramePr>
          <p:cNvPr id="23579" name="Object 27"/>
          <p:cNvGraphicFramePr>
            <a:graphicFrameLocks noChangeAspect="1"/>
          </p:cNvGraphicFramePr>
          <p:nvPr/>
        </p:nvGraphicFramePr>
        <p:xfrm>
          <a:off x="5181600" y="1905000"/>
          <a:ext cx="3333750" cy="2190750"/>
        </p:xfrm>
        <a:graphic>
          <a:graphicData uri="http://schemas.openxmlformats.org/presentationml/2006/ole">
            <mc:AlternateContent xmlns:mc="http://schemas.openxmlformats.org/markup-compatibility/2006">
              <mc:Choice xmlns:v="urn:schemas-microsoft-com:vml" Requires="v">
                <p:oleObj name="Photo Editor Photo" r:id="rId4" imgW="3333333" imgH="2190476" progId="MSPhotoEd.3">
                  <p:embed/>
                </p:oleObj>
              </mc:Choice>
              <mc:Fallback>
                <p:oleObj name="Photo Editor Photo" r:id="rId4" imgW="3333333" imgH="2190476" progId="MSPhotoEd.3">
                  <p:embed/>
                  <p:pic>
                    <p:nvPicPr>
                      <p:cNvPr id="23579" name="Object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905000"/>
                        <a:ext cx="3333750" cy="2190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581" name="Freeform 29"/>
          <p:cNvSpPr>
            <a:spLocks/>
          </p:cNvSpPr>
          <p:nvPr/>
        </p:nvSpPr>
        <p:spPr bwMode="auto">
          <a:xfrm>
            <a:off x="5559425" y="2859088"/>
            <a:ext cx="155575" cy="38100"/>
          </a:xfrm>
          <a:custGeom>
            <a:avLst/>
            <a:gdLst>
              <a:gd name="T0" fmla="*/ 0 w 98"/>
              <a:gd name="T1" fmla="*/ 0 h 24"/>
              <a:gd name="T2" fmla="*/ 98 w 98"/>
              <a:gd name="T3" fmla="*/ 24 h 24"/>
            </a:gdLst>
            <a:ahLst/>
            <a:cxnLst>
              <a:cxn ang="0">
                <a:pos x="T0" y="T1"/>
              </a:cxn>
              <a:cxn ang="0">
                <a:pos x="T2" y="T3"/>
              </a:cxn>
            </a:cxnLst>
            <a:rect l="0" t="0" r="r" b="b"/>
            <a:pathLst>
              <a:path w="98" h="24">
                <a:moveTo>
                  <a:pt x="0" y="0"/>
                </a:moveTo>
                <a:lnTo>
                  <a:pt x="98" y="24"/>
                </a:lnTo>
              </a:path>
            </a:pathLst>
          </a:custGeom>
          <a:noFill/>
          <a:ln w="28575"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82" name="Freeform 30"/>
          <p:cNvSpPr>
            <a:spLocks/>
          </p:cNvSpPr>
          <p:nvPr/>
        </p:nvSpPr>
        <p:spPr bwMode="auto">
          <a:xfrm>
            <a:off x="5715000" y="2897188"/>
            <a:ext cx="149225" cy="34925"/>
          </a:xfrm>
          <a:custGeom>
            <a:avLst/>
            <a:gdLst>
              <a:gd name="T0" fmla="*/ 94 w 94"/>
              <a:gd name="T1" fmla="*/ 22 h 22"/>
              <a:gd name="T2" fmla="*/ 0 w 94"/>
              <a:gd name="T3" fmla="*/ 0 h 22"/>
            </a:gdLst>
            <a:ahLst/>
            <a:cxnLst>
              <a:cxn ang="0">
                <a:pos x="T0" y="T1"/>
              </a:cxn>
              <a:cxn ang="0">
                <a:pos x="T2" y="T3"/>
              </a:cxn>
            </a:cxnLst>
            <a:rect l="0" t="0" r="r" b="b"/>
            <a:pathLst>
              <a:path w="94" h="22">
                <a:moveTo>
                  <a:pt x="94" y="22"/>
                </a:moveTo>
                <a:lnTo>
                  <a:pt x="0" y="0"/>
                </a:lnTo>
              </a:path>
            </a:pathLst>
          </a:custGeom>
          <a:noFill/>
          <a:ln w="28575"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83" name="Line 31"/>
          <p:cNvSpPr>
            <a:spLocks noChangeShapeType="1"/>
          </p:cNvSpPr>
          <p:nvPr/>
        </p:nvSpPr>
        <p:spPr bwMode="auto">
          <a:xfrm>
            <a:off x="5715000" y="2514600"/>
            <a:ext cx="0" cy="3810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84" name="Line 32"/>
          <p:cNvSpPr>
            <a:spLocks noChangeShapeType="1"/>
          </p:cNvSpPr>
          <p:nvPr/>
        </p:nvSpPr>
        <p:spPr bwMode="auto">
          <a:xfrm flipV="1">
            <a:off x="5715000" y="2895600"/>
            <a:ext cx="0" cy="3810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87" name="Freeform 35"/>
          <p:cNvSpPr>
            <a:spLocks/>
          </p:cNvSpPr>
          <p:nvPr/>
        </p:nvSpPr>
        <p:spPr bwMode="auto">
          <a:xfrm>
            <a:off x="7239000" y="3344863"/>
            <a:ext cx="155575" cy="38100"/>
          </a:xfrm>
          <a:custGeom>
            <a:avLst/>
            <a:gdLst>
              <a:gd name="T0" fmla="*/ 0 w 98"/>
              <a:gd name="T1" fmla="*/ 0 h 24"/>
              <a:gd name="T2" fmla="*/ 98 w 98"/>
              <a:gd name="T3" fmla="*/ 24 h 24"/>
            </a:gdLst>
            <a:ahLst/>
            <a:cxnLst>
              <a:cxn ang="0">
                <a:pos x="T0" y="T1"/>
              </a:cxn>
              <a:cxn ang="0">
                <a:pos x="T2" y="T3"/>
              </a:cxn>
            </a:cxnLst>
            <a:rect l="0" t="0" r="r" b="b"/>
            <a:pathLst>
              <a:path w="98" h="24">
                <a:moveTo>
                  <a:pt x="0" y="0"/>
                </a:moveTo>
                <a:lnTo>
                  <a:pt x="98" y="24"/>
                </a:lnTo>
              </a:path>
            </a:pathLst>
          </a:custGeom>
          <a:noFill/>
          <a:ln w="28575"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88" name="Freeform 36"/>
          <p:cNvSpPr>
            <a:spLocks/>
          </p:cNvSpPr>
          <p:nvPr/>
        </p:nvSpPr>
        <p:spPr bwMode="auto">
          <a:xfrm>
            <a:off x="7394575" y="3382963"/>
            <a:ext cx="149225" cy="34925"/>
          </a:xfrm>
          <a:custGeom>
            <a:avLst/>
            <a:gdLst>
              <a:gd name="T0" fmla="*/ 94 w 94"/>
              <a:gd name="T1" fmla="*/ 22 h 22"/>
              <a:gd name="T2" fmla="*/ 0 w 94"/>
              <a:gd name="T3" fmla="*/ 0 h 22"/>
            </a:gdLst>
            <a:ahLst/>
            <a:cxnLst>
              <a:cxn ang="0">
                <a:pos x="T0" y="T1"/>
              </a:cxn>
              <a:cxn ang="0">
                <a:pos x="T2" y="T3"/>
              </a:cxn>
            </a:cxnLst>
            <a:rect l="0" t="0" r="r" b="b"/>
            <a:pathLst>
              <a:path w="94" h="22">
                <a:moveTo>
                  <a:pt x="94" y="22"/>
                </a:moveTo>
                <a:lnTo>
                  <a:pt x="0" y="0"/>
                </a:lnTo>
              </a:path>
            </a:pathLst>
          </a:custGeom>
          <a:noFill/>
          <a:ln w="28575" cmpd="sng">
            <a:solidFill>
              <a:schemeClr val="tx1"/>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89" name="Line 37"/>
          <p:cNvSpPr>
            <a:spLocks noChangeShapeType="1"/>
          </p:cNvSpPr>
          <p:nvPr/>
        </p:nvSpPr>
        <p:spPr bwMode="auto">
          <a:xfrm>
            <a:off x="7394575" y="3000375"/>
            <a:ext cx="0" cy="3810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90" name="Line 38"/>
          <p:cNvSpPr>
            <a:spLocks noChangeShapeType="1"/>
          </p:cNvSpPr>
          <p:nvPr/>
        </p:nvSpPr>
        <p:spPr bwMode="auto">
          <a:xfrm flipV="1">
            <a:off x="7394575" y="3381375"/>
            <a:ext cx="0" cy="38100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92" name="Freeform 40"/>
          <p:cNvSpPr>
            <a:spLocks/>
          </p:cNvSpPr>
          <p:nvPr/>
        </p:nvSpPr>
        <p:spPr bwMode="auto">
          <a:xfrm>
            <a:off x="5994400" y="2336800"/>
            <a:ext cx="482600" cy="101600"/>
          </a:xfrm>
          <a:custGeom>
            <a:avLst/>
            <a:gdLst>
              <a:gd name="T0" fmla="*/ 0 w 304"/>
              <a:gd name="T1" fmla="*/ 0 h 64"/>
              <a:gd name="T2" fmla="*/ 304 w 304"/>
              <a:gd name="T3" fmla="*/ 64 h 64"/>
            </a:gdLst>
            <a:ahLst/>
            <a:cxnLst>
              <a:cxn ang="0">
                <a:pos x="T0" y="T1"/>
              </a:cxn>
              <a:cxn ang="0">
                <a:pos x="T2" y="T3"/>
              </a:cxn>
            </a:cxnLst>
            <a:rect l="0" t="0" r="r" b="b"/>
            <a:pathLst>
              <a:path w="304" h="64">
                <a:moveTo>
                  <a:pt x="0" y="0"/>
                </a:moveTo>
                <a:lnTo>
                  <a:pt x="304" y="64"/>
                </a:lnTo>
              </a:path>
            </a:pathLst>
          </a:custGeom>
          <a:noFill/>
          <a:ln w="57150" cmpd="sng">
            <a:solidFill>
              <a:srgbClr val="FF3300"/>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93" name="Freeform 41"/>
          <p:cNvSpPr>
            <a:spLocks/>
          </p:cNvSpPr>
          <p:nvPr/>
        </p:nvSpPr>
        <p:spPr bwMode="auto">
          <a:xfrm>
            <a:off x="6477000" y="2438400"/>
            <a:ext cx="490538" cy="101600"/>
          </a:xfrm>
          <a:custGeom>
            <a:avLst/>
            <a:gdLst>
              <a:gd name="T0" fmla="*/ 309 w 309"/>
              <a:gd name="T1" fmla="*/ 64 h 64"/>
              <a:gd name="T2" fmla="*/ 0 w 309"/>
              <a:gd name="T3" fmla="*/ 0 h 64"/>
            </a:gdLst>
            <a:ahLst/>
            <a:cxnLst>
              <a:cxn ang="0">
                <a:pos x="T0" y="T1"/>
              </a:cxn>
              <a:cxn ang="0">
                <a:pos x="T2" y="T3"/>
              </a:cxn>
            </a:cxnLst>
            <a:rect l="0" t="0" r="r" b="b"/>
            <a:pathLst>
              <a:path w="309" h="64">
                <a:moveTo>
                  <a:pt x="309" y="64"/>
                </a:moveTo>
                <a:lnTo>
                  <a:pt x="0" y="0"/>
                </a:lnTo>
              </a:path>
            </a:pathLst>
          </a:custGeom>
          <a:noFill/>
          <a:ln w="57150" cmpd="sng">
            <a:solidFill>
              <a:srgbClr val="FF3300"/>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94" name="Line 42"/>
          <p:cNvSpPr>
            <a:spLocks noChangeShapeType="1"/>
          </p:cNvSpPr>
          <p:nvPr/>
        </p:nvSpPr>
        <p:spPr bwMode="auto">
          <a:xfrm>
            <a:off x="6477000" y="2286000"/>
            <a:ext cx="0" cy="152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95" name="Line 43"/>
          <p:cNvSpPr>
            <a:spLocks noChangeShapeType="1"/>
          </p:cNvSpPr>
          <p:nvPr/>
        </p:nvSpPr>
        <p:spPr bwMode="auto">
          <a:xfrm flipV="1">
            <a:off x="6477000" y="2438400"/>
            <a:ext cx="0" cy="152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96" name="AutoShape 44"/>
          <p:cNvSpPr>
            <a:spLocks noChangeArrowheads="1"/>
          </p:cNvSpPr>
          <p:nvPr/>
        </p:nvSpPr>
        <p:spPr bwMode="auto">
          <a:xfrm>
            <a:off x="4114800" y="2895600"/>
            <a:ext cx="838200" cy="228600"/>
          </a:xfrm>
          <a:prstGeom prst="rightArrow">
            <a:avLst>
              <a:gd name="adj1" fmla="val 50000"/>
              <a:gd name="adj2" fmla="val 91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97" name="Text Box 45"/>
          <p:cNvSpPr txBox="1">
            <a:spLocks noChangeArrowheads="1"/>
          </p:cNvSpPr>
          <p:nvPr/>
        </p:nvSpPr>
        <p:spPr bwMode="auto">
          <a:xfrm>
            <a:off x="1219200" y="4648200"/>
            <a:ext cx="71024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dirty="0"/>
              <a:t>On depletion the reservoir becomes less load bearing and the stress is taken up by the surrounds giving increased loading at the edges of the reservoir and </a:t>
            </a:r>
            <a:r>
              <a:rPr lang="en-US" altLang="en-US" sz="2000" b="1" dirty="0">
                <a:solidFill>
                  <a:srgbClr val="FF0000"/>
                </a:solidFill>
              </a:rPr>
              <a:t>increased horizontal </a:t>
            </a:r>
            <a:r>
              <a:rPr lang="en-US" altLang="en-US" sz="2000" b="1" dirty="0"/>
              <a:t>and </a:t>
            </a:r>
            <a:r>
              <a:rPr lang="en-US" altLang="en-US" sz="2000" b="1" dirty="0">
                <a:solidFill>
                  <a:srgbClr val="003399"/>
                </a:solidFill>
              </a:rPr>
              <a:t>decreased vertical </a:t>
            </a:r>
            <a:r>
              <a:rPr lang="en-US" altLang="en-US" sz="2000" b="1" dirty="0"/>
              <a:t>stress above.</a:t>
            </a:r>
          </a:p>
        </p:txBody>
      </p:sp>
      <p:sp>
        <p:nvSpPr>
          <p:cNvPr id="23598" name="Text Box 46"/>
          <p:cNvSpPr txBox="1">
            <a:spLocks noChangeArrowheads="1"/>
          </p:cNvSpPr>
          <p:nvPr/>
        </p:nvSpPr>
        <p:spPr bwMode="auto">
          <a:xfrm>
            <a:off x="8077200" y="6254750"/>
            <a:ext cx="1027113" cy="52705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a:latin typeface="Times New Roman" panose="02020603050405020304" pitchFamily="18" charset="0"/>
              </a:rPr>
              <a:t>Figure 3-11</a:t>
            </a:r>
          </a:p>
          <a:p>
            <a:pPr algn="ctr"/>
            <a:r>
              <a:rPr lang="en-US" altLang="en-US" sz="1400">
                <a:latin typeface="Times New Roman" panose="02020603050405020304" pitchFamily="18" charset="0"/>
              </a:rPr>
              <a:t>Page 39</a:t>
            </a:r>
          </a:p>
        </p:txBody>
      </p:sp>
    </p:spTree>
    <p:extLst>
      <p:ext uri="{BB962C8B-B14F-4D97-AF65-F5344CB8AC3E}">
        <p14:creationId xmlns:p14="http://schemas.microsoft.com/office/powerpoint/2010/main" val="332640370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78F2B9B-ABCD-460B-86A9-DD953CF11FAA}" type="slidenum">
              <a:rPr kumimoji="0" lang="en-GB" sz="1400" b="0" i="0" u="none" strike="noStrike" kern="1200" cap="none" spc="0" normalizeH="0" baseline="0" noProof="0">
                <a:ln>
                  <a:noFill/>
                </a:ln>
                <a:solidFill>
                  <a:srgbClr val="00B0F0"/>
                </a:solidFill>
                <a:effectLst/>
                <a:uLnTx/>
                <a:uFillTx/>
                <a:latin typeface="Times New Roman"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GB" sz="1400" b="0" i="0" u="none" strike="noStrike" kern="1200" cap="none" spc="0" normalizeH="0" baseline="0" noProof="0">
              <a:ln>
                <a:noFill/>
              </a:ln>
              <a:solidFill>
                <a:srgbClr val="00B0F0"/>
              </a:solidFill>
              <a:effectLst/>
              <a:uLnTx/>
              <a:uFillTx/>
              <a:latin typeface="Times New Roman" pitchFamily="18" charset="0"/>
              <a:ea typeface="+mn-ea"/>
              <a:cs typeface="+mn-cs"/>
            </a:endParaRPr>
          </a:p>
        </p:txBody>
      </p:sp>
      <p:sp>
        <p:nvSpPr>
          <p:cNvPr id="2050" name="Rectangle 2"/>
          <p:cNvSpPr>
            <a:spLocks noGrp="1" noChangeArrowheads="1"/>
          </p:cNvSpPr>
          <p:nvPr>
            <p:ph type="ctrTitle"/>
          </p:nvPr>
        </p:nvSpPr>
        <p:spPr>
          <a:xfrm>
            <a:off x="0" y="128814"/>
            <a:ext cx="3243532" cy="2096802"/>
          </a:xfrm>
        </p:spPr>
        <p:txBody>
          <a:bodyPr/>
          <a:lstStyle/>
          <a:p>
            <a:r>
              <a:rPr lang="en-GB" sz="3200" b="1" dirty="0">
                <a:solidFill>
                  <a:srgbClr val="00B0F0"/>
                </a:solidFill>
                <a:latin typeface="Tahoma" pitchFamily="34" charset="0"/>
              </a:rPr>
              <a:t>Geomechanics</a:t>
            </a:r>
            <a:br>
              <a:rPr lang="en-GB" sz="3200" b="1" dirty="0">
                <a:solidFill>
                  <a:srgbClr val="00B0F0"/>
                </a:solidFill>
                <a:latin typeface="Tahoma" pitchFamily="34" charset="0"/>
              </a:rPr>
            </a:br>
            <a:r>
              <a:rPr lang="en-GB" sz="3200" b="1" dirty="0">
                <a:solidFill>
                  <a:srgbClr val="00B0F0"/>
                </a:solidFill>
                <a:latin typeface="Tahoma" pitchFamily="34" charset="0"/>
              </a:rPr>
              <a:t>and </a:t>
            </a:r>
            <a:br>
              <a:rPr lang="en-GB" sz="3200" b="1" dirty="0">
                <a:solidFill>
                  <a:srgbClr val="00B0F0"/>
                </a:solidFill>
                <a:latin typeface="Tahoma" pitchFamily="34" charset="0"/>
              </a:rPr>
            </a:br>
            <a:r>
              <a:rPr lang="en-GB" sz="3200" b="1" dirty="0">
                <a:solidFill>
                  <a:srgbClr val="00B0F0"/>
                </a:solidFill>
                <a:latin typeface="Tahoma" pitchFamily="34" charset="0"/>
              </a:rPr>
              <a:t>time strain</a:t>
            </a:r>
          </a:p>
        </p:txBody>
      </p:sp>
      <p:graphicFrame>
        <p:nvGraphicFramePr>
          <p:cNvPr id="2" name="Object 1"/>
          <p:cNvGraphicFramePr>
            <a:graphicFrameLocks noChangeAspect="1"/>
          </p:cNvGraphicFramePr>
          <p:nvPr>
            <p:extLst>
              <p:ext uri="{D42A27DB-BD31-4B8C-83A1-F6EECF244321}">
                <p14:modId xmlns:p14="http://schemas.microsoft.com/office/powerpoint/2010/main" val="543167012"/>
              </p:ext>
            </p:extLst>
          </p:nvPr>
        </p:nvGraphicFramePr>
        <p:xfrm>
          <a:off x="3270250" y="296863"/>
          <a:ext cx="5691188" cy="6323012"/>
        </p:xfrm>
        <a:graphic>
          <a:graphicData uri="http://schemas.openxmlformats.org/presentationml/2006/ole">
            <mc:AlternateContent xmlns:mc="http://schemas.openxmlformats.org/markup-compatibility/2006">
              <mc:Choice xmlns:v="urn:schemas-microsoft-com:vml" Requires="v">
                <p:oleObj name="Equation" r:id="rId2" imgW="2984400" imgH="3314520" progId="Equation.DSMT4">
                  <p:embed/>
                </p:oleObj>
              </mc:Choice>
              <mc:Fallback>
                <p:oleObj name="Equation" r:id="rId2" imgW="2984400" imgH="3314520" progId="Equation.DSMT4">
                  <p:embed/>
                  <p:pic>
                    <p:nvPicPr>
                      <p:cNvPr id="2" name="Object 1"/>
                      <p:cNvPicPr/>
                      <p:nvPr/>
                    </p:nvPicPr>
                    <p:blipFill>
                      <a:blip r:embed="rId3"/>
                      <a:stretch>
                        <a:fillRect/>
                      </a:stretch>
                    </p:blipFill>
                    <p:spPr>
                      <a:xfrm>
                        <a:off x="3270250" y="296863"/>
                        <a:ext cx="5691188" cy="6323012"/>
                      </a:xfrm>
                      <a:prstGeom prst="rect">
                        <a:avLst/>
                      </a:prstGeom>
                      <a:ln>
                        <a:noFill/>
                      </a:ln>
                    </p:spPr>
                  </p:pic>
                </p:oleObj>
              </mc:Fallback>
            </mc:AlternateContent>
          </a:graphicData>
        </a:graphic>
      </p:graphicFrame>
    </p:spTree>
    <p:extLst>
      <p:ext uri="{BB962C8B-B14F-4D97-AF65-F5344CB8AC3E}">
        <p14:creationId xmlns:p14="http://schemas.microsoft.com/office/powerpoint/2010/main" val="1473519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649538" y="1219200"/>
            <a:ext cx="3598862" cy="18018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604" name="Group 4"/>
          <p:cNvGrpSpPr>
            <a:grpSpLocks/>
          </p:cNvGrpSpPr>
          <p:nvPr/>
        </p:nvGrpSpPr>
        <p:grpSpPr bwMode="auto">
          <a:xfrm>
            <a:off x="2971800" y="2971800"/>
            <a:ext cx="2947988" cy="417513"/>
            <a:chOff x="761" y="4032"/>
            <a:chExt cx="1857" cy="263"/>
          </a:xfrm>
        </p:grpSpPr>
        <p:sp>
          <p:nvSpPr>
            <p:cNvPr id="25605" name="Text Box 5"/>
            <p:cNvSpPr txBox="1">
              <a:spLocks noChangeArrowheads="1"/>
            </p:cNvSpPr>
            <p:nvPr/>
          </p:nvSpPr>
          <p:spPr bwMode="auto">
            <a:xfrm>
              <a:off x="1104" y="4032"/>
              <a:ext cx="138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200">
                  <a:latin typeface="Futura Medium" pitchFamily="2" charset="0"/>
                  <a:cs typeface="Times New Roman" panose="02020603050405020304" pitchFamily="18" charset="0"/>
                </a:rPr>
                <a:t>Horizontal normal stress  (MPa)</a:t>
              </a:r>
            </a:p>
          </p:txBody>
        </p:sp>
        <p:grpSp>
          <p:nvGrpSpPr>
            <p:cNvPr id="25606" name="Group 6"/>
            <p:cNvGrpSpPr>
              <a:grpSpLocks/>
            </p:cNvGrpSpPr>
            <p:nvPr/>
          </p:nvGrpSpPr>
          <p:grpSpPr bwMode="auto">
            <a:xfrm>
              <a:off x="761" y="4122"/>
              <a:ext cx="1857" cy="173"/>
              <a:chOff x="761" y="2672"/>
              <a:chExt cx="1857" cy="173"/>
            </a:xfrm>
          </p:grpSpPr>
          <p:pic>
            <p:nvPicPr>
              <p:cNvPr id="25607" name="Picture 7"/>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7" y="2750"/>
                <a:ext cx="1374" cy="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8" name="Rectangle 8"/>
              <p:cNvSpPr>
                <a:spLocks noChangeArrowheads="1"/>
              </p:cNvSpPr>
              <p:nvPr/>
            </p:nvSpPr>
            <p:spPr bwMode="auto">
              <a:xfrm>
                <a:off x="2364" y="2672"/>
                <a:ext cx="25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200">
                    <a:latin typeface="Futura Medium" pitchFamily="2" charset="0"/>
                    <a:cs typeface="Times New Roman" panose="02020603050405020304" pitchFamily="18" charset="0"/>
                  </a:rPr>
                  <a:t>0.7</a:t>
                </a:r>
              </a:p>
            </p:txBody>
          </p:sp>
          <p:sp>
            <p:nvSpPr>
              <p:cNvPr id="25609" name="Rectangle 9"/>
              <p:cNvSpPr>
                <a:spLocks noChangeArrowheads="1"/>
              </p:cNvSpPr>
              <p:nvPr/>
            </p:nvSpPr>
            <p:spPr bwMode="auto">
              <a:xfrm>
                <a:off x="761" y="2672"/>
                <a:ext cx="28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en-GB" altLang="en-US" sz="1200">
                    <a:latin typeface="Futura Medium" pitchFamily="2" charset="0"/>
                    <a:cs typeface="Times New Roman" panose="02020603050405020304" pitchFamily="18" charset="0"/>
                  </a:rPr>
                  <a:t>-0.7</a:t>
                </a:r>
              </a:p>
            </p:txBody>
          </p:sp>
        </p:grpSp>
      </p:grpSp>
      <p:sp>
        <p:nvSpPr>
          <p:cNvPr id="25610" name="Text Box 10"/>
          <p:cNvSpPr txBox="1">
            <a:spLocks noChangeArrowheads="1"/>
          </p:cNvSpPr>
          <p:nvPr/>
        </p:nvSpPr>
        <p:spPr bwMode="auto">
          <a:xfrm>
            <a:off x="1524000" y="5715000"/>
            <a:ext cx="6248400" cy="366713"/>
          </a:xfrm>
          <a:prstGeom prst="rect">
            <a:avLst/>
          </a:prstGeom>
          <a:solidFill>
            <a:schemeClr val="bg1"/>
          </a:solidFill>
          <a:ln>
            <a:noFill/>
          </a:ln>
          <a:effectLst/>
          <a:extLs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1800" b="1" dirty="0">
                <a:cs typeface="Times New Roman" panose="02020603050405020304" pitchFamily="18" charset="0"/>
              </a:rPr>
              <a:t>100m thick 2x2 km rectangular reservoir buried at 1 km</a:t>
            </a:r>
            <a:endParaRPr lang="en-GB" altLang="en-US" sz="1800" b="1" dirty="0">
              <a:cs typeface="Times New Roman" panose="02020603050405020304" pitchFamily="18" charset="0"/>
            </a:endParaRPr>
          </a:p>
        </p:txBody>
      </p:sp>
      <p:sp>
        <p:nvSpPr>
          <p:cNvPr id="25611" name="Text Box 11"/>
          <p:cNvSpPr txBox="1">
            <a:spLocks noChangeArrowheads="1"/>
          </p:cNvSpPr>
          <p:nvPr/>
        </p:nvSpPr>
        <p:spPr bwMode="auto">
          <a:xfrm>
            <a:off x="457200" y="148838"/>
            <a:ext cx="86471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400" b="1" dirty="0">
                <a:latin typeface="Comic Sans MS" panose="030F0702030302020204" pitchFamily="66" charset="0"/>
                <a:cs typeface="Times New Roman" panose="02020603050405020304" pitchFamily="18" charset="0"/>
              </a:rPr>
              <a:t>Stress and strain for block-shaped reservoir</a:t>
            </a:r>
            <a:endParaRPr lang="en-GB" altLang="en-US" sz="2400" b="1" dirty="0">
              <a:latin typeface="Comic Sans MS" panose="030F0702030302020204" pitchFamily="66" charset="0"/>
              <a:cs typeface="Times New Roman" panose="02020603050405020304" pitchFamily="18" charset="0"/>
            </a:endParaRPr>
          </a:p>
        </p:txBody>
      </p:sp>
      <p:pic>
        <p:nvPicPr>
          <p:cNvPr id="25619" name="Picture 19"/>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32075" y="3429000"/>
            <a:ext cx="3598863" cy="18018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621" name="Group 21"/>
          <p:cNvGrpSpPr>
            <a:grpSpLocks/>
          </p:cNvGrpSpPr>
          <p:nvPr/>
        </p:nvGrpSpPr>
        <p:grpSpPr bwMode="auto">
          <a:xfrm>
            <a:off x="2827338" y="5168900"/>
            <a:ext cx="3297237" cy="430213"/>
            <a:chOff x="651" y="1144"/>
            <a:chExt cx="2077" cy="271"/>
          </a:xfrm>
        </p:grpSpPr>
        <p:sp>
          <p:nvSpPr>
            <p:cNvPr id="25622" name="Text Box 22"/>
            <p:cNvSpPr txBox="1">
              <a:spLocks noChangeArrowheads="1"/>
            </p:cNvSpPr>
            <p:nvPr/>
          </p:nvSpPr>
          <p:spPr bwMode="auto">
            <a:xfrm>
              <a:off x="1200" y="1144"/>
              <a:ext cx="1159"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200">
                  <a:latin typeface="Futura Medium" pitchFamily="2" charset="0"/>
                  <a:cs typeface="Times New Roman" panose="02020603050405020304" pitchFamily="18" charset="0"/>
                </a:rPr>
                <a:t>Vertical displacement  (m)</a:t>
              </a:r>
            </a:p>
          </p:txBody>
        </p:sp>
        <p:grpSp>
          <p:nvGrpSpPr>
            <p:cNvPr id="25623" name="Group 23"/>
            <p:cNvGrpSpPr>
              <a:grpSpLocks/>
            </p:cNvGrpSpPr>
            <p:nvPr/>
          </p:nvGrpSpPr>
          <p:grpSpPr bwMode="auto">
            <a:xfrm>
              <a:off x="651" y="1242"/>
              <a:ext cx="2077" cy="173"/>
              <a:chOff x="651" y="2672"/>
              <a:chExt cx="2077" cy="173"/>
            </a:xfrm>
          </p:grpSpPr>
          <p:pic>
            <p:nvPicPr>
              <p:cNvPr id="25624" name="Picture 2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17" y="2750"/>
                <a:ext cx="1374" cy="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25" name="Rectangle 25"/>
              <p:cNvSpPr>
                <a:spLocks noChangeArrowheads="1"/>
              </p:cNvSpPr>
              <p:nvPr/>
            </p:nvSpPr>
            <p:spPr bwMode="auto">
              <a:xfrm>
                <a:off x="2364" y="2672"/>
                <a:ext cx="36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1200">
                    <a:latin typeface="Futura Medium" pitchFamily="2" charset="0"/>
                    <a:cs typeface="Times New Roman" panose="02020603050405020304" pitchFamily="18" charset="0"/>
                  </a:rPr>
                  <a:t>0.025</a:t>
                </a:r>
              </a:p>
            </p:txBody>
          </p:sp>
          <p:sp>
            <p:nvSpPr>
              <p:cNvPr id="25626" name="Rectangle 26"/>
              <p:cNvSpPr>
                <a:spLocks noChangeArrowheads="1"/>
              </p:cNvSpPr>
              <p:nvPr/>
            </p:nvSpPr>
            <p:spPr bwMode="auto">
              <a:xfrm>
                <a:off x="651" y="2672"/>
                <a:ext cx="39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en-GB" altLang="en-US" sz="1200">
                    <a:latin typeface="Futura Medium" pitchFamily="2" charset="0"/>
                    <a:cs typeface="Times New Roman" panose="02020603050405020304" pitchFamily="18" charset="0"/>
                  </a:rPr>
                  <a:t>-0.025</a:t>
                </a:r>
              </a:p>
            </p:txBody>
          </p:sp>
        </p:grpSp>
      </p:grpSp>
      <p:sp>
        <p:nvSpPr>
          <p:cNvPr id="25627" name="Line 27"/>
          <p:cNvSpPr>
            <a:spLocks noChangeShapeType="1"/>
          </p:cNvSpPr>
          <p:nvPr/>
        </p:nvSpPr>
        <p:spPr bwMode="auto">
          <a:xfrm>
            <a:off x="4097338" y="1600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28" name="Line 28"/>
          <p:cNvSpPr>
            <a:spLocks noChangeShapeType="1"/>
          </p:cNvSpPr>
          <p:nvPr/>
        </p:nvSpPr>
        <p:spPr bwMode="auto">
          <a:xfrm flipH="1">
            <a:off x="4478338" y="1600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29" name="Line 29"/>
          <p:cNvSpPr>
            <a:spLocks noChangeShapeType="1"/>
          </p:cNvSpPr>
          <p:nvPr/>
        </p:nvSpPr>
        <p:spPr bwMode="auto">
          <a:xfrm>
            <a:off x="3030538" y="160020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30" name="Line 30"/>
          <p:cNvSpPr>
            <a:spLocks noChangeShapeType="1"/>
          </p:cNvSpPr>
          <p:nvPr/>
        </p:nvSpPr>
        <p:spPr bwMode="auto">
          <a:xfrm>
            <a:off x="5392738" y="1600200"/>
            <a:ext cx="38100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33" name="Text Box 33"/>
          <p:cNvSpPr txBox="1">
            <a:spLocks noChangeArrowheads="1"/>
          </p:cNvSpPr>
          <p:nvPr/>
        </p:nvSpPr>
        <p:spPr bwMode="auto">
          <a:xfrm>
            <a:off x="593725" y="1870075"/>
            <a:ext cx="18027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dirty="0"/>
              <a:t>horizontal stress</a:t>
            </a:r>
          </a:p>
        </p:txBody>
      </p:sp>
      <p:sp>
        <p:nvSpPr>
          <p:cNvPr id="25634" name="Text Box 34"/>
          <p:cNvSpPr txBox="1">
            <a:spLocks noChangeArrowheads="1"/>
          </p:cNvSpPr>
          <p:nvPr/>
        </p:nvSpPr>
        <p:spPr bwMode="auto">
          <a:xfrm>
            <a:off x="714204" y="3851275"/>
            <a:ext cx="147989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dirty="0"/>
              <a:t>vertical </a:t>
            </a:r>
          </a:p>
          <a:p>
            <a:pPr algn="ctr"/>
            <a:r>
              <a:rPr lang="en-US" altLang="en-US" sz="1800" b="1" dirty="0"/>
              <a:t>displacement</a:t>
            </a:r>
          </a:p>
        </p:txBody>
      </p:sp>
      <p:sp>
        <p:nvSpPr>
          <p:cNvPr id="25642" name="Text Box 42"/>
          <p:cNvSpPr txBox="1">
            <a:spLocks noChangeArrowheads="1"/>
          </p:cNvSpPr>
          <p:nvPr/>
        </p:nvSpPr>
        <p:spPr bwMode="auto">
          <a:xfrm>
            <a:off x="8077200" y="6254750"/>
            <a:ext cx="1027113" cy="52705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a:latin typeface="Times New Roman" panose="02020603050405020304" pitchFamily="18" charset="0"/>
              </a:rPr>
              <a:t>Figure 3-12</a:t>
            </a:r>
          </a:p>
          <a:p>
            <a:pPr algn="ctr"/>
            <a:r>
              <a:rPr lang="en-US" altLang="en-US" sz="1400">
                <a:latin typeface="Times New Roman" panose="02020603050405020304" pitchFamily="18" charset="0"/>
              </a:rPr>
              <a:t>Page 39</a:t>
            </a:r>
          </a:p>
        </p:txBody>
      </p:sp>
    </p:spTree>
    <p:extLst>
      <p:ext uri="{BB962C8B-B14F-4D97-AF65-F5344CB8AC3E}">
        <p14:creationId xmlns:p14="http://schemas.microsoft.com/office/powerpoint/2010/main" val="89068794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33CC"/>
        </a:solidFill>
        <a:effectLst/>
      </p:bgPr>
    </p:bg>
    <p:spTree>
      <p:nvGrpSpPr>
        <p:cNvPr id="1" name=""/>
        <p:cNvGrpSpPr/>
        <p:nvPr/>
      </p:nvGrpSpPr>
      <p:grpSpPr>
        <a:xfrm>
          <a:off x="0" y="0"/>
          <a:ext cx="0" cy="0"/>
          <a:chOff x="0" y="0"/>
          <a:chExt cx="0" cy="0"/>
        </a:xfrm>
      </p:grpSpPr>
      <p:sp>
        <p:nvSpPr>
          <p:cNvPr id="14338" name="WordArt 2"/>
          <p:cNvSpPr>
            <a:spLocks noChangeArrowheads="1" noChangeShapeType="1" noTextEdit="1"/>
          </p:cNvSpPr>
          <p:nvPr/>
        </p:nvSpPr>
        <p:spPr bwMode="auto">
          <a:xfrm>
            <a:off x="990600" y="1066800"/>
            <a:ext cx="7162800" cy="2438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157"/>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0" cap="none" spc="0" normalizeH="0" baseline="0" noProof="0" dirty="0">
                <a:ln>
                  <a:noFill/>
                </a:ln>
                <a:solidFill>
                  <a:srgbClr val="FFFF00"/>
                </a:solidFill>
                <a:effectLst>
                  <a:outerShdw dist="35921" dir="2700000" algn="ctr" rotWithShape="0">
                    <a:srgbClr val="C0C0C0"/>
                  </a:outerShdw>
                </a:effectLst>
                <a:uLnTx/>
                <a:uFillTx/>
                <a:latin typeface="Impact" panose="020B0806030902050204" pitchFamily="34" charset="0"/>
                <a:ea typeface="+mn-ea"/>
                <a:cs typeface="+mn-cs"/>
              </a:rPr>
              <a:t>Insights and Methods for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0" cap="none" spc="0" normalizeH="0" baseline="0" noProof="0" dirty="0">
                <a:ln>
                  <a:noFill/>
                </a:ln>
                <a:solidFill>
                  <a:srgbClr val="FFFF00"/>
                </a:solidFill>
                <a:effectLst>
                  <a:outerShdw dist="35921" dir="2700000" algn="ctr" rotWithShape="0">
                    <a:srgbClr val="C0C0C0"/>
                  </a:outerShdw>
                </a:effectLst>
                <a:uLnTx/>
                <a:uFillTx/>
                <a:latin typeface="Impact" panose="020B0806030902050204" pitchFamily="34" charset="0"/>
                <a:ea typeface="+mn-ea"/>
                <a:cs typeface="+mn-cs"/>
              </a:rPr>
              <a:t>4D Reservoir Monitoring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0" cap="none" spc="0" normalizeH="0" baseline="0" noProof="0" dirty="0">
                <a:ln>
                  <a:noFill/>
                </a:ln>
                <a:solidFill>
                  <a:srgbClr val="FFFF00"/>
                </a:solidFill>
                <a:effectLst>
                  <a:outerShdw dist="35921" dir="2700000" algn="ctr" rotWithShape="0">
                    <a:srgbClr val="C0C0C0"/>
                  </a:outerShdw>
                </a:effectLst>
                <a:uLnTx/>
                <a:uFillTx/>
                <a:latin typeface="Impact" panose="020B0806030902050204" pitchFamily="34" charset="0"/>
                <a:ea typeface="+mn-ea"/>
                <a:cs typeface="+mn-cs"/>
              </a:rPr>
              <a:t>and Characterization</a:t>
            </a:r>
          </a:p>
        </p:txBody>
      </p:sp>
      <p:sp>
        <p:nvSpPr>
          <p:cNvPr id="14339" name="Text Box 3"/>
          <p:cNvSpPr txBox="1">
            <a:spLocks noChangeArrowheads="1"/>
          </p:cNvSpPr>
          <p:nvPr/>
        </p:nvSpPr>
        <p:spPr bwMode="auto">
          <a:xfrm>
            <a:off x="5916612" y="4193381"/>
            <a:ext cx="2492375" cy="77946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dirty="0">
                <a:ln>
                  <a:noFill/>
                </a:ln>
                <a:solidFill>
                  <a:srgbClr val="FFFF00"/>
                </a:solidFill>
                <a:effectLst/>
                <a:uLnTx/>
                <a:uFillTx/>
                <a:latin typeface="Comic Sans MS" panose="030F0702030302020204" pitchFamily="66" charset="0"/>
                <a:ea typeface="+mn-ea"/>
                <a:cs typeface="+mn-cs"/>
              </a:rPr>
              <a:t>by Rodney Calvert</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dirty="0">
                <a:ln>
                  <a:noFill/>
                </a:ln>
                <a:solidFill>
                  <a:srgbClr val="FFFF00"/>
                </a:solidFill>
                <a:effectLst/>
                <a:uLnTx/>
                <a:uFillTx/>
                <a:latin typeface="Comic Sans MS" panose="030F0702030302020204" pitchFamily="66" charset="0"/>
                <a:ea typeface="+mn-ea"/>
                <a:cs typeface="+mn-cs"/>
              </a:rPr>
              <a:t>Oct, 2005</a:t>
            </a:r>
          </a:p>
        </p:txBody>
      </p:sp>
      <p:pic>
        <p:nvPicPr>
          <p:cNvPr id="3" name="Picture 2" descr="A white paper with text and images&#10;&#10;AI-generated content may be incorrect.">
            <a:extLst>
              <a:ext uri="{FF2B5EF4-FFF2-40B4-BE49-F238E27FC236}">
                <a16:creationId xmlns:a16="http://schemas.microsoft.com/office/drawing/2014/main" id="{E8AD1CE2-6803-44D3-986A-5480B2F805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081" y="3505200"/>
            <a:ext cx="2524125" cy="3257550"/>
          </a:xfrm>
          <a:prstGeom prst="rect">
            <a:avLst/>
          </a:prstGeom>
        </p:spPr>
      </p:pic>
    </p:spTree>
    <p:extLst>
      <p:ext uri="{BB962C8B-B14F-4D97-AF65-F5344CB8AC3E}">
        <p14:creationId xmlns:p14="http://schemas.microsoft.com/office/powerpoint/2010/main" val="23512052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DF624EA-AFB0-04A3-4BD0-052787D48B24}"/>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5FA86F01-1E24-49C4-DB77-FAC1E3F6D9F0}"/>
              </a:ext>
            </a:extLst>
          </p:cNvPr>
          <p:cNvSpPr>
            <a:spLocks noGrp="1"/>
          </p:cNvSpPr>
          <p:nvPr>
            <p:ph type="sldNum" sz="quarter" idx="12"/>
          </p:nvPr>
        </p:nvSpPr>
        <p:spPr bwMode="auto">
          <a:xfrm>
            <a:off x="7112000" y="639064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rgbClr val="00B0F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ECEAC31-5E58-4A8C-96C6-0A37B0CBDD68}" type="slidenum">
              <a:rPr lang="en-GB" smtClean="0"/>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GB" sz="1400" b="0" i="0" u="none" strike="noStrike" kern="1200" cap="none" spc="0" normalizeH="0" baseline="0" noProof="0">
              <a:ln>
                <a:noFill/>
              </a:ln>
              <a:solidFill>
                <a:srgbClr val="00B0F0"/>
              </a:solidFill>
              <a:effectLst/>
              <a:uLnTx/>
              <a:uFillTx/>
              <a:latin typeface="Times New Roman" pitchFamily="18" charset="0"/>
              <a:ea typeface="+mn-ea"/>
              <a:cs typeface="+mn-cs"/>
            </a:endParaRPr>
          </a:p>
        </p:txBody>
      </p:sp>
      <p:sp>
        <p:nvSpPr>
          <p:cNvPr id="2050" name="Rectangle 2">
            <a:extLst>
              <a:ext uri="{FF2B5EF4-FFF2-40B4-BE49-F238E27FC236}">
                <a16:creationId xmlns:a16="http://schemas.microsoft.com/office/drawing/2014/main" id="{33C78FCC-E9BD-6F17-EC4F-D9D9DF2E3319}"/>
              </a:ext>
            </a:extLst>
          </p:cNvPr>
          <p:cNvSpPr>
            <a:spLocks noGrp="1" noChangeArrowheads="1"/>
          </p:cNvSpPr>
          <p:nvPr>
            <p:ph type="ctrTitle"/>
          </p:nvPr>
        </p:nvSpPr>
        <p:spPr>
          <a:xfrm>
            <a:off x="-1" y="404859"/>
            <a:ext cx="7418717" cy="889103"/>
          </a:xfrm>
        </p:spPr>
        <p:txBody>
          <a:bodyPr/>
          <a:lstStyle/>
          <a:p>
            <a:r>
              <a:rPr lang="en-GB" sz="3200" b="1" dirty="0">
                <a:solidFill>
                  <a:srgbClr val="00B0F0"/>
                </a:solidFill>
                <a:latin typeface="Tahoma" pitchFamily="34" charset="0"/>
              </a:rPr>
              <a:t>Time shift and multiple layers</a:t>
            </a:r>
          </a:p>
        </p:txBody>
      </p:sp>
      <p:graphicFrame>
        <p:nvGraphicFramePr>
          <p:cNvPr id="2" name="Object 1">
            <a:extLst>
              <a:ext uri="{FF2B5EF4-FFF2-40B4-BE49-F238E27FC236}">
                <a16:creationId xmlns:a16="http://schemas.microsoft.com/office/drawing/2014/main" id="{F3C65354-C5F8-44DF-2C6F-8A0D4ACD917D}"/>
              </a:ext>
            </a:extLst>
          </p:cNvPr>
          <p:cNvGraphicFramePr>
            <a:graphicFrameLocks noChangeAspect="1"/>
          </p:cNvGraphicFramePr>
          <p:nvPr>
            <p:extLst>
              <p:ext uri="{D42A27DB-BD31-4B8C-83A1-F6EECF244321}">
                <p14:modId xmlns:p14="http://schemas.microsoft.com/office/powerpoint/2010/main" val="4255218248"/>
              </p:ext>
            </p:extLst>
          </p:nvPr>
        </p:nvGraphicFramePr>
        <p:xfrm>
          <a:off x="1348744" y="1753108"/>
          <a:ext cx="4721225" cy="3006725"/>
        </p:xfrm>
        <a:graphic>
          <a:graphicData uri="http://schemas.openxmlformats.org/presentationml/2006/ole">
            <mc:AlternateContent xmlns:mc="http://schemas.openxmlformats.org/markup-compatibility/2006">
              <mc:Choice xmlns:v="urn:schemas-microsoft-com:vml" Requires="v">
                <p:oleObj name="Equation" r:id="rId2" imgW="2476440" imgH="1574640" progId="Equation.DSMT4">
                  <p:embed/>
                </p:oleObj>
              </mc:Choice>
              <mc:Fallback>
                <p:oleObj name="Equation" r:id="rId2" imgW="2476440" imgH="1574640" progId="Equation.DSMT4">
                  <p:embed/>
                  <p:pic>
                    <p:nvPicPr>
                      <p:cNvPr id="2" name="Object 1"/>
                      <p:cNvPicPr/>
                      <p:nvPr/>
                    </p:nvPicPr>
                    <p:blipFill>
                      <a:blip r:embed="rId3"/>
                      <a:stretch>
                        <a:fillRect/>
                      </a:stretch>
                    </p:blipFill>
                    <p:spPr>
                      <a:xfrm>
                        <a:off x="1348744" y="1753108"/>
                        <a:ext cx="4721225" cy="3006725"/>
                      </a:xfrm>
                      <a:prstGeom prst="rect">
                        <a:avLst/>
                      </a:prstGeom>
                      <a:ln>
                        <a:noFill/>
                      </a:ln>
                    </p:spPr>
                  </p:pic>
                </p:oleObj>
              </mc:Fallback>
            </mc:AlternateContent>
          </a:graphicData>
        </a:graphic>
      </p:graphicFrame>
    </p:spTree>
    <p:extLst>
      <p:ext uri="{BB962C8B-B14F-4D97-AF65-F5344CB8AC3E}">
        <p14:creationId xmlns:p14="http://schemas.microsoft.com/office/powerpoint/2010/main" val="207723345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U:\europa_timeshifts\mars\new\1304_displ2.jpg"/>
          <p:cNvPicPr>
            <a:picLocks noChangeAspect="1" noChangeArrowheads="1"/>
          </p:cNvPicPr>
          <p:nvPr/>
        </p:nvPicPr>
        <p:blipFill>
          <a:blip r:embed="rId3" cstate="email">
            <a:extLst>
              <a:ext uri="{28A0092B-C50C-407E-A947-70E740481C1C}">
                <a14:useLocalDpi xmlns:a14="http://schemas.microsoft.com/office/drawing/2010/main" val="0"/>
              </a:ext>
            </a:extLst>
          </a:blip>
          <a:srcRect l="5113" t="13232" r="2841" b="7375"/>
          <a:stretch>
            <a:fillRect/>
          </a:stretch>
        </p:blipFill>
        <p:spPr bwMode="auto">
          <a:xfrm>
            <a:off x="228600" y="1828800"/>
            <a:ext cx="41148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52227" name="Picture 3" descr="U:\europa_timeshifts\mars\new\1304_real.jpg"/>
          <p:cNvPicPr>
            <a:picLocks noChangeAspect="1" noChangeArrowheads="1"/>
          </p:cNvPicPr>
          <p:nvPr/>
        </p:nvPicPr>
        <p:blipFill>
          <a:blip r:embed="rId4" cstate="email">
            <a:extLst>
              <a:ext uri="{28A0092B-C50C-407E-A947-70E740481C1C}">
                <a14:useLocalDpi xmlns:a14="http://schemas.microsoft.com/office/drawing/2010/main" val="0"/>
              </a:ext>
            </a:extLst>
          </a:blip>
          <a:srcRect l="4918" t="11880" r="3279" b="6650"/>
          <a:stretch>
            <a:fillRect/>
          </a:stretch>
        </p:blipFill>
        <p:spPr bwMode="auto">
          <a:xfrm>
            <a:off x="4572000" y="1828800"/>
            <a:ext cx="4267200" cy="3733800"/>
          </a:xfrm>
          <a:prstGeom prst="rect">
            <a:avLst/>
          </a:prstGeom>
          <a:noFill/>
          <a:extLst>
            <a:ext uri="{909E8E84-426E-40DD-AFC4-6F175D3DCCD1}">
              <a14:hiddenFill xmlns:a14="http://schemas.microsoft.com/office/drawing/2010/main">
                <a:solidFill>
                  <a:srgbClr val="FFFFFF"/>
                </a:solidFill>
              </a14:hiddenFill>
            </a:ext>
          </a:extLst>
        </p:spPr>
      </p:pic>
      <p:sp>
        <p:nvSpPr>
          <p:cNvPr id="52229" name="Text Box 5"/>
          <p:cNvSpPr txBox="1">
            <a:spLocks noChangeArrowheads="1"/>
          </p:cNvSpPr>
          <p:nvPr/>
        </p:nvSpPr>
        <p:spPr bwMode="auto">
          <a:xfrm>
            <a:off x="304800" y="1371600"/>
            <a:ext cx="429996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GB" altLang="en-US" sz="2000" b="1" dirty="0">
                <a:cs typeface="Times New Roman" panose="02020603050405020304" pitchFamily="18" charset="0"/>
              </a:rPr>
              <a:t>Time shift from </a:t>
            </a:r>
            <a:r>
              <a:rPr lang="en-GB" altLang="en-US" sz="2000" b="1" dirty="0" err="1">
                <a:cs typeface="Times New Roman" panose="02020603050405020304" pitchFamily="18" charset="0"/>
              </a:rPr>
              <a:t>geomechanical</a:t>
            </a:r>
            <a:r>
              <a:rPr lang="en-GB" altLang="en-US" sz="2000" b="1" dirty="0">
                <a:cs typeface="Times New Roman" panose="02020603050405020304" pitchFamily="18" charset="0"/>
              </a:rPr>
              <a:t> model</a:t>
            </a:r>
          </a:p>
        </p:txBody>
      </p:sp>
      <p:sp>
        <p:nvSpPr>
          <p:cNvPr id="52230" name="Text Box 6"/>
          <p:cNvSpPr txBox="1">
            <a:spLocks noChangeArrowheads="1"/>
          </p:cNvSpPr>
          <p:nvPr/>
        </p:nvSpPr>
        <p:spPr bwMode="auto">
          <a:xfrm>
            <a:off x="4800600" y="1371600"/>
            <a:ext cx="40402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dirty="0">
                <a:cs typeface="Times New Roman" panose="02020603050405020304" pitchFamily="18" charset="0"/>
              </a:rPr>
              <a:t>Time shift between base and repeat</a:t>
            </a:r>
          </a:p>
        </p:txBody>
      </p:sp>
      <p:sp>
        <p:nvSpPr>
          <p:cNvPr id="52231" name="Text Box 7"/>
          <p:cNvSpPr txBox="1">
            <a:spLocks noChangeArrowheads="1"/>
          </p:cNvSpPr>
          <p:nvPr/>
        </p:nvSpPr>
        <p:spPr bwMode="auto">
          <a:xfrm>
            <a:off x="441325" y="235832"/>
            <a:ext cx="33922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dirty="0">
                <a:latin typeface="Comic Sans MS" panose="030F0702030302020204" pitchFamily="66" charset="0"/>
              </a:rPr>
              <a:t>Time shift monitoring</a:t>
            </a:r>
          </a:p>
        </p:txBody>
      </p:sp>
      <p:sp>
        <p:nvSpPr>
          <p:cNvPr id="52239" name="Text Box 15"/>
          <p:cNvSpPr txBox="1">
            <a:spLocks noChangeArrowheads="1"/>
          </p:cNvSpPr>
          <p:nvPr/>
        </p:nvSpPr>
        <p:spPr bwMode="auto">
          <a:xfrm>
            <a:off x="4020225" y="5991225"/>
            <a:ext cx="51237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dirty="0"/>
              <a:t>(Courtesy the Mars Asset team and partners)</a:t>
            </a:r>
          </a:p>
        </p:txBody>
      </p:sp>
    </p:spTree>
    <p:extLst>
      <p:ext uri="{BB962C8B-B14F-4D97-AF65-F5344CB8AC3E}">
        <p14:creationId xmlns:p14="http://schemas.microsoft.com/office/powerpoint/2010/main" val="198492204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4294967295"/>
          </p:nvPr>
        </p:nvSpPr>
        <p:spPr>
          <a:xfrm>
            <a:off x="8458200" y="76200"/>
            <a:ext cx="685800" cy="457200"/>
          </a:xfrm>
          <a:prstGeom prst="rect">
            <a:avLst/>
          </a:prstGeo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Times New Roman"/>
                <a:ea typeface="+mn-ea"/>
                <a:cs typeface="+mn-cs"/>
              </a:rPr>
              <a:t>2-</a:t>
            </a:r>
            <a:fld id="{76208777-0784-4925-B72A-3E1A7B5D9C79}" type="slidenum">
              <a:rPr kumimoji="0" lang="en-US" altLang="en-US" sz="1600" b="1" i="0" u="none" strike="noStrike" kern="1200" cap="none" spc="0" normalizeH="0" baseline="0" noProof="0" smtClean="0">
                <a:ln>
                  <a:noFill/>
                </a:ln>
                <a:solidFill>
                  <a:srgbClr val="000000"/>
                </a:solidFill>
                <a:effectLst/>
                <a:uLnTx/>
                <a:uFillTx/>
                <a:latin typeface="Times New Roman"/>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42</a:t>
            </a:fld>
            <a:endParaRPr kumimoji="0" lang="en-US" altLang="en-US" sz="1600" b="1" i="0" u="none" strike="noStrike" kern="1200" cap="none" spc="0" normalizeH="0" baseline="0" noProof="0">
              <a:ln>
                <a:noFill/>
              </a:ln>
              <a:solidFill>
                <a:srgbClr val="000000"/>
              </a:solidFill>
              <a:effectLst/>
              <a:uLnTx/>
              <a:uFillTx/>
              <a:latin typeface="Times New Roman"/>
              <a:ea typeface="+mn-ea"/>
              <a:cs typeface="+mn-cs"/>
            </a:endParaRPr>
          </a:p>
        </p:txBody>
      </p:sp>
      <p:sp>
        <p:nvSpPr>
          <p:cNvPr id="346114" name="Text Box 2050"/>
          <p:cNvSpPr txBox="1">
            <a:spLocks noChangeArrowheads="1"/>
          </p:cNvSpPr>
          <p:nvPr/>
        </p:nvSpPr>
        <p:spPr bwMode="auto">
          <a:xfrm>
            <a:off x="365125" y="228600"/>
            <a:ext cx="318388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What can we learn?</a:t>
            </a:r>
          </a:p>
        </p:txBody>
      </p:sp>
      <p:sp>
        <p:nvSpPr>
          <p:cNvPr id="346115" name="Text Box 2051"/>
          <p:cNvSpPr txBox="1">
            <a:spLocks noChangeArrowheads="1"/>
          </p:cNvSpPr>
          <p:nvPr/>
        </p:nvSpPr>
        <p:spPr bwMode="auto">
          <a:xfrm>
            <a:off x="365125" y="1040874"/>
            <a:ext cx="8606347"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 monitor fluid movements – of oil, gas and CO</a:t>
            </a:r>
            <a:r>
              <a:rPr kumimoji="0" lang="en-US" altLang="en-US" sz="2400" b="1" i="0" u="none" strike="noStrike" kern="1200" cap="none" spc="0" normalizeH="0" baseline="-25000" noProof="0" dirty="0">
                <a:ln>
                  <a:noFill/>
                </a:ln>
                <a:solidFill>
                  <a:srgbClr val="000000"/>
                </a:solidFill>
                <a:effectLst/>
                <a:uLnTx/>
                <a:uFillTx/>
                <a:latin typeface="Comic Sans MS" panose="030F0702030302020204" pitchFamily="66" charset="0"/>
                <a:ea typeface="+mn-ea"/>
                <a:cs typeface="+mn-cs"/>
              </a:rPr>
              <a:t>2</a:t>
            </a: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 measure pressure increase effects.</a:t>
            </a:r>
          </a:p>
          <a:p>
            <a:pPr marL="0" marR="0" lvl="0" indent="0" algn="l" defTabSz="914400" rtl="0" eaLnBrk="0" fontAlgn="base" latinLnBrk="0" hangingPunct="0">
              <a:lnSpc>
                <a:spcPct val="100000"/>
              </a:lnSpc>
              <a:spcBef>
                <a:spcPct val="0"/>
              </a:spcBef>
              <a:spcAft>
                <a:spcPct val="0"/>
              </a:spcAft>
              <a:buClrTx/>
              <a:buSzTx/>
              <a:buFontTx/>
              <a:buNone/>
              <a:tabLst/>
              <a:defRPr/>
            </a:pPr>
            <a:endParaRPr lang="en-US" altLang="en-US" sz="2400" b="1" dirty="0">
              <a:solidFill>
                <a:srgbClr val="000000"/>
              </a:solidFill>
              <a:latin typeface="Comic Sans MS" panose="030F0702030302020204"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 see unproduced reserves – and target them.</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 better place and control wells.</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We can enable better reservoir simulations.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     (production history matching is very non-unique)</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Great value in seeing where changes are taking place</a:t>
            </a:r>
          </a:p>
        </p:txBody>
      </p:sp>
    </p:spTree>
    <p:extLst>
      <p:ext uri="{BB962C8B-B14F-4D97-AF65-F5344CB8AC3E}">
        <p14:creationId xmlns:p14="http://schemas.microsoft.com/office/powerpoint/2010/main" val="260036559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772816"/>
          </a:xfrm>
        </p:spPr>
        <p:txBody>
          <a:bodyPr>
            <a:normAutofit/>
          </a:bodyPr>
          <a:lstStyle/>
          <a:p>
            <a:r>
              <a:rPr lang="en-GB" b="1" dirty="0">
                <a:solidFill>
                  <a:srgbClr val="00B0F0"/>
                </a:solidFill>
              </a:rPr>
              <a:t>From seismic data</a:t>
            </a:r>
            <a:br>
              <a:rPr lang="en-GB" b="1" dirty="0">
                <a:solidFill>
                  <a:srgbClr val="00B0F0"/>
                </a:solidFill>
              </a:rPr>
            </a:br>
            <a:r>
              <a:rPr lang="en-GB" b="1" dirty="0">
                <a:solidFill>
                  <a:srgbClr val="00B0F0"/>
                </a:solidFill>
              </a:rPr>
              <a:t>to rock-physics parameters </a:t>
            </a:r>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979712" y="1700808"/>
            <a:ext cx="5378024" cy="3825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27651" y="5980638"/>
            <a:ext cx="760913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a:ln>
                  <a:noFill/>
                </a:ln>
                <a:solidFill>
                  <a:prstClr val="black"/>
                </a:solidFill>
                <a:effectLst/>
                <a:uLnTx/>
                <a:uFillTx/>
                <a:latin typeface="Calibri"/>
                <a:ea typeface="+mn-ea"/>
                <a:cs typeface="+mn-cs"/>
              </a:rPr>
              <a:t>presentation based on material from Peter Mesdag (CGG) and Rob Arts (TNO)</a:t>
            </a:r>
          </a:p>
        </p:txBody>
      </p:sp>
    </p:spTree>
    <p:extLst>
      <p:ext uri="{BB962C8B-B14F-4D97-AF65-F5344CB8AC3E}">
        <p14:creationId xmlns:p14="http://schemas.microsoft.com/office/powerpoint/2010/main" val="15677761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b="1" dirty="0" err="1">
                <a:solidFill>
                  <a:srgbClr val="00B0F0"/>
                </a:solidFill>
              </a:rPr>
              <a:t>Biot-Gassman</a:t>
            </a:r>
            <a:endParaRPr lang="en-GB" b="1" dirty="0">
              <a:solidFill>
                <a:srgbClr val="00B0F0"/>
              </a:solidFill>
            </a:endParaRPr>
          </a:p>
        </p:txBody>
      </p:sp>
    </p:spTree>
    <p:extLst>
      <p:ext uri="{BB962C8B-B14F-4D97-AF65-F5344CB8AC3E}">
        <p14:creationId xmlns:p14="http://schemas.microsoft.com/office/powerpoint/2010/main" val="10166908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8172400" cy="1196752"/>
          </a:xfrm>
        </p:spPr>
        <p:txBody>
          <a:bodyPr>
            <a:normAutofit/>
          </a:bodyPr>
          <a:lstStyle/>
          <a:p>
            <a:r>
              <a:rPr lang="en-GB" sz="3200" b="1" dirty="0" err="1">
                <a:solidFill>
                  <a:srgbClr val="00B0F0"/>
                </a:solidFill>
              </a:rPr>
              <a:t>Poro</a:t>
            </a:r>
            <a:r>
              <a:rPr lang="en-GB" sz="3200" b="1" dirty="0">
                <a:solidFill>
                  <a:srgbClr val="00B0F0"/>
                </a:solidFill>
              </a:rPr>
              <a:t>-elastic wave equations (</a:t>
            </a:r>
            <a:r>
              <a:rPr lang="en-GB" sz="3200" b="1" dirty="0" err="1">
                <a:solidFill>
                  <a:srgbClr val="00B0F0"/>
                </a:solidFill>
              </a:rPr>
              <a:t>Biot</a:t>
            </a:r>
            <a:r>
              <a:rPr lang="en-GB" sz="3200" b="1" dirty="0">
                <a:solidFill>
                  <a:srgbClr val="00B0F0"/>
                </a:solidFill>
              </a:rPr>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0"/>
            <a:ext cx="7924800" cy="1438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2724" y="2780928"/>
            <a:ext cx="78964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where</a:t>
            </a:r>
          </a:p>
        </p:txBody>
      </p:sp>
      <p:sp>
        <p:nvSpPr>
          <p:cNvPr id="4" name="TextBox 3"/>
          <p:cNvSpPr txBox="1"/>
          <p:nvPr/>
        </p:nvSpPr>
        <p:spPr>
          <a:xfrm>
            <a:off x="445840" y="3150260"/>
            <a:ext cx="7056784"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u</a:t>
            </a:r>
            <a:r>
              <a:rPr kumimoji="0" lang="en-GB" sz="1800" b="0" i="0" u="none" strike="noStrike" kern="1200" cap="none" spc="0" normalizeH="0" baseline="0" noProof="0" dirty="0">
                <a:ln>
                  <a:noFill/>
                </a:ln>
                <a:solidFill>
                  <a:prstClr val="black"/>
                </a:solidFill>
                <a:effectLst/>
                <a:uLnTx/>
                <a:uFillTx/>
                <a:latin typeface="Calibri"/>
                <a:ea typeface="+mn-ea"/>
                <a:cs typeface="+mn-cs"/>
              </a:rPr>
              <a:t> = displacement of solid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U</a:t>
            </a:r>
            <a:r>
              <a:rPr kumimoji="0" lang="en-GB" sz="1800" b="0" i="0" u="none" strike="noStrike" kern="1200" cap="none" spc="0" normalizeH="0" baseline="0" noProof="0" dirty="0">
                <a:ln>
                  <a:noFill/>
                </a:ln>
                <a:solidFill>
                  <a:prstClr val="black"/>
                </a:solidFill>
                <a:effectLst/>
                <a:uLnTx/>
                <a:uFillTx/>
                <a:latin typeface="Calibri"/>
                <a:ea typeface="+mn-ea"/>
                <a:cs typeface="+mn-cs"/>
              </a:rPr>
              <a:t> = displacement of fluid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Symbol" panose="05050102010706020507" pitchFamily="18" charset="2"/>
                <a:ea typeface="+mn-ea"/>
                <a:cs typeface="+mn-cs"/>
              </a:rPr>
              <a:t>f</a:t>
            </a:r>
            <a:r>
              <a:rPr kumimoji="0" lang="en-GB" sz="1800" b="0" i="0" u="none" strike="noStrike" kern="1200" cap="none" spc="0" normalizeH="0" baseline="0" noProof="0" dirty="0">
                <a:ln>
                  <a:noFill/>
                </a:ln>
                <a:solidFill>
                  <a:prstClr val="black"/>
                </a:solidFill>
                <a:effectLst/>
                <a:uLnTx/>
                <a:uFillTx/>
                <a:latin typeface="Calibri"/>
                <a:ea typeface="+mn-ea"/>
                <a:cs typeface="+mn-cs"/>
              </a:rPr>
              <a:t> = porosity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b</a:t>
            </a:r>
            <a:r>
              <a:rPr kumimoji="0" lang="en-GB" sz="1800" b="0" i="0" u="none" strike="noStrike" kern="1200" cap="none" spc="0" normalizeH="0" baseline="-25000" noProof="0" dirty="0">
                <a:ln>
                  <a:noFill/>
                </a:ln>
                <a:solidFill>
                  <a:prstClr val="black"/>
                </a:solidFill>
                <a:effectLst/>
                <a:uLnTx/>
                <a:uFillTx/>
                <a:latin typeface="Calibri"/>
                <a:ea typeface="+mn-ea"/>
                <a:cs typeface="+mn-cs"/>
              </a:rPr>
              <a:t>0</a:t>
            </a:r>
            <a:r>
              <a:rPr kumimoji="0" lang="en-GB" sz="1800" b="0" i="0" u="none" strike="noStrike" kern="1200" cap="none" spc="0" normalizeH="0" baseline="0" noProof="0" dirty="0">
                <a:ln>
                  <a:noFill/>
                </a:ln>
                <a:solidFill>
                  <a:prstClr val="black"/>
                </a:solidFill>
                <a:effectLst/>
                <a:uLnTx/>
                <a:uFillTx/>
                <a:latin typeface="Calibri"/>
                <a:ea typeface="+mn-ea"/>
                <a:cs typeface="+mn-cs"/>
              </a:rPr>
              <a:t> = coefficient = viscosity*</a:t>
            </a:r>
            <a:r>
              <a:rPr kumimoji="0" lang="en-GB" sz="1800" b="0" i="0" u="none" strike="noStrike" kern="1200" cap="none" spc="0" normalizeH="0" baseline="0" noProof="0" dirty="0">
                <a:ln>
                  <a:noFill/>
                </a:ln>
                <a:solidFill>
                  <a:prstClr val="black"/>
                </a:solidFill>
                <a:effectLst/>
                <a:uLnTx/>
                <a:uFillTx/>
                <a:latin typeface="Symbol" panose="05050102010706020507" pitchFamily="18" charset="2"/>
                <a:ea typeface="+mn-ea"/>
                <a:cs typeface="+mn-cs"/>
              </a:rPr>
              <a:t>f</a:t>
            </a:r>
            <a:r>
              <a:rPr kumimoji="0" lang="en-GB" sz="1800" b="0" i="0" u="none" strike="noStrike" kern="1200" cap="none" spc="0" normalizeH="0" baseline="30000" noProof="0" dirty="0">
                <a:ln>
                  <a:noFill/>
                </a:ln>
                <a:solidFill>
                  <a:prstClr val="black"/>
                </a:solidFill>
                <a:effectLst/>
                <a:uLnTx/>
                <a:uFillTx/>
                <a:latin typeface="Calibri"/>
                <a:ea typeface="+mn-ea"/>
                <a:cs typeface="+mn-cs"/>
              </a:rPr>
              <a:t>2</a:t>
            </a:r>
            <a:r>
              <a:rPr kumimoji="0" lang="en-GB" sz="1800" b="0" i="0" u="none" strike="noStrike" kern="1200" cap="none" spc="0" normalizeH="0" baseline="0" noProof="0" dirty="0">
                <a:ln>
                  <a:noFill/>
                </a:ln>
                <a:solidFill>
                  <a:prstClr val="black"/>
                </a:solidFill>
                <a:effectLst/>
                <a:uLnTx/>
                <a:uFillTx/>
                <a:latin typeface="Calibri"/>
                <a:ea typeface="+mn-ea"/>
                <a:cs typeface="+mn-cs"/>
              </a:rPr>
              <a:t>/permeability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P, Q, R =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Biot</a:t>
            </a:r>
            <a:r>
              <a:rPr kumimoji="0" lang="en-GB" sz="1800" b="0" i="0" u="none" strike="noStrike" kern="1200" cap="none" spc="0" normalizeH="0" baseline="0" noProof="0" dirty="0">
                <a:ln>
                  <a:noFill/>
                </a:ln>
                <a:solidFill>
                  <a:prstClr val="black"/>
                </a:solidFill>
                <a:effectLst/>
                <a:uLnTx/>
                <a:uFillTx/>
                <a:latin typeface="Calibri"/>
                <a:ea typeface="+mn-ea"/>
                <a:cs typeface="+mn-cs"/>
              </a:rPr>
              <a:t> coefficients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G = shear modulus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f</a:t>
            </a:r>
            <a:r>
              <a:rPr kumimoji="0" lang="en-GB" sz="1800" b="0" i="0" u="none" strike="noStrike" kern="1200" cap="none" spc="0" normalizeH="0" baseline="0" noProof="0" dirty="0">
                <a:ln>
                  <a:noFill/>
                </a:ln>
                <a:solidFill>
                  <a:prstClr val="black"/>
                </a:solidFill>
                <a:effectLst/>
                <a:uLnTx/>
                <a:uFillTx/>
                <a:latin typeface="Calibri"/>
                <a:ea typeface="+mn-ea"/>
                <a:cs typeface="+mn-cs"/>
              </a:rPr>
              <a:t>, </a:t>
            </a:r>
            <a:r>
              <a:rPr kumimoji="0" lang="en-GB" sz="1800" b="1" i="0" u="none" strike="noStrike" kern="1200" cap="none" spc="0" normalizeH="0" baseline="0" noProof="0" dirty="0">
                <a:ln>
                  <a:noFill/>
                </a:ln>
                <a:solidFill>
                  <a:prstClr val="black"/>
                </a:solidFill>
                <a:effectLst/>
                <a:uLnTx/>
                <a:uFillTx/>
                <a:latin typeface="Calibri"/>
                <a:ea typeface="+mn-ea"/>
                <a:cs typeface="+mn-cs"/>
              </a:rPr>
              <a:t>F</a:t>
            </a:r>
            <a:r>
              <a:rPr kumimoji="0" lang="en-GB" sz="1800" b="0" i="0" u="none" strike="noStrike" kern="1200" cap="none" spc="0" normalizeH="0" baseline="0" noProof="0" dirty="0">
                <a:ln>
                  <a:noFill/>
                </a:ln>
                <a:solidFill>
                  <a:prstClr val="black"/>
                </a:solidFill>
                <a:effectLst/>
                <a:uLnTx/>
                <a:uFillTx/>
                <a:latin typeface="Calibri"/>
                <a:ea typeface="+mn-ea"/>
                <a:cs typeface="+mn-cs"/>
              </a:rPr>
              <a:t> = source terms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err="1">
                <a:ln>
                  <a:noFill/>
                </a:ln>
                <a:solidFill>
                  <a:prstClr val="black"/>
                </a:solidFill>
                <a:effectLst/>
                <a:uLnTx/>
                <a:uFillTx/>
                <a:latin typeface="Symbol" panose="05050102010706020507" pitchFamily="18" charset="2"/>
                <a:ea typeface="+mn-ea"/>
                <a:cs typeface="+mn-cs"/>
              </a:rPr>
              <a:t>r</a:t>
            </a:r>
            <a:r>
              <a:rPr kumimoji="0" lang="en-GB" sz="1800" b="0" i="0" u="none" strike="noStrike" kern="1200" cap="none" spc="0" normalizeH="0" baseline="-25000" noProof="0" dirty="0" err="1">
                <a:ln>
                  <a:noFill/>
                </a:ln>
                <a:solidFill>
                  <a:prstClr val="black"/>
                </a:solidFill>
                <a:effectLst/>
                <a:uLnTx/>
                <a:uFillTx/>
                <a:latin typeface="Calibri"/>
                <a:ea typeface="+mn-ea"/>
                <a:cs typeface="+mn-cs"/>
              </a:rPr>
              <a:t>f,s</a:t>
            </a:r>
            <a:r>
              <a:rPr kumimoji="0" lang="en-GB" sz="1800" b="0" i="0" u="none" strike="noStrike" kern="1200" cap="none" spc="0" normalizeH="0" baseline="0" noProof="0" dirty="0">
                <a:ln>
                  <a:noFill/>
                </a:ln>
                <a:solidFill>
                  <a:prstClr val="black"/>
                </a:solidFill>
                <a:effectLst/>
                <a:uLnTx/>
                <a:uFillTx/>
                <a:latin typeface="Calibri"/>
                <a:ea typeface="+mn-ea"/>
                <a:cs typeface="+mn-cs"/>
              </a:rPr>
              <a:t> = fluid (f) and solid (s) density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err="1">
                <a:ln>
                  <a:noFill/>
                </a:ln>
                <a:solidFill>
                  <a:prstClr val="black"/>
                </a:solidFill>
                <a:effectLst/>
                <a:uLnTx/>
                <a:uFillTx/>
                <a:latin typeface="Symbol" panose="05050102010706020507" pitchFamily="18" charset="2"/>
                <a:ea typeface="+mn-ea"/>
                <a:cs typeface="+mn-cs"/>
              </a:rPr>
              <a:t>r</a:t>
            </a:r>
            <a:r>
              <a:rPr kumimoji="0" lang="en-GB" sz="1800" b="0" i="0" u="none" strike="noStrike" kern="1200" cap="none" spc="0" normalizeH="0" baseline="-25000" noProof="0" dirty="0" err="1">
                <a:ln>
                  <a:noFill/>
                </a:ln>
                <a:solidFill>
                  <a:prstClr val="black"/>
                </a:solidFill>
                <a:effectLst/>
                <a:uLnTx/>
                <a:uFillTx/>
                <a:latin typeface="Calibri"/>
                <a:ea typeface="+mn-ea"/>
                <a:cs typeface="+mn-cs"/>
              </a:rPr>
              <a:t>ij</a:t>
            </a:r>
            <a:r>
              <a:rPr kumimoji="0" lang="en-GB" sz="1800" b="0" i="0" u="none" strike="noStrike" kern="1200" cap="none" spc="0" normalizeH="0" baseline="0" noProof="0" dirty="0">
                <a:ln>
                  <a:noFill/>
                </a:ln>
                <a:solidFill>
                  <a:prstClr val="black"/>
                </a:solidFill>
                <a:effectLst/>
                <a:uLnTx/>
                <a:uFillTx/>
                <a:latin typeface="Calibri"/>
                <a:ea typeface="+mn-ea"/>
                <a:cs typeface="+mn-cs"/>
              </a:rPr>
              <a:t> = density-like terms:</a:t>
            </a:r>
          </a:p>
        </p:txBody>
      </p:sp>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643496" y="5373216"/>
            <a:ext cx="2661472"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91129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748464" cy="1700808"/>
          </a:xfrm>
        </p:spPr>
        <p:txBody>
          <a:bodyPr>
            <a:normAutofit/>
          </a:bodyPr>
          <a:lstStyle/>
          <a:p>
            <a:r>
              <a:rPr lang="en-GB" sz="3200" b="1" dirty="0">
                <a:solidFill>
                  <a:srgbClr val="00B0F0"/>
                </a:solidFill>
              </a:rPr>
              <a:t>Low-frequency approximation of </a:t>
            </a:r>
            <a:r>
              <a:rPr lang="en-GB" sz="3200" b="1" dirty="0" err="1">
                <a:solidFill>
                  <a:srgbClr val="00B0F0"/>
                </a:solidFill>
              </a:rPr>
              <a:t>Biot</a:t>
            </a:r>
            <a:r>
              <a:rPr lang="en-GB" sz="3200" b="1" dirty="0">
                <a:solidFill>
                  <a:srgbClr val="00B0F0"/>
                </a:solidFill>
              </a:rPr>
              <a:t> equations</a:t>
            </a:r>
          </a:p>
        </p:txBody>
      </p:sp>
      <p:sp>
        <p:nvSpPr>
          <p:cNvPr id="3" name="TextBox 2"/>
          <p:cNvSpPr txBox="1"/>
          <p:nvPr/>
        </p:nvSpPr>
        <p:spPr>
          <a:xfrm>
            <a:off x="539552" y="1325931"/>
            <a:ext cx="8064896" cy="36933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Assumptions (Rock Physics Handbook,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Mavko</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et al.</a:t>
            </a:r>
            <a:r>
              <a:rPr kumimoji="0" lang="en-GB" sz="1800" b="1" i="0" u="none" strike="noStrike" kern="1200" cap="none" spc="0" normalizeH="0" baseline="0" noProof="0" dirty="0">
                <a:ln>
                  <a:noFill/>
                </a:ln>
                <a:solidFill>
                  <a:srgbClr val="1F497D"/>
                </a:solidFill>
                <a:effectLst/>
                <a:uLnTx/>
                <a:uFillTx/>
                <a:latin typeface="Calibri"/>
                <a:ea typeface="+mn-ea"/>
                <a:cs typeface="+mn-cs"/>
              </a:rPr>
              <a:t>, 1998):</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Low-frequency ( f &lt;&lt; f</a:t>
            </a:r>
            <a:r>
              <a:rPr kumimoji="0" lang="en-GB" sz="1800" b="1" i="0" u="none" strike="noStrike" kern="1200" cap="none" spc="0" normalizeH="0" baseline="-25000" noProof="0" dirty="0">
                <a:ln>
                  <a:noFill/>
                </a:ln>
                <a:solidFill>
                  <a:srgbClr val="1F497D"/>
                </a:solidFill>
                <a:effectLst/>
                <a:uLnTx/>
                <a:uFillTx/>
                <a:latin typeface="Calibri"/>
                <a:ea typeface="+mn-ea"/>
                <a:cs typeface="+mn-cs"/>
              </a:rPr>
              <a:t>c</a:t>
            </a:r>
            <a:r>
              <a:rPr kumimoji="0" lang="en-GB" sz="1800" b="1" i="0" u="none" strike="noStrike" kern="1200" cap="none" spc="0" normalizeH="0" baseline="0" noProof="0" dirty="0">
                <a:ln>
                  <a:noFill/>
                </a:ln>
                <a:solidFill>
                  <a:srgbClr val="1F497D"/>
                </a:solidFill>
                <a:effectLst/>
                <a:uLnTx/>
                <a:uFillTx/>
                <a:latin typeface="Calibri"/>
                <a:ea typeface="+mn-ea"/>
                <a:cs typeface="+mn-cs"/>
              </a:rPr>
              <a:t> of rock with pores f</a:t>
            </a:r>
            <a:r>
              <a:rPr kumimoji="0" lang="en-GB" sz="1800" b="1" i="0" u="none" strike="noStrike" kern="1200" cap="none" spc="0" normalizeH="0" baseline="-25000" noProof="0" dirty="0">
                <a:ln>
                  <a:noFill/>
                </a:ln>
                <a:solidFill>
                  <a:srgbClr val="1F497D"/>
                </a:solidFill>
                <a:effectLst/>
                <a:uLnTx/>
                <a:uFillTx/>
                <a:latin typeface="Calibri"/>
                <a:ea typeface="+mn-ea"/>
                <a:cs typeface="+mn-cs"/>
              </a:rPr>
              <a:t>c</a:t>
            </a:r>
            <a:r>
              <a:rPr kumimoji="0" lang="en-GB" sz="1800" b="1" i="0" u="none" strike="noStrike" kern="1200" cap="none" spc="0" normalizeH="0" baseline="0" noProof="0" dirty="0">
                <a:ln>
                  <a:noFill/>
                </a:ln>
                <a:solidFill>
                  <a:srgbClr val="1F497D"/>
                </a:solidFill>
                <a:effectLst/>
                <a:uLnTx/>
                <a:uFillTx/>
                <a:latin typeface="Calibri"/>
                <a:ea typeface="+mn-ea"/>
                <a:cs typeface="+mn-cs"/>
              </a:rPr>
              <a:t> ~ 100 kHz to MHz)</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Rock is isotropic</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All minerals making up rock have same bulk and shear moduli</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Fluid-bearing rock is completely saturated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Gassmann:</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Low-frequency (where induced pore pressures equilibrated throughout pore space)</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Rock is statistically isotropic</a:t>
            </a:r>
          </a:p>
          <a:p>
            <a:pPr marL="742950" marR="0" lvl="1" indent="-285750"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Homogeneous mineral modulus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Tx/>
              <a:buChar char="-"/>
              <a:tabLst/>
              <a:defRPr/>
            </a:pPr>
            <a:endParaRPr kumimoji="0" lang="en-GB" sz="1800" b="1" i="0" u="none" strike="noStrike" kern="1200" cap="none" spc="0" normalizeH="0" baseline="0" noProof="0" dirty="0">
              <a:ln>
                <a:noFill/>
              </a:ln>
              <a:solidFill>
                <a:srgbClr val="00B0F0"/>
              </a:solidFill>
              <a:effectLst/>
              <a:uLnTx/>
              <a:uFillTx/>
              <a:latin typeface="Calibri"/>
              <a:ea typeface="+mn-ea"/>
              <a:cs typeface="+mn-cs"/>
            </a:endParaRPr>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95536" y="4833725"/>
            <a:ext cx="3771028"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89974" y="5211563"/>
            <a:ext cx="4420791" cy="1646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71516" y="4649918"/>
            <a:ext cx="85215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where</a:t>
            </a:r>
            <a:r>
              <a:rPr kumimoji="0" lang="en-GB" sz="18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903419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176D7-CE41-2582-3BCF-98B0090FB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7E39C3-1AE9-60F6-0891-9757ACD3C042}"/>
              </a:ext>
            </a:extLst>
          </p:cNvPr>
          <p:cNvSpPr>
            <a:spLocks noGrp="1"/>
          </p:cNvSpPr>
          <p:nvPr>
            <p:ph type="ctrTitle"/>
          </p:nvPr>
        </p:nvSpPr>
        <p:spPr>
          <a:xfrm>
            <a:off x="304800" y="2517412"/>
            <a:ext cx="8534400" cy="1121924"/>
          </a:xfrm>
        </p:spPr>
        <p:txBody>
          <a:bodyPr>
            <a:normAutofit/>
          </a:bodyPr>
          <a:lstStyle/>
          <a:p>
            <a:r>
              <a:rPr lang="en-GB" sz="4000" b="1" dirty="0">
                <a:solidFill>
                  <a:srgbClr val="00B0F0"/>
                </a:solidFill>
              </a:rPr>
              <a:t>Effect fluid change</a:t>
            </a:r>
          </a:p>
        </p:txBody>
      </p:sp>
    </p:spTree>
    <p:extLst>
      <p:ext uri="{BB962C8B-B14F-4D97-AF65-F5344CB8AC3E}">
        <p14:creationId xmlns:p14="http://schemas.microsoft.com/office/powerpoint/2010/main" val="4872658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7812360" cy="1124743"/>
          </a:xfrm>
        </p:spPr>
        <p:txBody>
          <a:bodyPr>
            <a:normAutofit/>
          </a:bodyPr>
          <a:lstStyle/>
          <a:p>
            <a:r>
              <a:rPr lang="en-GB" sz="3200" b="1" dirty="0" err="1">
                <a:solidFill>
                  <a:srgbClr val="00B0F0"/>
                </a:solidFill>
              </a:rPr>
              <a:t>Gassman</a:t>
            </a:r>
            <a:r>
              <a:rPr lang="en-GB" sz="3200" b="1" dirty="0">
                <a:solidFill>
                  <a:srgbClr val="00B0F0"/>
                </a:solidFill>
              </a:rPr>
              <a:t> relations: fluid replacement</a:t>
            </a:r>
          </a:p>
        </p:txBody>
      </p:sp>
      <p:sp>
        <p:nvSpPr>
          <p:cNvPr id="3" name="TextBox 2"/>
          <p:cNvSpPr txBox="1"/>
          <p:nvPr/>
        </p:nvSpPr>
        <p:spPr>
          <a:xfrm>
            <a:off x="107504" y="2564904"/>
            <a:ext cx="216024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Equivalent forms: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Tx/>
              <a:buChar char="-"/>
              <a:tabLst/>
              <a:defRPr/>
            </a:pPr>
            <a:endParaRPr kumimoji="0" lang="en-GB" sz="1800" b="1" i="0" u="none" strike="noStrike" kern="1200" cap="none" spc="0" normalizeH="0" baseline="0" noProof="0" dirty="0">
              <a:ln>
                <a:noFill/>
              </a:ln>
              <a:solidFill>
                <a:srgbClr val="00B0F0"/>
              </a:solidFill>
              <a:effectLst/>
              <a:uLnTx/>
              <a:uFillTx/>
              <a:latin typeface="Calibri"/>
              <a:ea typeface="+mn-ea"/>
              <a:cs typeface="+mn-cs"/>
            </a:endParaRPr>
          </a:p>
        </p:txBody>
      </p:sp>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55576" y="1268760"/>
            <a:ext cx="6088076" cy="925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561" y="3003107"/>
            <a:ext cx="5305334" cy="1770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1561" y="4994650"/>
            <a:ext cx="5305334" cy="1692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1541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4CBD7-FF20-BF45-4C01-47508E634D93}"/>
            </a:ext>
          </a:extLst>
        </p:cNvPr>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A231AAA4-FA82-BE08-5830-AD195BA8A1B3}"/>
              </a:ext>
            </a:extLst>
          </p:cNvPr>
          <p:cNvSpPr>
            <a:spLocks noGrp="1"/>
          </p:cNvSpPr>
          <p:nvPr>
            <p:ph type="sldNum" sz="quarter" idx="12"/>
          </p:nvPr>
        </p:nvSpPr>
        <p:spPr bwMode="auto">
          <a:xfrm>
            <a:off x="7112000" y="639064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rgbClr val="00B0F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ECEAC31-5E58-4A8C-96C6-0A37B0CBDD68}" type="slidenum">
              <a:rPr lang="en-GB" smtClean="0"/>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GB" sz="1400" b="0" i="0" u="none" strike="noStrike" kern="1200" cap="none" spc="0" normalizeH="0" baseline="0" noProof="0">
              <a:ln>
                <a:noFill/>
              </a:ln>
              <a:solidFill>
                <a:srgbClr val="00B0F0"/>
              </a:solidFill>
              <a:effectLst/>
              <a:uLnTx/>
              <a:uFillTx/>
              <a:latin typeface="Times New Roman" pitchFamily="18" charset="0"/>
              <a:ea typeface="+mn-ea"/>
              <a:cs typeface="+mn-cs"/>
            </a:endParaRPr>
          </a:p>
        </p:txBody>
      </p:sp>
      <p:sp>
        <p:nvSpPr>
          <p:cNvPr id="2050" name="Rectangle 2">
            <a:extLst>
              <a:ext uri="{FF2B5EF4-FFF2-40B4-BE49-F238E27FC236}">
                <a16:creationId xmlns:a16="http://schemas.microsoft.com/office/drawing/2014/main" id="{B479CD69-FB44-10BF-6BC5-2C850419A0F0}"/>
              </a:ext>
            </a:extLst>
          </p:cNvPr>
          <p:cNvSpPr>
            <a:spLocks noGrp="1" noChangeArrowheads="1"/>
          </p:cNvSpPr>
          <p:nvPr>
            <p:ph type="ctrTitle"/>
          </p:nvPr>
        </p:nvSpPr>
        <p:spPr>
          <a:xfrm>
            <a:off x="0" y="29909"/>
            <a:ext cx="7112000" cy="889103"/>
          </a:xfrm>
        </p:spPr>
        <p:txBody>
          <a:bodyPr>
            <a:normAutofit fontScale="90000"/>
          </a:bodyPr>
          <a:lstStyle/>
          <a:p>
            <a:r>
              <a:rPr lang="en-GB" sz="3200" b="1" dirty="0">
                <a:solidFill>
                  <a:srgbClr val="00B0F0"/>
                </a:solidFill>
                <a:latin typeface="Tahoma" pitchFamily="34" charset="0"/>
              </a:rPr>
              <a:t>Effect porosity on other moduli and velocities</a:t>
            </a:r>
          </a:p>
        </p:txBody>
      </p:sp>
      <p:graphicFrame>
        <p:nvGraphicFramePr>
          <p:cNvPr id="2" name="Object 1">
            <a:extLst>
              <a:ext uri="{FF2B5EF4-FFF2-40B4-BE49-F238E27FC236}">
                <a16:creationId xmlns:a16="http://schemas.microsoft.com/office/drawing/2014/main" id="{3AF81965-5FB6-DE00-CED0-53312A94C232}"/>
              </a:ext>
            </a:extLst>
          </p:cNvPr>
          <p:cNvGraphicFramePr>
            <a:graphicFrameLocks noChangeAspect="1"/>
          </p:cNvGraphicFramePr>
          <p:nvPr/>
        </p:nvGraphicFramePr>
        <p:xfrm>
          <a:off x="497686" y="1001325"/>
          <a:ext cx="8148627" cy="5764421"/>
        </p:xfrm>
        <a:graphic>
          <a:graphicData uri="http://schemas.openxmlformats.org/presentationml/2006/ole">
            <mc:AlternateContent xmlns:mc="http://schemas.openxmlformats.org/markup-compatibility/2006">
              <mc:Choice xmlns:v="urn:schemas-microsoft-com:vml" Requires="v">
                <p:oleObj name="Equation" r:id="rId2" imgW="4584600" imgH="3238200" progId="Equation.DSMT4">
                  <p:embed/>
                </p:oleObj>
              </mc:Choice>
              <mc:Fallback>
                <p:oleObj name="Equation" r:id="rId2" imgW="4584600" imgH="3238200" progId="Equation.DSMT4">
                  <p:embed/>
                  <p:pic>
                    <p:nvPicPr>
                      <p:cNvPr id="2" name="Object 1">
                        <a:extLst>
                          <a:ext uri="{FF2B5EF4-FFF2-40B4-BE49-F238E27FC236}">
                            <a16:creationId xmlns:a16="http://schemas.microsoft.com/office/drawing/2014/main" id="{3AF81965-5FB6-DE00-CED0-53312A94C232}"/>
                          </a:ext>
                        </a:extLst>
                      </p:cNvPr>
                      <p:cNvPicPr/>
                      <p:nvPr/>
                    </p:nvPicPr>
                    <p:blipFill>
                      <a:blip r:embed="rId3"/>
                      <a:stretch>
                        <a:fillRect/>
                      </a:stretch>
                    </p:blipFill>
                    <p:spPr>
                      <a:xfrm>
                        <a:off x="497686" y="1001325"/>
                        <a:ext cx="8148627" cy="5764421"/>
                      </a:xfrm>
                      <a:prstGeom prst="rect">
                        <a:avLst/>
                      </a:prstGeom>
                      <a:ln>
                        <a:noFill/>
                      </a:ln>
                    </p:spPr>
                  </p:pic>
                </p:oleObj>
              </mc:Fallback>
            </mc:AlternateContent>
          </a:graphicData>
        </a:graphic>
      </p:graphicFrame>
    </p:spTree>
    <p:extLst>
      <p:ext uri="{BB962C8B-B14F-4D97-AF65-F5344CB8AC3E}">
        <p14:creationId xmlns:p14="http://schemas.microsoft.com/office/powerpoint/2010/main" val="1547489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457201" y="0"/>
            <a:ext cx="8302752" cy="1409700"/>
          </a:xfrm>
        </p:spPr>
        <p:txBody>
          <a:bodyPr/>
          <a:lstStyle/>
          <a:p>
            <a:pPr eaLnBrk="1" hangingPunct="1"/>
            <a:r>
              <a:rPr lang="en-GB" altLang="en-US" sz="4000" b="1" dirty="0">
                <a:solidFill>
                  <a:srgbClr val="00B0F0"/>
                </a:solidFill>
              </a:rPr>
              <a:t>Time-Lapse Seismic Monitoring</a:t>
            </a:r>
          </a:p>
        </p:txBody>
      </p:sp>
      <p:sp>
        <p:nvSpPr>
          <p:cNvPr id="8195" name="Text Box 3"/>
          <p:cNvSpPr txBox="1">
            <a:spLocks noChangeArrowheads="1"/>
          </p:cNvSpPr>
          <p:nvPr/>
        </p:nvSpPr>
        <p:spPr bwMode="auto">
          <a:xfrm>
            <a:off x="674816" y="1640808"/>
            <a:ext cx="8085137"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4D</a:t>
            </a: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repeatable 3D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differences in 3D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possible update well/production information)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Monitoring</a:t>
            </a:r>
            <a:r>
              <a:rPr kumimoji="0" lang="en-US"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is measuring production-related changes through time to better understand and manage our reservoirs.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Time-Lapse</a:t>
            </a: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is measuring changes through time</a:t>
            </a:r>
          </a:p>
          <a:p>
            <a:pPr marL="0" marR="0" lvl="0" indent="0"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1D, 2D or 3D. </a:t>
            </a: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Survey over times of days, weeks,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(not within seismic 3D window, e.g. 6 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700807"/>
          </a:xfrm>
        </p:spPr>
        <p:txBody>
          <a:bodyPr>
            <a:normAutofit/>
          </a:bodyPr>
          <a:lstStyle/>
          <a:p>
            <a:r>
              <a:rPr lang="en-GB" sz="2800" b="1" dirty="0">
                <a:solidFill>
                  <a:srgbClr val="00B0F0"/>
                </a:solidFill>
              </a:rPr>
              <a:t>Extension </a:t>
            </a:r>
            <a:r>
              <a:rPr lang="en-GB" sz="2800" b="1" dirty="0" err="1">
                <a:solidFill>
                  <a:srgbClr val="00B0F0"/>
                </a:solidFill>
              </a:rPr>
              <a:t>Gassman</a:t>
            </a:r>
            <a:r>
              <a:rPr lang="en-GB" sz="2800" b="1" dirty="0">
                <a:solidFill>
                  <a:srgbClr val="00B0F0"/>
                </a:solidFill>
              </a:rPr>
              <a:t> relations to include partial saturation</a:t>
            </a:r>
          </a:p>
        </p:txBody>
      </p:sp>
      <p:sp>
        <p:nvSpPr>
          <p:cNvPr id="3" name="TextBox 2"/>
          <p:cNvSpPr txBox="1"/>
          <p:nvPr/>
        </p:nvSpPr>
        <p:spPr>
          <a:xfrm>
            <a:off x="292360" y="1196752"/>
            <a:ext cx="83250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For partially saturated rocks at sufficiently low frequencies, an effective average modulus can be used for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fl</a:t>
            </a:r>
            <a:r>
              <a:rPr kumimoji="0" lang="en-GB" sz="1800" b="1" i="0" u="none" strike="noStrike" kern="1200" cap="none" spc="0" normalizeH="0" baseline="0" noProof="0" dirty="0">
                <a:ln>
                  <a:noFill/>
                </a:ln>
                <a:solidFill>
                  <a:srgbClr val="1F497D"/>
                </a:solidFill>
                <a:effectLst/>
                <a:uLnTx/>
                <a:uFillTx/>
                <a:latin typeface="Calibri"/>
                <a:ea typeface="+mn-ea"/>
                <a:cs typeface="+mn-cs"/>
              </a:rPr>
              <a:t>:</a:t>
            </a:r>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78091" y="1988840"/>
            <a:ext cx="3581941" cy="910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92360" y="3038190"/>
            <a:ext cx="832507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where S = saturation</a:t>
            </a:r>
          </a:p>
        </p:txBody>
      </p:sp>
      <p:sp>
        <p:nvSpPr>
          <p:cNvPr id="9" name="TextBox 8"/>
          <p:cNvSpPr txBox="1"/>
          <p:nvPr/>
        </p:nvSpPr>
        <p:spPr>
          <a:xfrm>
            <a:off x="292360" y="3554137"/>
            <a:ext cx="832507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Effect water saturation P- and S-wave velocities:</a:t>
            </a:r>
          </a:p>
        </p:txBody>
      </p:sp>
      <p:pic>
        <p:nvPicPr>
          <p:cNvPr id="5123"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65226" y="4005064"/>
            <a:ext cx="6479097" cy="2852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79447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5712A-2EB8-3BD8-9B40-61376C020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46B4DA-16B3-9FD0-27AF-F55DDEDA5B7C}"/>
              </a:ext>
            </a:extLst>
          </p:cNvPr>
          <p:cNvSpPr>
            <a:spLocks noGrp="1"/>
          </p:cNvSpPr>
          <p:nvPr>
            <p:ph type="ctrTitle"/>
          </p:nvPr>
        </p:nvSpPr>
        <p:spPr>
          <a:xfrm>
            <a:off x="0" y="578884"/>
            <a:ext cx="8534400" cy="1121924"/>
          </a:xfrm>
        </p:spPr>
        <p:txBody>
          <a:bodyPr>
            <a:normAutofit/>
          </a:bodyPr>
          <a:lstStyle/>
          <a:p>
            <a:r>
              <a:rPr lang="en-GB" sz="2800" b="1" dirty="0">
                <a:solidFill>
                  <a:srgbClr val="00B0F0"/>
                </a:solidFill>
              </a:rPr>
              <a:t>Effect water saturation using </a:t>
            </a:r>
            <a:r>
              <a:rPr lang="en-GB" sz="2800" b="1" dirty="0" err="1">
                <a:solidFill>
                  <a:srgbClr val="00B0F0"/>
                </a:solidFill>
              </a:rPr>
              <a:t>Biot</a:t>
            </a:r>
            <a:r>
              <a:rPr lang="en-GB" sz="2800" b="1" dirty="0">
                <a:solidFill>
                  <a:srgbClr val="00B0F0"/>
                </a:solidFill>
              </a:rPr>
              <a:t>-Gassman equations</a:t>
            </a:r>
          </a:p>
        </p:txBody>
      </p:sp>
      <p:sp>
        <p:nvSpPr>
          <p:cNvPr id="3" name="TextBox 2">
            <a:extLst>
              <a:ext uri="{FF2B5EF4-FFF2-40B4-BE49-F238E27FC236}">
                <a16:creationId xmlns:a16="http://schemas.microsoft.com/office/drawing/2014/main" id="{9F3CA144-591B-0749-CFA8-7DD4662BD9B5}"/>
              </a:ext>
            </a:extLst>
          </p:cNvPr>
          <p:cNvSpPr txBox="1"/>
          <p:nvPr/>
        </p:nvSpPr>
        <p:spPr>
          <a:xfrm>
            <a:off x="1389888" y="6372069"/>
            <a:ext cx="539496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chemeClr val="tx1">
                    <a:lumMod val="75000"/>
                    <a:lumOff val="25000"/>
                  </a:schemeClr>
                </a:solidFill>
                <a:effectLst/>
                <a:uLnTx/>
                <a:uFillTx/>
                <a:latin typeface="Calibri"/>
                <a:ea typeface="+mn-ea"/>
                <a:cs typeface="+mn-cs"/>
              </a:rPr>
              <a:t>Effect water saturation on </a:t>
            </a:r>
            <a:r>
              <a:rPr kumimoji="0" lang="en-GB" sz="2400" b="1" i="0" u="none" strike="noStrike" kern="1200" cap="none" spc="0" normalizeH="0" baseline="0" noProof="0" dirty="0" err="1">
                <a:ln>
                  <a:noFill/>
                </a:ln>
                <a:solidFill>
                  <a:schemeClr val="tx1">
                    <a:lumMod val="75000"/>
                    <a:lumOff val="25000"/>
                  </a:schemeClr>
                </a:solidFill>
                <a:effectLst/>
                <a:uLnTx/>
                <a:uFillTx/>
                <a:latin typeface="Calibri"/>
                <a:ea typeface="+mn-ea"/>
                <a:cs typeface="+mn-cs"/>
              </a:rPr>
              <a:t>Vp</a:t>
            </a:r>
            <a:r>
              <a:rPr kumimoji="0" lang="en-GB" sz="2400" b="1" i="0" u="none" strike="noStrike" kern="1200" cap="none" spc="0" normalizeH="0" baseline="0" noProof="0" dirty="0">
                <a:ln>
                  <a:noFill/>
                </a:ln>
                <a:solidFill>
                  <a:schemeClr val="tx1">
                    <a:lumMod val="75000"/>
                    <a:lumOff val="25000"/>
                  </a:schemeClr>
                </a:solidFill>
                <a:effectLst/>
                <a:uLnTx/>
                <a:uFillTx/>
                <a:latin typeface="Calibri"/>
                <a:ea typeface="+mn-ea"/>
                <a:cs typeface="+mn-cs"/>
              </a:rPr>
              <a:t> of sand</a:t>
            </a: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p:txBody>
      </p:sp>
      <p:pic>
        <p:nvPicPr>
          <p:cNvPr id="6" name="Picture 5" descr="A graph of water saturation&#10;&#10;AI-generated content may be incorrect.">
            <a:extLst>
              <a:ext uri="{FF2B5EF4-FFF2-40B4-BE49-F238E27FC236}">
                <a16:creationId xmlns:a16="http://schemas.microsoft.com/office/drawing/2014/main" id="{F780385A-2914-B032-3EF3-E4E8B4EA6B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 y="1630916"/>
            <a:ext cx="6096000" cy="4648200"/>
          </a:xfrm>
          <a:prstGeom prst="rect">
            <a:avLst/>
          </a:prstGeom>
        </p:spPr>
      </p:pic>
      <p:sp>
        <p:nvSpPr>
          <p:cNvPr id="7" name="TextBox 6">
            <a:extLst>
              <a:ext uri="{FF2B5EF4-FFF2-40B4-BE49-F238E27FC236}">
                <a16:creationId xmlns:a16="http://schemas.microsoft.com/office/drawing/2014/main" id="{1BC3F91A-B9F9-CB89-A40A-429D75C01A9A}"/>
              </a:ext>
            </a:extLst>
          </p:cNvPr>
          <p:cNvSpPr txBox="1"/>
          <p:nvPr/>
        </p:nvSpPr>
        <p:spPr>
          <a:xfrm>
            <a:off x="6534912" y="4795138"/>
            <a:ext cx="269443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chemeClr val="tx1">
                    <a:lumMod val="50000"/>
                    <a:lumOff val="50000"/>
                  </a:schemeClr>
                </a:solidFill>
                <a:effectLst/>
                <a:uLnTx/>
                <a:uFillTx/>
                <a:latin typeface="Calibri"/>
                <a:ea typeface="+mn-ea"/>
                <a:cs typeface="+mn-cs"/>
              </a:rPr>
              <a:t>(Bachrach &amp; Nur, </a:t>
            </a:r>
            <a:r>
              <a:rPr kumimoji="0" lang="en-GB" sz="2400" b="1" i="1" u="none" strike="noStrike" kern="1200" cap="none" spc="0" normalizeH="0" baseline="0" noProof="0" dirty="0">
                <a:ln>
                  <a:noFill/>
                </a:ln>
                <a:solidFill>
                  <a:schemeClr val="tx1">
                    <a:lumMod val="50000"/>
                    <a:lumOff val="50000"/>
                  </a:schemeClr>
                </a:solidFill>
                <a:effectLst/>
                <a:uLnTx/>
                <a:uFillTx/>
                <a:latin typeface="Calibri"/>
                <a:ea typeface="+mn-ea"/>
                <a:cs typeface="+mn-cs"/>
              </a:rPr>
              <a:t>Geophysics</a:t>
            </a:r>
            <a:r>
              <a:rPr kumimoji="0" lang="en-GB" sz="2400" b="1" i="0" u="none" strike="noStrike" kern="1200" cap="none" spc="0" normalizeH="0" baseline="0" noProof="0" dirty="0">
                <a:ln>
                  <a:noFill/>
                </a:ln>
                <a:solidFill>
                  <a:schemeClr val="tx1">
                    <a:lumMod val="50000"/>
                    <a:lumOff val="50000"/>
                  </a:schemeClr>
                </a:solidFill>
                <a:effectLst/>
                <a:uLnTx/>
                <a:uFillTx/>
                <a:latin typeface="Calibri"/>
                <a:ea typeface="+mn-ea"/>
                <a:cs typeface="+mn-cs"/>
              </a:rPr>
              <a:t>, 1998)</a:t>
            </a:r>
            <a:endParaRPr kumimoji="0" lang="en-GB" sz="1800" b="1" i="0" u="none" strike="noStrike" kern="1200" cap="none" spc="0" normalizeH="0" baseline="0" noProof="0" dirty="0">
              <a:ln>
                <a:noFill/>
              </a:ln>
              <a:solidFill>
                <a:schemeClr val="tx1">
                  <a:lumMod val="50000"/>
                  <a:lumOff val="50000"/>
                </a:schemeClr>
              </a:solidFill>
              <a:effectLst/>
              <a:uLnTx/>
              <a:uFillTx/>
              <a:latin typeface="Calibri"/>
              <a:ea typeface="+mn-ea"/>
              <a:cs typeface="+mn-cs"/>
            </a:endParaRPr>
          </a:p>
        </p:txBody>
      </p:sp>
    </p:spTree>
    <p:extLst>
      <p:ext uri="{BB962C8B-B14F-4D97-AF65-F5344CB8AC3E}">
        <p14:creationId xmlns:p14="http://schemas.microsoft.com/office/powerpoint/2010/main" val="11306401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8028384" cy="1268760"/>
          </a:xfrm>
        </p:spPr>
        <p:txBody>
          <a:bodyPr>
            <a:normAutofit/>
          </a:bodyPr>
          <a:lstStyle/>
          <a:p>
            <a:r>
              <a:rPr lang="en-GB" sz="3200" b="1" dirty="0">
                <a:solidFill>
                  <a:srgbClr val="00B0F0"/>
                </a:solidFill>
              </a:rPr>
              <a:t>Typical values </a:t>
            </a:r>
            <a:br>
              <a:rPr lang="en-GB" sz="3200" b="1" dirty="0">
                <a:solidFill>
                  <a:srgbClr val="00B0F0"/>
                </a:solidFill>
              </a:rPr>
            </a:br>
            <a:r>
              <a:rPr lang="en-GB" sz="3200" b="1" dirty="0">
                <a:solidFill>
                  <a:srgbClr val="00B0F0"/>
                </a:solidFill>
              </a:rPr>
              <a:t>(although pressure/depth dependent)</a:t>
            </a:r>
          </a:p>
        </p:txBody>
      </p:sp>
      <p:sp>
        <p:nvSpPr>
          <p:cNvPr id="3" name="TextBox 2"/>
          <p:cNvSpPr txBox="1"/>
          <p:nvPr/>
        </p:nvSpPr>
        <p:spPr>
          <a:xfrm>
            <a:off x="339687" y="1412776"/>
            <a:ext cx="3563888" cy="48013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Sandstones:</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mat</a:t>
            </a:r>
            <a:r>
              <a:rPr kumimoji="0" lang="en-GB" sz="1800" b="1" i="0" u="none" strike="noStrike" kern="1200" cap="none" spc="0" normalizeH="0" baseline="0" noProof="0" dirty="0">
                <a:ln>
                  <a:noFill/>
                </a:ln>
                <a:solidFill>
                  <a:srgbClr val="1F497D"/>
                </a:solidFill>
                <a:effectLst/>
                <a:uLnTx/>
                <a:uFillTx/>
                <a:latin typeface="Calibri"/>
                <a:ea typeface="+mn-ea"/>
                <a:cs typeface="+mn-cs"/>
              </a:rPr>
              <a:t> = 36.9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GPa</a:t>
            </a: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r</a:t>
            </a:r>
            <a:r>
              <a:rPr kumimoji="0" lang="en-GB" sz="1800" b="1" i="0" u="none" strike="noStrike" kern="1200" cap="none" spc="0" normalizeH="0" baseline="0" noProof="0" dirty="0">
                <a:ln>
                  <a:noFill/>
                </a:ln>
                <a:solidFill>
                  <a:srgbClr val="1F497D"/>
                </a:solidFill>
                <a:effectLst/>
                <a:uLnTx/>
                <a:uFillTx/>
                <a:latin typeface="Calibri"/>
                <a:ea typeface="+mn-ea"/>
                <a:cs typeface="+mn-cs"/>
              </a:rPr>
              <a:t> = 2650 kg/m</a:t>
            </a:r>
            <a:r>
              <a:rPr kumimoji="0" lang="en-GB" sz="1800" b="1" i="0" u="none" strike="noStrike" kern="1200" cap="none" spc="0" normalizeH="0" baseline="30000" noProof="0" dirty="0">
                <a:ln>
                  <a:noFill/>
                </a:ln>
                <a:solidFill>
                  <a:srgbClr val="1F497D"/>
                </a:solidFill>
                <a:effectLst/>
                <a:uLnTx/>
                <a:uFillTx/>
                <a:latin typeface="Calibri"/>
                <a:ea typeface="+mn-ea"/>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Shales:</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mat</a:t>
            </a:r>
            <a:r>
              <a:rPr kumimoji="0" lang="en-GB" sz="1800" b="1" i="0" u="none" strike="noStrike" kern="1200" cap="none" spc="0" normalizeH="0" baseline="0" noProof="0" dirty="0">
                <a:ln>
                  <a:noFill/>
                </a:ln>
                <a:solidFill>
                  <a:srgbClr val="1F497D"/>
                </a:solidFill>
                <a:effectLst/>
                <a:uLnTx/>
                <a:uFillTx/>
                <a:latin typeface="Calibri"/>
                <a:ea typeface="+mn-ea"/>
                <a:cs typeface="+mn-cs"/>
              </a:rPr>
              <a:t> = 39.5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GPa</a:t>
            </a: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r</a:t>
            </a:r>
            <a:r>
              <a:rPr kumimoji="0" lang="en-GB" sz="1800" b="1" i="0" u="none" strike="noStrike" kern="1200" cap="none" spc="0" normalizeH="0" baseline="0" noProof="0" dirty="0">
                <a:ln>
                  <a:noFill/>
                </a:ln>
                <a:solidFill>
                  <a:srgbClr val="1F497D"/>
                </a:solidFill>
                <a:effectLst/>
                <a:uLnTx/>
                <a:uFillTx/>
                <a:latin typeface="Calibri"/>
                <a:ea typeface="+mn-ea"/>
                <a:cs typeface="+mn-cs"/>
              </a:rPr>
              <a:t> = 2700 kg/m</a:t>
            </a:r>
            <a:r>
              <a:rPr kumimoji="0" lang="en-GB" sz="1800" b="1" i="0" u="none" strike="noStrike" kern="1200" cap="none" spc="0" normalizeH="0" baseline="30000" noProof="0" dirty="0">
                <a:ln>
                  <a:noFill/>
                </a:ln>
                <a:solidFill>
                  <a:srgbClr val="1F497D"/>
                </a:solidFill>
                <a:effectLst/>
                <a:uLnTx/>
                <a:uFillTx/>
                <a:latin typeface="Calibri"/>
                <a:ea typeface="+mn-ea"/>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Pore fluid:</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water</a:t>
            </a:r>
            <a:r>
              <a:rPr kumimoji="0" lang="en-GB" sz="1800" b="1" i="0" u="none" strike="noStrike" kern="1200" cap="none" spc="0" normalizeH="0" baseline="0" noProof="0" dirty="0">
                <a:ln>
                  <a:noFill/>
                </a:ln>
                <a:solidFill>
                  <a:srgbClr val="1F497D"/>
                </a:solidFill>
                <a:effectLst/>
                <a:uLnTx/>
                <a:uFillTx/>
                <a:latin typeface="Calibri"/>
                <a:ea typeface="+mn-ea"/>
                <a:cs typeface="+mn-cs"/>
              </a:rPr>
              <a:t> = 2.3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GPa</a:t>
            </a: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oil</a:t>
            </a:r>
            <a:r>
              <a:rPr kumimoji="0" lang="en-GB" sz="1800" b="1" i="0" u="none" strike="noStrike" kern="1200" cap="none" spc="0" normalizeH="0" baseline="0" noProof="0" dirty="0">
                <a:ln>
                  <a:noFill/>
                </a:ln>
                <a:solidFill>
                  <a:srgbClr val="1F497D"/>
                </a:solidFill>
                <a:effectLst/>
                <a:uLnTx/>
                <a:uFillTx/>
                <a:latin typeface="Calibri"/>
                <a:ea typeface="+mn-ea"/>
                <a:cs typeface="+mn-cs"/>
              </a:rPr>
              <a:t> = 1.6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GPa</a:t>
            </a:r>
            <a:endParaRPr kumimoji="0" lang="en-GB" sz="1800" b="1" i="0" u="none" strike="noStrike" kern="1200" cap="none" spc="0" normalizeH="0" baseline="3000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gas</a:t>
            </a:r>
            <a:r>
              <a:rPr kumimoji="0" lang="en-GB" sz="1800" b="1" i="0" u="none" strike="noStrike" kern="1200" cap="none" spc="0" normalizeH="0" baseline="0" noProof="0" dirty="0">
                <a:ln>
                  <a:noFill/>
                </a:ln>
                <a:solidFill>
                  <a:srgbClr val="1F497D"/>
                </a:solidFill>
                <a:effectLst/>
                <a:uLnTx/>
                <a:uFillTx/>
                <a:latin typeface="Calibri"/>
                <a:ea typeface="+mn-ea"/>
                <a:cs typeface="+mn-cs"/>
              </a:rPr>
              <a:t> = 0.03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GPa</a:t>
            </a: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Symbol" panose="05050102010706020507" pitchFamily="18" charset="2"/>
                <a:ea typeface="+mn-ea"/>
                <a:cs typeface="+mn-cs"/>
              </a:rPr>
              <a:t>r</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water</a:t>
            </a:r>
            <a:r>
              <a:rPr kumimoji="0" lang="en-GB" sz="1800" b="1" i="0" u="none" strike="noStrike" kern="1200" cap="none" spc="0" normalizeH="0" baseline="0" noProof="0" dirty="0">
                <a:ln>
                  <a:noFill/>
                </a:ln>
                <a:solidFill>
                  <a:srgbClr val="1F497D"/>
                </a:solidFill>
                <a:effectLst/>
                <a:uLnTx/>
                <a:uFillTx/>
                <a:latin typeface="Calibri"/>
                <a:ea typeface="+mn-ea"/>
                <a:cs typeface="+mn-cs"/>
              </a:rPr>
              <a:t> = 1000 kg/m</a:t>
            </a:r>
            <a:r>
              <a:rPr kumimoji="0" lang="en-GB" sz="1800" b="1" i="0" u="none" strike="noStrike" kern="1200" cap="none" spc="0" normalizeH="0" baseline="30000" noProof="0" dirty="0">
                <a:ln>
                  <a:noFill/>
                </a:ln>
                <a:solidFill>
                  <a:srgbClr val="1F497D"/>
                </a:solidFill>
                <a:effectLst/>
                <a:uLnTx/>
                <a:uFillTx/>
                <a:latin typeface="Calibri"/>
                <a:ea typeface="+mn-ea"/>
                <a:cs typeface="+mn-cs"/>
              </a:rPr>
              <a:t>3</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r</a:t>
            </a:r>
            <a:r>
              <a:rPr kumimoji="0" lang="en-GB" sz="1800" b="1" i="0" u="none" strike="noStrike" kern="1200" cap="none" spc="0" normalizeH="0" baseline="-25000" noProof="0" dirty="0">
                <a:ln>
                  <a:noFill/>
                </a:ln>
                <a:solidFill>
                  <a:srgbClr val="1F497D"/>
                </a:solidFill>
                <a:effectLst/>
                <a:uLnTx/>
                <a:uFillTx/>
                <a:latin typeface="Calibri"/>
                <a:ea typeface="+mn-ea"/>
                <a:cs typeface="+mn-cs"/>
              </a:rPr>
              <a:t>oil</a:t>
            </a:r>
            <a:r>
              <a:rPr kumimoji="0" lang="en-GB" sz="1800" b="1" i="0" u="none" strike="noStrike" kern="1200" cap="none" spc="0" normalizeH="0" baseline="0" noProof="0" dirty="0">
                <a:ln>
                  <a:noFill/>
                </a:ln>
                <a:solidFill>
                  <a:srgbClr val="1F497D"/>
                </a:solidFill>
                <a:effectLst/>
                <a:uLnTx/>
                <a:uFillTx/>
                <a:latin typeface="Calibri"/>
                <a:ea typeface="+mn-ea"/>
                <a:cs typeface="+mn-cs"/>
              </a:rPr>
              <a:t> = 850 kg/m</a:t>
            </a:r>
            <a:r>
              <a:rPr kumimoji="0" lang="en-GB" sz="1800" b="1" i="0" u="none" strike="noStrike" kern="1200" cap="none" spc="0" normalizeH="0" baseline="30000" noProof="0" dirty="0">
                <a:ln>
                  <a:noFill/>
                </a:ln>
                <a:solidFill>
                  <a:srgbClr val="1F497D"/>
                </a:solidFill>
                <a:effectLst/>
                <a:uLnTx/>
                <a:uFillTx/>
                <a:latin typeface="Calibri"/>
                <a:ea typeface="+mn-ea"/>
                <a:cs typeface="+mn-cs"/>
              </a:rPr>
              <a:t>3</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0" u="none" strike="noStrike" kern="1200" cap="none" spc="0" normalizeH="0" baseline="0" noProof="0" dirty="0" err="1">
                <a:ln>
                  <a:noFill/>
                </a:ln>
                <a:solidFill>
                  <a:srgbClr val="1F497D"/>
                </a:solidFill>
                <a:effectLst/>
                <a:uLnTx/>
                <a:uFillTx/>
                <a:latin typeface="Symbol" panose="05050102010706020507" pitchFamily="18" charset="2"/>
                <a:ea typeface="+mn-ea"/>
                <a:cs typeface="+mn-cs"/>
              </a:rPr>
              <a:t>r</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gas</a:t>
            </a:r>
            <a:r>
              <a:rPr kumimoji="0" lang="en-GB" sz="1800" b="1" i="0" u="none" strike="noStrike" kern="1200" cap="none" spc="0" normalizeH="0" baseline="0" noProof="0" dirty="0">
                <a:ln>
                  <a:noFill/>
                </a:ln>
                <a:solidFill>
                  <a:srgbClr val="1F497D"/>
                </a:solidFill>
                <a:effectLst/>
                <a:uLnTx/>
                <a:uFillTx/>
                <a:latin typeface="Calibri"/>
                <a:ea typeface="+mn-ea"/>
                <a:cs typeface="+mn-cs"/>
              </a:rPr>
              <a:t> = 130 kg/m</a:t>
            </a:r>
            <a:r>
              <a:rPr kumimoji="0" lang="en-GB" sz="1800" b="1" i="0" u="none" strike="noStrike" kern="1200" cap="none" spc="0" normalizeH="0" baseline="30000" noProof="0" dirty="0">
                <a:ln>
                  <a:noFill/>
                </a:ln>
                <a:solidFill>
                  <a:srgbClr val="1F497D"/>
                </a:solidFill>
                <a:effectLst/>
                <a:uLnTx/>
                <a:uFillTx/>
                <a:latin typeface="Calibri"/>
                <a:ea typeface="+mn-ea"/>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p:txBody>
      </p:sp>
    </p:spTree>
    <p:extLst>
      <p:ext uri="{BB962C8B-B14F-4D97-AF65-F5344CB8AC3E}">
        <p14:creationId xmlns:p14="http://schemas.microsoft.com/office/powerpoint/2010/main" val="23828282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19256" cy="1323239"/>
          </a:xfrm>
        </p:spPr>
        <p:txBody>
          <a:bodyPr>
            <a:normAutofit/>
          </a:bodyPr>
          <a:lstStyle/>
          <a:p>
            <a:r>
              <a:rPr lang="en-GB" sz="3200" b="1" dirty="0">
                <a:solidFill>
                  <a:srgbClr val="00B0F0"/>
                </a:solidFill>
              </a:rPr>
              <a:t>Property change as function of change in saturation</a:t>
            </a: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val="0"/>
              </a:ext>
            </a:extLst>
          </a:blip>
          <a:srcRect t="21962" r="5316"/>
          <a:stretch/>
        </p:blipFill>
        <p:spPr>
          <a:xfrm>
            <a:off x="0" y="1257395"/>
            <a:ext cx="9144000" cy="5600606"/>
          </a:xfrm>
          <a:prstGeom prst="rect">
            <a:avLst/>
          </a:prstGeom>
        </p:spPr>
      </p:pic>
    </p:spTree>
    <p:extLst>
      <p:ext uri="{BB962C8B-B14F-4D97-AF65-F5344CB8AC3E}">
        <p14:creationId xmlns:p14="http://schemas.microsoft.com/office/powerpoint/2010/main" val="1710092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FC64B-2DA1-BFF2-6B76-9D266E19E4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47A9B6-24FE-F1B6-DE54-CDD7FD1771D2}"/>
              </a:ext>
            </a:extLst>
          </p:cNvPr>
          <p:cNvSpPr>
            <a:spLocks noGrp="1"/>
          </p:cNvSpPr>
          <p:nvPr>
            <p:ph type="ctrTitle"/>
          </p:nvPr>
        </p:nvSpPr>
        <p:spPr>
          <a:xfrm>
            <a:off x="304800" y="2517412"/>
            <a:ext cx="8534400" cy="1121924"/>
          </a:xfrm>
        </p:spPr>
        <p:txBody>
          <a:bodyPr>
            <a:normAutofit/>
          </a:bodyPr>
          <a:lstStyle/>
          <a:p>
            <a:r>
              <a:rPr lang="en-GB" sz="4000" b="1" dirty="0">
                <a:solidFill>
                  <a:srgbClr val="00B0F0"/>
                </a:solidFill>
              </a:rPr>
              <a:t>Effect pressure change</a:t>
            </a:r>
          </a:p>
        </p:txBody>
      </p:sp>
    </p:spTree>
    <p:extLst>
      <p:ext uri="{BB962C8B-B14F-4D97-AF65-F5344CB8AC3E}">
        <p14:creationId xmlns:p14="http://schemas.microsoft.com/office/powerpoint/2010/main" val="12371929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550" y="5085184"/>
            <a:ext cx="4638675" cy="133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ctrTitle"/>
          </p:nvPr>
        </p:nvSpPr>
        <p:spPr>
          <a:xfrm>
            <a:off x="0" y="1"/>
            <a:ext cx="8755630" cy="1052736"/>
          </a:xfrm>
        </p:spPr>
        <p:txBody>
          <a:bodyPr>
            <a:normAutofit/>
          </a:bodyPr>
          <a:lstStyle/>
          <a:p>
            <a:r>
              <a:rPr lang="en-GB" sz="3200" b="1" dirty="0">
                <a:solidFill>
                  <a:srgbClr val="00B0F0"/>
                </a:solidFill>
              </a:rPr>
              <a:t>Effect of pressure changes</a:t>
            </a:r>
          </a:p>
        </p:txBody>
      </p:sp>
      <p:sp>
        <p:nvSpPr>
          <p:cNvPr id="3" name="TextBox 2"/>
          <p:cNvSpPr txBox="1"/>
          <p:nvPr/>
        </p:nvSpPr>
        <p:spPr>
          <a:xfrm>
            <a:off x="467544" y="1184446"/>
            <a:ext cx="35638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Granular models, Hertz:</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553778"/>
            <a:ext cx="3581400" cy="117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67679" y="2492896"/>
            <a:ext cx="8676321" cy="2031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where:</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1"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eff</a:t>
            </a:r>
            <a:r>
              <a:rPr kumimoji="0" lang="en-GB" sz="1800" b="1" i="0" u="none" strike="noStrike" kern="1200" cap="none" spc="0" normalizeH="0" baseline="0" noProof="0" dirty="0">
                <a:ln>
                  <a:noFill/>
                </a:ln>
                <a:solidFill>
                  <a:srgbClr val="1F497D"/>
                </a:solidFill>
                <a:effectLst/>
                <a:uLnTx/>
                <a:uFillTx/>
                <a:latin typeface="Calibri"/>
                <a:ea typeface="+mn-ea"/>
                <a:cs typeface="+mn-cs"/>
              </a:rPr>
              <a:t> = effective bulk modulus</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1" u="none" strike="noStrike" kern="1200" cap="none" spc="0" normalizeH="0" baseline="0" noProof="0" dirty="0">
                <a:ln>
                  <a:noFill/>
                </a:ln>
                <a:solidFill>
                  <a:srgbClr val="1F497D"/>
                </a:solidFill>
                <a:effectLst/>
                <a:uLnTx/>
                <a:uFillTx/>
                <a:latin typeface="Calibri"/>
                <a:ea typeface="+mn-ea"/>
                <a:cs typeface="+mn-cs"/>
              </a:rPr>
              <a:t>C</a:t>
            </a:r>
            <a:r>
              <a:rPr kumimoji="0" lang="en-GB" sz="1800" b="1" i="0" u="none" strike="noStrike" kern="1200" cap="none" spc="0" normalizeH="0" baseline="0" noProof="0" dirty="0">
                <a:ln>
                  <a:noFill/>
                </a:ln>
                <a:solidFill>
                  <a:srgbClr val="1F497D"/>
                </a:solidFill>
                <a:effectLst/>
                <a:uLnTx/>
                <a:uFillTx/>
                <a:latin typeface="Calibri"/>
                <a:ea typeface="+mn-ea"/>
                <a:cs typeface="+mn-cs"/>
              </a:rPr>
              <a:t> = average number of contacts per grain</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1" u="none" strike="noStrike" kern="1200" cap="none" spc="0" normalizeH="0" baseline="0" noProof="0" dirty="0">
                <a:ln>
                  <a:noFill/>
                </a:ln>
                <a:solidFill>
                  <a:srgbClr val="1F497D"/>
                </a:solidFill>
                <a:effectLst/>
                <a:uLnTx/>
                <a:uFillTx/>
                <a:latin typeface="Symbol" panose="05050102010706020507" pitchFamily="18" charset="2"/>
                <a:ea typeface="+mn-ea"/>
                <a:cs typeface="+mn-cs"/>
              </a:rPr>
              <a:t>f</a:t>
            </a:r>
            <a:r>
              <a:rPr kumimoji="0" lang="en-GB" sz="1800" b="1" i="0" u="none" strike="noStrike" kern="1200" cap="none" spc="0" normalizeH="0" baseline="0" noProof="0" dirty="0">
                <a:ln>
                  <a:noFill/>
                </a:ln>
                <a:solidFill>
                  <a:srgbClr val="1F497D"/>
                </a:solidFill>
                <a:effectLst/>
                <a:uLnTx/>
                <a:uFillTx/>
                <a:latin typeface="Calibri"/>
                <a:ea typeface="+mn-ea"/>
                <a:cs typeface="+mn-cs"/>
              </a:rPr>
              <a:t> = porosity</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1" u="none" strike="noStrike" kern="1200" cap="none" spc="0" normalizeH="0" baseline="0" noProof="0" dirty="0">
                <a:ln>
                  <a:noFill/>
                </a:ln>
                <a:solidFill>
                  <a:srgbClr val="1F497D"/>
                </a:solidFill>
                <a:effectLst/>
                <a:uLnTx/>
                <a:uFillTx/>
                <a:latin typeface="Calibri"/>
                <a:ea typeface="+mn-ea"/>
                <a:cs typeface="+mn-cs"/>
              </a:rPr>
              <a:t>G</a:t>
            </a:r>
            <a:r>
              <a:rPr kumimoji="0" lang="en-GB" sz="1800" b="1" i="0" u="none" strike="noStrike" kern="1200" cap="none" spc="0" normalizeH="0" baseline="0" noProof="0" dirty="0">
                <a:ln>
                  <a:noFill/>
                </a:ln>
                <a:solidFill>
                  <a:srgbClr val="1F497D"/>
                </a:solidFill>
                <a:effectLst/>
                <a:uLnTx/>
                <a:uFillTx/>
                <a:latin typeface="Calibri"/>
                <a:ea typeface="+mn-ea"/>
                <a:cs typeface="+mn-cs"/>
              </a:rPr>
              <a:t> = shear modulus of grain material</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l-GR" sz="1800" b="1" i="1" u="none" strike="noStrike" kern="1200" cap="none" spc="0" normalizeH="0" baseline="0" noProof="0" dirty="0">
                <a:ln>
                  <a:noFill/>
                </a:ln>
                <a:solidFill>
                  <a:srgbClr val="1F497D"/>
                </a:solidFill>
                <a:effectLst/>
                <a:uLnTx/>
                <a:uFillTx/>
                <a:latin typeface="Calibri"/>
                <a:ea typeface="+mn-ea"/>
                <a:cs typeface="+mn-cs"/>
              </a:rPr>
              <a:t>ν</a:t>
            </a:r>
            <a:r>
              <a:rPr kumimoji="0" lang="en-GB" sz="1800" b="1" i="0" u="none" strike="noStrike" kern="1200" cap="none" spc="0" normalizeH="0" baseline="0" noProof="0" dirty="0">
                <a:ln>
                  <a:noFill/>
                </a:ln>
                <a:solidFill>
                  <a:srgbClr val="1F497D"/>
                </a:solidFill>
                <a:effectLst/>
                <a:uLnTx/>
                <a:uFillTx/>
                <a:latin typeface="Calibri"/>
                <a:ea typeface="+mn-ea"/>
                <a:cs typeface="+mn-cs"/>
              </a:rPr>
              <a:t> = Poisson ratio</a:t>
            </a:r>
          </a:p>
          <a:p>
            <a:pPr marL="742950" marR="0" lvl="1" indent="-2857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GB" sz="1800" b="1" i="1" u="none" strike="noStrike" kern="1200" cap="none" spc="0" normalizeH="0" baseline="0" noProof="0" dirty="0">
                <a:ln>
                  <a:noFill/>
                </a:ln>
                <a:solidFill>
                  <a:srgbClr val="1F497D"/>
                </a:solidFill>
                <a:effectLst/>
                <a:uLnTx/>
                <a:uFillTx/>
                <a:latin typeface="Calibri"/>
                <a:ea typeface="+mn-ea"/>
                <a:cs typeface="+mn-cs"/>
              </a:rPr>
              <a:t>P</a:t>
            </a:r>
            <a:r>
              <a:rPr kumimoji="0" lang="en-GB" sz="1800" b="1" i="0" u="none" strike="noStrike" kern="1200" cap="none" spc="0" normalizeH="0" baseline="0" noProof="0" dirty="0">
                <a:ln>
                  <a:noFill/>
                </a:ln>
                <a:solidFill>
                  <a:srgbClr val="1F497D"/>
                </a:solidFill>
                <a:effectLst/>
                <a:uLnTx/>
                <a:uFillTx/>
                <a:latin typeface="Calibri"/>
                <a:ea typeface="+mn-ea"/>
                <a:cs typeface="+mn-cs"/>
              </a:rPr>
              <a:t> = hydrostatic confining pressure</a:t>
            </a:r>
          </a:p>
        </p:txBody>
      </p:sp>
      <p:sp>
        <p:nvSpPr>
          <p:cNvPr id="6" name="TextBox 5"/>
          <p:cNvSpPr txBox="1"/>
          <p:nvPr/>
        </p:nvSpPr>
        <p:spPr>
          <a:xfrm>
            <a:off x="467544" y="4878452"/>
            <a:ext cx="55801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Granular models, </a:t>
            </a:r>
            <a:r>
              <a:rPr kumimoji="0" lang="en-GB" sz="1800" b="1" i="0" u="none" strike="noStrike" kern="1200" cap="none" spc="0" normalizeH="0" baseline="0" noProof="0" dirty="0" err="1">
                <a:ln>
                  <a:noFill/>
                </a:ln>
                <a:solidFill>
                  <a:srgbClr val="1F497D"/>
                </a:solidFill>
                <a:effectLst/>
                <a:uLnTx/>
                <a:uFillTx/>
                <a:latin typeface="Calibri"/>
                <a:ea typeface="+mn-ea"/>
                <a:cs typeface="+mn-cs"/>
              </a:rPr>
              <a:t>Mindlin</a:t>
            </a:r>
            <a:r>
              <a:rPr kumimoji="0" lang="en-GB" sz="1800" b="1" i="0" u="none" strike="noStrike" kern="1200" cap="none" spc="0" normalizeH="0" baseline="0" noProof="0" dirty="0">
                <a:ln>
                  <a:noFill/>
                </a:ln>
                <a:solidFill>
                  <a:srgbClr val="1F497D"/>
                </a:solidFill>
                <a:effectLst/>
                <a:uLnTx/>
                <a:uFillTx/>
                <a:latin typeface="Calibri"/>
                <a:ea typeface="+mn-ea"/>
                <a:cs typeface="+mn-cs"/>
              </a:rPr>
              <a:t> (using Hertz):</a:t>
            </a:r>
          </a:p>
        </p:txBody>
      </p:sp>
      <p:sp>
        <p:nvSpPr>
          <p:cNvPr id="8" name="TextBox 7"/>
          <p:cNvSpPr txBox="1"/>
          <p:nvPr/>
        </p:nvSpPr>
        <p:spPr>
          <a:xfrm>
            <a:off x="467545" y="6341923"/>
            <a:ext cx="76328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where </a:t>
            </a:r>
            <a:r>
              <a:rPr kumimoji="0" lang="en-GB" sz="1800" b="1" i="1" u="none" strike="noStrike" kern="1200" cap="none" spc="0" normalizeH="0" baseline="0" noProof="0" dirty="0" err="1">
                <a:ln>
                  <a:noFill/>
                </a:ln>
                <a:solidFill>
                  <a:srgbClr val="1F497D"/>
                </a:solidFill>
                <a:effectLst/>
                <a:uLnTx/>
                <a:uFillTx/>
                <a:latin typeface="Calibri"/>
                <a:ea typeface="+mn-ea"/>
                <a:cs typeface="+mn-cs"/>
              </a:rPr>
              <a:t>G</a:t>
            </a:r>
            <a:r>
              <a:rPr kumimoji="0" lang="en-GB" sz="1800" b="1" i="0" u="none" strike="noStrike" kern="1200" cap="none" spc="0" normalizeH="0" baseline="-25000" noProof="0" dirty="0" err="1">
                <a:ln>
                  <a:noFill/>
                </a:ln>
                <a:solidFill>
                  <a:srgbClr val="1F497D"/>
                </a:solidFill>
                <a:effectLst/>
                <a:uLnTx/>
                <a:uFillTx/>
                <a:latin typeface="Calibri"/>
                <a:ea typeface="+mn-ea"/>
                <a:cs typeface="+mn-cs"/>
              </a:rPr>
              <a:t>eff</a:t>
            </a:r>
            <a:r>
              <a:rPr kumimoji="0" lang="en-GB" sz="1800" b="1" i="0" u="none" strike="noStrike" kern="1200" cap="none" spc="0" normalizeH="0" baseline="0" noProof="0" dirty="0">
                <a:ln>
                  <a:noFill/>
                </a:ln>
                <a:solidFill>
                  <a:srgbClr val="1F497D"/>
                </a:solidFill>
                <a:effectLst/>
                <a:uLnTx/>
                <a:uFillTx/>
                <a:latin typeface="Calibri"/>
                <a:ea typeface="+mn-ea"/>
                <a:cs typeface="+mn-cs"/>
              </a:rPr>
              <a:t> = effective shear modulus</a:t>
            </a:r>
          </a:p>
        </p:txBody>
      </p:sp>
    </p:spTree>
    <p:extLst>
      <p:ext uri="{BB962C8B-B14F-4D97-AF65-F5344CB8AC3E}">
        <p14:creationId xmlns:p14="http://schemas.microsoft.com/office/powerpoint/2010/main" val="23374577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755630" cy="1556792"/>
          </a:xfrm>
        </p:spPr>
        <p:txBody>
          <a:bodyPr>
            <a:normAutofit/>
          </a:bodyPr>
          <a:lstStyle/>
          <a:p>
            <a:r>
              <a:rPr lang="en-GB" sz="2800" b="1" dirty="0">
                <a:solidFill>
                  <a:srgbClr val="00B0F0"/>
                </a:solidFill>
              </a:rPr>
              <a:t>Effect of pressure changes:</a:t>
            </a:r>
            <a:br>
              <a:rPr lang="en-GB" sz="2800" b="1" dirty="0">
                <a:solidFill>
                  <a:srgbClr val="00B0F0"/>
                </a:solidFill>
              </a:rPr>
            </a:br>
            <a:r>
              <a:rPr lang="en-GB" sz="2800" b="1" dirty="0">
                <a:solidFill>
                  <a:srgbClr val="00B0F0"/>
                </a:solidFill>
              </a:rPr>
              <a:t>fitting model to core-versus-pressure data</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44824"/>
            <a:ext cx="9164403" cy="501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78271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100392" cy="1690023"/>
          </a:xfrm>
        </p:spPr>
        <p:txBody>
          <a:bodyPr>
            <a:normAutofit/>
          </a:bodyPr>
          <a:lstStyle/>
          <a:p>
            <a:r>
              <a:rPr lang="en-GB" sz="2800" b="1" dirty="0">
                <a:solidFill>
                  <a:srgbClr val="00B0F0"/>
                </a:solidFill>
              </a:rPr>
              <a:t>Change P-wave impedance as function of pressure</a:t>
            </a:r>
            <a:br>
              <a:rPr lang="en-GB" sz="2800" b="1" dirty="0">
                <a:solidFill>
                  <a:srgbClr val="00B0F0"/>
                </a:solidFill>
              </a:rPr>
            </a:br>
            <a:r>
              <a:rPr lang="en-GB" sz="2800" b="1" dirty="0">
                <a:solidFill>
                  <a:srgbClr val="00B0F0"/>
                </a:solidFill>
              </a:rPr>
              <a:t>(for different gas saturations)</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35"/>
          <a:stretch/>
        </p:blipFill>
        <p:spPr bwMode="auto">
          <a:xfrm>
            <a:off x="1" y="1690023"/>
            <a:ext cx="9144000" cy="516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99781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7956376" cy="1538502"/>
          </a:xfrm>
        </p:spPr>
        <p:txBody>
          <a:bodyPr>
            <a:normAutofit/>
          </a:bodyPr>
          <a:lstStyle/>
          <a:p>
            <a:r>
              <a:rPr lang="en-GB" sz="2800" b="1" dirty="0">
                <a:solidFill>
                  <a:srgbClr val="00B0F0"/>
                </a:solidFill>
              </a:rPr>
              <a:t>Change in S-wave impedance as function of pressure</a:t>
            </a:r>
            <a:br>
              <a:rPr lang="en-GB" sz="2800" b="1" dirty="0">
                <a:solidFill>
                  <a:srgbClr val="00B0F0"/>
                </a:solidFill>
              </a:rPr>
            </a:br>
            <a:r>
              <a:rPr lang="en-GB" sz="2800" b="1" dirty="0">
                <a:solidFill>
                  <a:srgbClr val="00B0F0"/>
                </a:solidFill>
              </a:rPr>
              <a:t>(for different gas saturations)</a:t>
            </a: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307" r="2532"/>
          <a:stretch/>
        </p:blipFill>
        <p:spPr bwMode="auto">
          <a:xfrm>
            <a:off x="10210" y="1538502"/>
            <a:ext cx="9026286" cy="5301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42617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916832"/>
            <a:ext cx="9144000" cy="2306687"/>
          </a:xfrm>
        </p:spPr>
        <p:txBody>
          <a:bodyPr>
            <a:normAutofit fontScale="90000"/>
          </a:bodyPr>
          <a:lstStyle/>
          <a:p>
            <a:r>
              <a:rPr lang="en-GB" b="1" dirty="0">
                <a:solidFill>
                  <a:srgbClr val="00B0F0"/>
                </a:solidFill>
              </a:rPr>
              <a:t>Relating </a:t>
            </a:r>
            <a:br>
              <a:rPr lang="en-GB" b="1" dirty="0">
                <a:solidFill>
                  <a:srgbClr val="00B0F0"/>
                </a:solidFill>
              </a:rPr>
            </a:br>
            <a:r>
              <a:rPr lang="en-GB" b="1" dirty="0">
                <a:solidFill>
                  <a:srgbClr val="00B0F0"/>
                </a:solidFill>
              </a:rPr>
              <a:t>seismic changes (P- and S-impedance)</a:t>
            </a:r>
            <a:br>
              <a:rPr lang="en-GB" b="1" dirty="0">
                <a:solidFill>
                  <a:srgbClr val="00B0F0"/>
                </a:solidFill>
              </a:rPr>
            </a:br>
            <a:r>
              <a:rPr lang="en-GB" b="1" dirty="0">
                <a:solidFill>
                  <a:srgbClr val="00B0F0"/>
                </a:solidFill>
              </a:rPr>
              <a:t>to </a:t>
            </a:r>
            <a:br>
              <a:rPr lang="en-GB" b="1" dirty="0">
                <a:solidFill>
                  <a:srgbClr val="00B0F0"/>
                </a:solidFill>
              </a:rPr>
            </a:br>
            <a:r>
              <a:rPr lang="en-GB" b="1" dirty="0">
                <a:solidFill>
                  <a:srgbClr val="00B0F0"/>
                </a:solidFill>
              </a:rPr>
              <a:t>rock/fluid changes (pressure, saturation)</a:t>
            </a:r>
          </a:p>
        </p:txBody>
      </p:sp>
    </p:spTree>
    <p:extLst>
      <p:ext uri="{BB962C8B-B14F-4D97-AF65-F5344CB8AC3E}">
        <p14:creationId xmlns:p14="http://schemas.microsoft.com/office/powerpoint/2010/main" val="3723004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0" y="0"/>
            <a:ext cx="9308592" cy="1462088"/>
          </a:xfrm>
        </p:spPr>
        <p:txBody>
          <a:bodyPr/>
          <a:lstStyle/>
          <a:p>
            <a:pPr eaLnBrk="1" hangingPunct="1"/>
            <a:r>
              <a:rPr lang="en-GB" altLang="en-US" sz="3600" b="1" dirty="0">
                <a:solidFill>
                  <a:srgbClr val="00B0F0"/>
                </a:solidFill>
              </a:rPr>
              <a:t>Why Time-Lapse Seismic Monitoring?</a:t>
            </a:r>
          </a:p>
        </p:txBody>
      </p:sp>
      <p:sp>
        <p:nvSpPr>
          <p:cNvPr id="9219" name="Text Box 3"/>
          <p:cNvSpPr txBox="1">
            <a:spLocks noChangeArrowheads="1"/>
          </p:cNvSpPr>
          <p:nvPr/>
        </p:nvSpPr>
        <p:spPr bwMode="auto">
          <a:xfrm>
            <a:off x="462756" y="1820863"/>
            <a:ext cx="8218488" cy="415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Monitoring</a:t>
            </a:r>
            <a:r>
              <a:rPr kumimoji="0" lang="en-GB" altLang="en-US" sz="24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processes: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oil- and gas-production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CO</a:t>
            </a:r>
            <a:r>
              <a:rPr kumimoji="0" lang="en-GB" altLang="en-US" sz="2400" b="1" i="0" u="none" strike="noStrike" kern="1200" cap="none" spc="0" normalizeH="0" baseline="-25000" noProof="0" dirty="0">
                <a:ln>
                  <a:noFill/>
                </a:ln>
                <a:solidFill>
                  <a:srgbClr val="00B0F0"/>
                </a:solidFill>
                <a:effectLst/>
                <a:uLnTx/>
                <a:uFillTx/>
                <a:latin typeface="Arial" panose="020B0604020202020204" pitchFamily="34" charset="0"/>
                <a:ea typeface="+mn-ea"/>
                <a:cs typeface="Arial" panose="020B0604020202020204" pitchFamily="34" charset="0"/>
              </a:rPr>
              <a:t>2</a:t>
            </a: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storage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geothermal flow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changes in the shallow subsurface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Mainly processes taking on a scale of days, weeks, …,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years – typical in engineering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(geological time scales: usually not captured</a:t>
            </a:r>
            <a:r>
              <a:rPr kumimoji="0" lang="en-GB" altLang="en-US" sz="2400" b="1" i="1"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a:t>
            </a:r>
            <a:endParaRPr kumimoji="0" lang="en-GB" altLang="en-US" sz="1800" b="0"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19256" cy="1786210"/>
          </a:xfrm>
        </p:spPr>
        <p:txBody>
          <a:bodyPr>
            <a:normAutofit/>
          </a:bodyPr>
          <a:lstStyle/>
          <a:p>
            <a:r>
              <a:rPr lang="en-GB" sz="3200" b="1" dirty="0">
                <a:solidFill>
                  <a:srgbClr val="00B0F0"/>
                </a:solidFill>
              </a:rPr>
              <a:t>Time-lapse impedance cross-plot:</a:t>
            </a:r>
            <a:br>
              <a:rPr lang="en-GB" sz="3200" b="1" dirty="0">
                <a:solidFill>
                  <a:srgbClr val="00B0F0"/>
                </a:solidFill>
              </a:rPr>
            </a:br>
            <a:br>
              <a:rPr lang="en-GB" sz="3200" b="1" dirty="0">
                <a:solidFill>
                  <a:srgbClr val="00B0F0"/>
                </a:solidFill>
              </a:rPr>
            </a:br>
            <a:r>
              <a:rPr lang="en-GB" sz="2800" b="1" dirty="0">
                <a:solidFill>
                  <a:srgbClr val="002060"/>
                </a:solidFill>
              </a:rPr>
              <a:t>change in P-impedance vs. change in S-impedance</a:t>
            </a:r>
          </a:p>
        </p:txBody>
      </p:sp>
      <p:pic>
        <p:nvPicPr>
          <p:cNvPr id="4" name="Content Placeholder 3"/>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t="15323"/>
          <a:stretch/>
        </p:blipFill>
        <p:spPr>
          <a:xfrm>
            <a:off x="827584" y="2060848"/>
            <a:ext cx="7499534" cy="4797152"/>
          </a:xfrm>
        </p:spPr>
      </p:pic>
    </p:spTree>
    <p:extLst>
      <p:ext uri="{BB962C8B-B14F-4D97-AF65-F5344CB8AC3E}">
        <p14:creationId xmlns:p14="http://schemas.microsoft.com/office/powerpoint/2010/main" val="38685733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19256" cy="1786210"/>
          </a:xfrm>
        </p:spPr>
        <p:txBody>
          <a:bodyPr>
            <a:normAutofit fontScale="90000"/>
          </a:bodyPr>
          <a:lstStyle/>
          <a:p>
            <a:r>
              <a:rPr lang="en-GB" b="1" dirty="0">
                <a:solidFill>
                  <a:srgbClr val="00B0F0"/>
                </a:solidFill>
              </a:rPr>
              <a:t>change in P-impedance </a:t>
            </a:r>
            <a:br>
              <a:rPr lang="en-GB" b="1" dirty="0">
                <a:solidFill>
                  <a:srgbClr val="00B0F0"/>
                </a:solidFill>
              </a:rPr>
            </a:br>
            <a:r>
              <a:rPr lang="en-GB" b="1" dirty="0">
                <a:solidFill>
                  <a:srgbClr val="00B0F0"/>
                </a:solidFill>
              </a:rPr>
              <a:t>versus </a:t>
            </a:r>
            <a:br>
              <a:rPr lang="en-GB" b="1" dirty="0">
                <a:solidFill>
                  <a:srgbClr val="00B0F0"/>
                </a:solidFill>
              </a:rPr>
            </a:br>
            <a:r>
              <a:rPr lang="en-GB" b="1" dirty="0">
                <a:solidFill>
                  <a:srgbClr val="00B0F0"/>
                </a:solidFill>
              </a:rPr>
              <a:t>change in S-impedance</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val="0"/>
              </a:ext>
            </a:extLst>
          </a:blip>
          <a:srcRect t="16780"/>
          <a:stretch/>
        </p:blipFill>
        <p:spPr>
          <a:xfrm>
            <a:off x="611560" y="1916832"/>
            <a:ext cx="7754293" cy="4935063"/>
          </a:xfrm>
          <a:prstGeom prst="rect">
            <a:avLst/>
          </a:prstGeom>
        </p:spPr>
      </p:pic>
    </p:spTree>
    <p:extLst>
      <p:ext uri="{BB962C8B-B14F-4D97-AF65-F5344CB8AC3E}">
        <p14:creationId xmlns:p14="http://schemas.microsoft.com/office/powerpoint/2010/main" val="22659333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947"/>
            <a:ext cx="9144000" cy="979781"/>
          </a:xfrm>
        </p:spPr>
        <p:txBody>
          <a:bodyPr>
            <a:normAutofit/>
          </a:bodyPr>
          <a:lstStyle/>
          <a:p>
            <a:r>
              <a:rPr lang="en-GB" sz="3200" b="1" dirty="0">
                <a:solidFill>
                  <a:srgbClr val="00B0F0"/>
                </a:solidFill>
              </a:rPr>
              <a:t>Inversion (Landrø, 2001)</a:t>
            </a:r>
          </a:p>
        </p:txBody>
      </p:sp>
      <p:sp>
        <p:nvSpPr>
          <p:cNvPr id="3" name="TextBox 2"/>
          <p:cNvSpPr txBox="1"/>
          <p:nvPr/>
        </p:nvSpPr>
        <p:spPr>
          <a:xfrm>
            <a:off x="211324" y="980728"/>
            <a:ext cx="777686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Reflection coefficient elastic media (1</a:t>
            </a:r>
            <a:r>
              <a:rPr kumimoji="0" lang="en-GB" sz="1800" b="1" i="0" u="none" strike="noStrike" kern="1200" cap="none" spc="0" normalizeH="0" baseline="30000" noProof="0" dirty="0">
                <a:ln>
                  <a:noFill/>
                </a:ln>
                <a:solidFill>
                  <a:srgbClr val="1F497D"/>
                </a:solidFill>
                <a:effectLst/>
                <a:uLnTx/>
                <a:uFillTx/>
                <a:latin typeface="Calibri"/>
                <a:ea typeface="+mn-ea"/>
                <a:cs typeface="+mn-cs"/>
              </a:rPr>
              <a:t>st</a:t>
            </a:r>
            <a:r>
              <a:rPr kumimoji="0" lang="en-GB" sz="1800" b="1" i="0" u="none" strike="noStrike" kern="1200" cap="none" spc="0" normalizeH="0" baseline="0" noProof="0" dirty="0">
                <a:ln>
                  <a:noFill/>
                </a:ln>
                <a:solidFill>
                  <a:srgbClr val="1F497D"/>
                </a:solidFill>
                <a:effectLst/>
                <a:uLnTx/>
                <a:uFillTx/>
                <a:latin typeface="Calibri"/>
                <a:ea typeface="+mn-ea"/>
                <a:cs typeface="+mn-cs"/>
              </a:rPr>
              <a:t> order approximation):</a:t>
            </a: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8556" b="10455"/>
          <a:stretch/>
        </p:blipFill>
        <p:spPr bwMode="auto">
          <a:xfrm>
            <a:off x="1830098" y="1350060"/>
            <a:ext cx="4973473" cy="1177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11324" y="2587109"/>
            <a:ext cx="86763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Change in reflection coefficient </a:t>
            </a:r>
            <a:r>
              <a:rPr kumimoji="0" lang="en-GB" sz="1800" b="1" i="0" u="sng" strike="noStrike" kern="1200" cap="none" spc="0" normalizeH="0" baseline="0" noProof="0" dirty="0">
                <a:ln>
                  <a:noFill/>
                </a:ln>
                <a:solidFill>
                  <a:srgbClr val="1F497D"/>
                </a:solidFill>
                <a:effectLst/>
                <a:uLnTx/>
                <a:uFillTx/>
                <a:latin typeface="Calibri"/>
                <a:ea typeface="+mn-ea"/>
                <a:cs typeface="+mn-cs"/>
              </a:rPr>
              <a:t>due to fluid substitution </a:t>
            </a:r>
            <a:r>
              <a:rPr kumimoji="0" lang="en-GB" sz="1800" b="1" i="0" u="none" strike="noStrike" kern="1200" cap="none" spc="0" normalizeH="0" baseline="0" noProof="0" dirty="0">
                <a:ln>
                  <a:noFill/>
                </a:ln>
                <a:solidFill>
                  <a:srgbClr val="1F497D"/>
                </a:solidFill>
                <a:effectLst/>
                <a:uLnTx/>
                <a:uFillTx/>
                <a:latin typeface="Calibri"/>
                <a:ea typeface="+mn-ea"/>
                <a:cs typeface="+mn-cs"/>
              </a:rPr>
              <a:t>(1</a:t>
            </a:r>
            <a:r>
              <a:rPr kumimoji="0" lang="en-GB" sz="1800" b="1" i="0" u="none" strike="noStrike" kern="1200" cap="none" spc="0" normalizeH="0" baseline="30000" noProof="0" dirty="0">
                <a:ln>
                  <a:noFill/>
                </a:ln>
                <a:solidFill>
                  <a:srgbClr val="1F497D"/>
                </a:solidFill>
                <a:effectLst/>
                <a:uLnTx/>
                <a:uFillTx/>
                <a:latin typeface="Calibri"/>
                <a:ea typeface="+mn-ea"/>
                <a:cs typeface="+mn-cs"/>
              </a:rPr>
              <a:t>st</a:t>
            </a:r>
            <a:r>
              <a:rPr kumimoji="0" lang="en-GB" sz="1800" b="1" i="0" u="none" strike="noStrike" kern="1200" cap="none" spc="0" normalizeH="0" baseline="0" noProof="0" dirty="0">
                <a:ln>
                  <a:noFill/>
                </a:ln>
                <a:solidFill>
                  <a:srgbClr val="1F497D"/>
                </a:solidFill>
                <a:effectLst/>
                <a:uLnTx/>
                <a:uFillTx/>
                <a:latin typeface="Calibri"/>
                <a:ea typeface="+mn-ea"/>
                <a:cs typeface="+mn-cs"/>
              </a:rPr>
              <a:t> order approximation)</a:t>
            </a:r>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098" y="2940691"/>
            <a:ext cx="46101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44183" y="3819519"/>
            <a:ext cx="86763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Change in reflection coefficient </a:t>
            </a:r>
            <a:r>
              <a:rPr kumimoji="0" lang="en-GB" sz="1800" b="1" i="0" u="sng" strike="noStrike" kern="1200" cap="none" spc="0" normalizeH="0" baseline="0" noProof="0" dirty="0">
                <a:ln>
                  <a:noFill/>
                </a:ln>
                <a:solidFill>
                  <a:srgbClr val="1F497D"/>
                </a:solidFill>
                <a:effectLst/>
                <a:uLnTx/>
                <a:uFillTx/>
                <a:latin typeface="Calibri"/>
                <a:ea typeface="+mn-ea"/>
                <a:cs typeface="+mn-cs"/>
              </a:rPr>
              <a:t>due to pore-pressure changes </a:t>
            </a:r>
            <a:r>
              <a:rPr kumimoji="0" lang="en-GB" sz="1800" b="1" i="0" u="none" strike="noStrike" kern="1200" cap="none" spc="0" normalizeH="0" baseline="0" noProof="0" dirty="0">
                <a:ln>
                  <a:noFill/>
                </a:ln>
                <a:solidFill>
                  <a:srgbClr val="1F497D"/>
                </a:solidFill>
                <a:effectLst/>
                <a:uLnTx/>
                <a:uFillTx/>
                <a:latin typeface="Calibri"/>
                <a:ea typeface="+mn-ea"/>
                <a:cs typeface="+mn-cs"/>
              </a:rPr>
              <a:t>(1</a:t>
            </a:r>
            <a:r>
              <a:rPr kumimoji="0" lang="en-GB" sz="1800" b="1" i="0" u="none" strike="noStrike" kern="1200" cap="none" spc="0" normalizeH="0" baseline="30000" noProof="0" dirty="0">
                <a:ln>
                  <a:noFill/>
                </a:ln>
                <a:solidFill>
                  <a:srgbClr val="1F497D"/>
                </a:solidFill>
                <a:effectLst/>
                <a:uLnTx/>
                <a:uFillTx/>
                <a:latin typeface="Calibri"/>
                <a:ea typeface="+mn-ea"/>
                <a:cs typeface="+mn-cs"/>
              </a:rPr>
              <a:t>st</a:t>
            </a:r>
            <a:r>
              <a:rPr kumimoji="0" lang="en-GB" sz="1800" b="1" i="0" u="none" strike="noStrike" kern="1200" cap="none" spc="0" normalizeH="0" baseline="0" noProof="0" dirty="0">
                <a:ln>
                  <a:noFill/>
                </a:ln>
                <a:solidFill>
                  <a:srgbClr val="1F497D"/>
                </a:solidFill>
                <a:effectLst/>
                <a:uLnTx/>
                <a:uFillTx/>
                <a:latin typeface="Calibri"/>
                <a:ea typeface="+mn-ea"/>
                <a:cs typeface="+mn-cs"/>
              </a:rPr>
              <a:t> order approximation)</a:t>
            </a:r>
          </a:p>
        </p:txBody>
      </p:sp>
      <p:pic>
        <p:nvPicPr>
          <p:cNvPr id="1434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r="13120"/>
          <a:stretch/>
        </p:blipFill>
        <p:spPr bwMode="auto">
          <a:xfrm>
            <a:off x="1830097" y="4187190"/>
            <a:ext cx="4973473" cy="80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848" y="5309525"/>
            <a:ext cx="299085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244182" y="4938923"/>
            <a:ext cx="867632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Ratio’s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1" u="none" strike="noStrike" kern="1200" cap="none" spc="0" normalizeH="0" baseline="0" noProof="0" dirty="0">
                <a:ln>
                  <a:noFill/>
                </a:ln>
                <a:solidFill>
                  <a:srgbClr val="1F497D"/>
                </a:solidFill>
                <a:effectLst/>
                <a:uLnTx/>
                <a:uFillTx/>
                <a:latin typeface="Symbol" panose="05050102010706020507" pitchFamily="18" charset="2"/>
                <a:ea typeface="+mn-ea"/>
                <a:cs typeface="+mn-cs"/>
              </a:rPr>
              <a:t>a/a</a:t>
            </a:r>
            <a:r>
              <a:rPr kumimoji="0" lang="en-GB" sz="1800" b="1" i="0" u="none" strike="noStrike" kern="1200" cap="none" spc="0" normalizeH="0" baseline="0" noProof="0" dirty="0">
                <a:ln>
                  <a:noFill/>
                </a:ln>
                <a:solidFill>
                  <a:srgbClr val="1F497D"/>
                </a:solidFill>
                <a:effectLst/>
                <a:uLnTx/>
                <a:uFillTx/>
                <a:latin typeface="Calibri"/>
                <a:ea typeface="+mn-ea"/>
                <a:cs typeface="+mn-cs"/>
              </a:rPr>
              <a:t> and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1" u="none" strike="noStrike" kern="1200" cap="none" spc="0" normalizeH="0" baseline="0" noProof="0" dirty="0">
                <a:ln>
                  <a:noFill/>
                </a:ln>
                <a:solidFill>
                  <a:srgbClr val="1F497D"/>
                </a:solidFill>
                <a:effectLst/>
                <a:uLnTx/>
                <a:uFillTx/>
                <a:latin typeface="Symbol" panose="05050102010706020507" pitchFamily="18" charset="2"/>
                <a:ea typeface="+mn-ea"/>
                <a:cs typeface="+mn-cs"/>
              </a:rPr>
              <a:t>b/b</a:t>
            </a:r>
            <a:r>
              <a:rPr kumimoji="0" lang="en-GB" sz="1800" b="1" i="1" u="none" strike="noStrike" kern="1200" cap="none" spc="0" normalizeH="0" baseline="0" noProof="0" dirty="0">
                <a:ln>
                  <a:noFill/>
                </a:ln>
                <a:solidFill>
                  <a:srgbClr val="1F497D"/>
                </a:solidFill>
                <a:effectLst/>
                <a:uLnTx/>
                <a:uFillTx/>
                <a:latin typeface="Calibri"/>
                <a:ea typeface="+mn-ea"/>
                <a:cs typeface="+mn-cs"/>
              </a:rPr>
              <a:t>  </a:t>
            </a:r>
            <a:r>
              <a:rPr kumimoji="0" lang="en-GB" sz="1800" b="1" i="0" u="none" strike="noStrike" kern="1200" cap="none" spc="0" normalizeH="0" baseline="0" noProof="0" dirty="0">
                <a:ln>
                  <a:noFill/>
                </a:ln>
                <a:solidFill>
                  <a:srgbClr val="1F497D"/>
                </a:solidFill>
                <a:effectLst/>
                <a:uLnTx/>
                <a:uFillTx/>
                <a:latin typeface="Calibri"/>
                <a:ea typeface="+mn-ea"/>
                <a:cs typeface="+mn-cs"/>
              </a:rPr>
              <a:t>can be written in terms of pressure and saturation change, using empirical relationships (</a:t>
            </a:r>
            <a:r>
              <a:rPr kumimoji="0" lang="en-GB" sz="1800" b="1" i="1" u="none" strike="noStrike" kern="1200" cap="none" spc="0" normalizeH="0" baseline="0" noProof="0" dirty="0" err="1">
                <a:ln>
                  <a:noFill/>
                </a:ln>
                <a:solidFill>
                  <a:srgbClr val="1F497D"/>
                </a:solidFill>
                <a:effectLst/>
                <a:uLnTx/>
                <a:uFillTx/>
                <a:latin typeface="Calibri"/>
                <a:ea typeface="+mn-ea"/>
                <a:cs typeface="+mn-cs"/>
              </a:rPr>
              <a:t>k</a:t>
            </a:r>
            <a:r>
              <a:rPr kumimoji="0" lang="en-GB" sz="1800" b="1" i="1" u="none" strike="noStrike" kern="1200" cap="none" spc="0" normalizeH="0" baseline="-25000" noProof="0" dirty="0" err="1">
                <a:ln>
                  <a:noFill/>
                </a:ln>
                <a:solidFill>
                  <a:srgbClr val="1F497D"/>
                </a:solidFill>
                <a:effectLst/>
                <a:uLnTx/>
                <a:uFillTx/>
                <a:latin typeface="Calibri"/>
                <a:ea typeface="+mn-ea"/>
                <a:cs typeface="+mn-cs"/>
              </a:rPr>
              <a:t>i</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l</a:t>
            </a:r>
            <a:r>
              <a:rPr kumimoji="0" lang="en-GB" sz="1800" b="1" i="1" u="none" strike="noStrike" kern="1200" cap="none" spc="0" normalizeH="0" baseline="-25000" noProof="0" dirty="0">
                <a:ln>
                  <a:noFill/>
                </a:ln>
                <a:solidFill>
                  <a:srgbClr val="1F497D"/>
                </a:solidFill>
                <a:effectLst/>
                <a:uLnTx/>
                <a:uFillTx/>
                <a:latin typeface="Calibri"/>
                <a:ea typeface="+mn-ea"/>
                <a:cs typeface="+mn-cs"/>
              </a:rPr>
              <a:t>i</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p>
        </p:txBody>
      </p:sp>
    </p:spTree>
    <p:extLst>
      <p:ext uri="{BB962C8B-B14F-4D97-AF65-F5344CB8AC3E}">
        <p14:creationId xmlns:p14="http://schemas.microsoft.com/office/powerpoint/2010/main" val="19461955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53" y="947"/>
            <a:ext cx="9144000" cy="979781"/>
          </a:xfrm>
        </p:spPr>
        <p:txBody>
          <a:bodyPr>
            <a:normAutofit/>
          </a:bodyPr>
          <a:lstStyle/>
          <a:p>
            <a:r>
              <a:rPr lang="en-GB" sz="3200" b="1" dirty="0">
                <a:solidFill>
                  <a:srgbClr val="00B0F0"/>
                </a:solidFill>
              </a:rPr>
              <a:t>Inversion (Landrø, 2001)</a:t>
            </a:r>
          </a:p>
        </p:txBody>
      </p:sp>
      <p:sp>
        <p:nvSpPr>
          <p:cNvPr id="3" name="TextBox 2"/>
          <p:cNvSpPr txBox="1"/>
          <p:nvPr/>
        </p:nvSpPr>
        <p:spPr>
          <a:xfrm>
            <a:off x="107504" y="980728"/>
            <a:ext cx="86763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Total change, due to pressure change and saturation change</a:t>
            </a:r>
          </a:p>
        </p:txBody>
      </p:sp>
      <p:sp>
        <p:nvSpPr>
          <p:cNvPr id="5" name="TextBox 4"/>
          <p:cNvSpPr txBox="1"/>
          <p:nvPr/>
        </p:nvSpPr>
        <p:spPr>
          <a:xfrm>
            <a:off x="244182" y="2905254"/>
            <a:ext cx="867632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This gives change in zero-angle reflection coefficient R</a:t>
            </a:r>
            <a:r>
              <a:rPr kumimoji="0" lang="en-GB" sz="1800" b="1" i="0" u="none" strike="noStrike" kern="1200" cap="none" spc="0" normalizeH="0" baseline="-25000" noProof="0" dirty="0">
                <a:ln>
                  <a:noFill/>
                </a:ln>
                <a:solidFill>
                  <a:srgbClr val="1F497D"/>
                </a:solidFill>
                <a:effectLst/>
                <a:uLnTx/>
                <a:uFillTx/>
                <a:latin typeface="Calibri"/>
                <a:ea typeface="+mn-ea"/>
                <a:cs typeface="+mn-cs"/>
              </a:rPr>
              <a:t>0</a:t>
            </a:r>
            <a:r>
              <a:rPr kumimoji="0" lang="en-GB" sz="1800" b="1" i="0" u="none" strike="noStrike" kern="1200" cap="none" spc="0" normalizeH="0" baseline="0" noProof="0" dirty="0">
                <a:ln>
                  <a:noFill/>
                </a:ln>
                <a:solidFill>
                  <a:srgbClr val="1F497D"/>
                </a:solidFill>
                <a:effectLst/>
                <a:uLnTx/>
                <a:uFillTx/>
                <a:latin typeface="Calibri"/>
                <a:ea typeface="+mn-ea"/>
                <a:cs typeface="+mn-cs"/>
              </a:rPr>
              <a:t> and gradient 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 D</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R</a:t>
            </a:r>
            <a:r>
              <a:rPr kumimoji="0" lang="en-GB" sz="1800" b="1" i="0" u="none" strike="noStrike" kern="1200" cap="none" spc="0" normalizeH="0" baseline="0" noProof="0" dirty="0">
                <a:ln>
                  <a:noFill/>
                </a:ln>
                <a:solidFill>
                  <a:srgbClr val="1F497D"/>
                </a:solidFill>
                <a:effectLst/>
                <a:uLnTx/>
                <a:uFillTx/>
                <a:latin typeface="Calibri"/>
                <a:ea typeface="+mn-ea"/>
                <a:cs typeface="+mn-cs"/>
              </a:rPr>
              <a:t> =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R</a:t>
            </a:r>
            <a:r>
              <a:rPr kumimoji="0" lang="en-GB" sz="1800" b="1" i="0" u="none" strike="noStrike" kern="1200" cap="none" spc="0" normalizeH="0" baseline="-25000" noProof="0" dirty="0">
                <a:ln>
                  <a:noFill/>
                </a:ln>
                <a:solidFill>
                  <a:srgbClr val="1F497D"/>
                </a:solidFill>
                <a:effectLst/>
                <a:uLnTx/>
                <a:uFillTx/>
                <a:latin typeface="Calibri"/>
                <a:ea typeface="+mn-ea"/>
                <a:cs typeface="+mn-cs"/>
              </a:rPr>
              <a:t>0</a:t>
            </a:r>
            <a:r>
              <a:rPr kumimoji="0" lang="en-GB" sz="1800" b="1" i="0" u="none" strike="noStrike" kern="1200" cap="none" spc="0" normalizeH="0" baseline="0" noProof="0" dirty="0">
                <a:ln>
                  <a:noFill/>
                </a:ln>
                <a:solidFill>
                  <a:srgbClr val="1F497D"/>
                </a:solidFill>
                <a:effectLst/>
                <a:uLnTx/>
                <a:uFillTx/>
                <a:latin typeface="Calibri"/>
                <a:ea typeface="+mn-ea"/>
                <a:cs typeface="+mn-cs"/>
              </a:rPr>
              <a:t> +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G</a:t>
            </a:r>
            <a:r>
              <a:rPr kumimoji="0" lang="en-GB" sz="1800" b="1" i="0" u="none" strike="noStrike" kern="1200" cap="none" spc="0" normalizeH="0" baseline="0" noProof="0" dirty="0">
                <a:ln>
                  <a:noFill/>
                </a:ln>
                <a:solidFill>
                  <a:srgbClr val="1F497D"/>
                </a:solidFill>
                <a:effectLst/>
                <a:uLnTx/>
                <a:uFillTx/>
                <a:latin typeface="Calibri"/>
                <a:ea typeface="+mn-ea"/>
                <a:cs typeface="+mn-cs"/>
              </a:rPr>
              <a:t> sin</a:t>
            </a:r>
            <a:r>
              <a:rPr kumimoji="0" lang="en-GB" sz="1800" b="1" i="0" u="none" strike="noStrike" kern="1200" cap="none" spc="0" normalizeH="0" baseline="30000" noProof="0" dirty="0">
                <a:ln>
                  <a:noFill/>
                </a:ln>
                <a:solidFill>
                  <a:srgbClr val="1F497D"/>
                </a:solidFill>
                <a:effectLst/>
                <a:uLnTx/>
                <a:uFillTx/>
                <a:latin typeface="Calibri"/>
                <a:ea typeface="+mn-ea"/>
                <a:cs typeface="+mn-cs"/>
              </a:rPr>
              <a:t>2</a:t>
            </a:r>
            <a:r>
              <a:rPr kumimoji="0" lang="el-GR" sz="1800" b="1" i="0" u="none" strike="noStrike" kern="1200" cap="none" spc="0" normalizeH="0" baseline="0" noProof="0" dirty="0">
                <a:ln>
                  <a:noFill/>
                </a:ln>
                <a:solidFill>
                  <a:srgbClr val="1F497D"/>
                </a:solidFill>
                <a:effectLst/>
                <a:uLnTx/>
                <a:uFillTx/>
                <a:latin typeface="Calibri"/>
                <a:ea typeface="+mn-ea"/>
                <a:cs typeface="+mn-cs"/>
              </a:rPr>
              <a:t>θ</a:t>
            </a:r>
            <a:endParaRPr kumimoji="0" lang="en-GB" sz="1800" b="1" i="0" u="none" strike="noStrike" kern="1200" cap="none" spc="0" normalizeH="0" baseline="0" noProof="0" dirty="0">
              <a:ln>
                <a:noFill/>
              </a:ln>
              <a:solidFill>
                <a:srgbClr val="1F497D"/>
              </a:solidFill>
              <a:effectLst/>
              <a:uLnTx/>
              <a:uFillTx/>
              <a:latin typeface="Calibri"/>
              <a:ea typeface="+mn-ea"/>
              <a:cs typeface="+mn-cs"/>
            </a:endParaRPr>
          </a:p>
        </p:txBody>
      </p:sp>
      <p:sp>
        <p:nvSpPr>
          <p:cNvPr id="7" name="TextBox 6"/>
          <p:cNvSpPr txBox="1"/>
          <p:nvPr/>
        </p:nvSpPr>
        <p:spPr>
          <a:xfrm>
            <a:off x="244183" y="3819519"/>
            <a:ext cx="86763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1F497D"/>
                </a:solidFill>
                <a:effectLst/>
                <a:uLnTx/>
                <a:uFillTx/>
                <a:latin typeface="Calibri"/>
                <a:ea typeface="+mn-ea"/>
                <a:cs typeface="+mn-cs"/>
              </a:rPr>
              <a:t>Two differences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R</a:t>
            </a:r>
            <a:r>
              <a:rPr kumimoji="0" lang="en-GB" sz="1800" b="1" i="0" u="none" strike="noStrike" kern="1200" cap="none" spc="0" normalizeH="0" baseline="-25000" noProof="0" dirty="0">
                <a:ln>
                  <a:noFill/>
                </a:ln>
                <a:solidFill>
                  <a:srgbClr val="1F497D"/>
                </a:solidFill>
                <a:effectLst/>
                <a:uLnTx/>
                <a:uFillTx/>
                <a:latin typeface="Calibri"/>
                <a:ea typeface="+mn-ea"/>
                <a:cs typeface="+mn-cs"/>
              </a:rPr>
              <a:t>0</a:t>
            </a:r>
            <a:r>
              <a:rPr kumimoji="0" lang="en-GB" sz="1800" b="1" i="0" u="none" strike="noStrike" kern="1200" cap="none" spc="0" normalizeH="0" baseline="0" noProof="0" dirty="0">
                <a:ln>
                  <a:noFill/>
                </a:ln>
                <a:solidFill>
                  <a:srgbClr val="1F497D"/>
                </a:solidFill>
                <a:effectLst/>
                <a:uLnTx/>
                <a:uFillTx/>
                <a:latin typeface="Calibri"/>
                <a:ea typeface="+mn-ea"/>
                <a:cs typeface="+mn-cs"/>
              </a:rPr>
              <a:t> and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0" u="none" strike="noStrike" kern="1200" cap="none" spc="0" normalizeH="0" baseline="0" noProof="0" dirty="0">
                <a:ln>
                  <a:noFill/>
                </a:ln>
                <a:solidFill>
                  <a:srgbClr val="1F497D"/>
                </a:solidFill>
                <a:effectLst/>
                <a:uLnTx/>
                <a:uFillTx/>
                <a:latin typeface="Calibri"/>
                <a:ea typeface="+mn-ea"/>
                <a:cs typeface="+mn-cs"/>
              </a:rPr>
              <a:t> </a:t>
            </a:r>
            <a:r>
              <a:rPr kumimoji="0" lang="en-GB" sz="1800" b="1" i="1" u="none" strike="noStrike" kern="1200" cap="none" spc="0" normalizeH="0" baseline="0" noProof="0" dirty="0">
                <a:ln>
                  <a:noFill/>
                </a:ln>
                <a:solidFill>
                  <a:srgbClr val="1F497D"/>
                </a:solidFill>
                <a:effectLst/>
                <a:uLnTx/>
                <a:uFillTx/>
                <a:latin typeface="Calibri"/>
                <a:ea typeface="+mn-ea"/>
                <a:cs typeface="+mn-cs"/>
              </a:rPr>
              <a:t>G</a:t>
            </a:r>
            <a:r>
              <a:rPr kumimoji="0" lang="en-GB" sz="1800" b="1" i="0" u="none" strike="noStrike" kern="1200" cap="none" spc="0" normalizeH="0" baseline="0" noProof="0" dirty="0">
                <a:ln>
                  <a:noFill/>
                </a:ln>
                <a:solidFill>
                  <a:srgbClr val="1F497D"/>
                </a:solidFill>
                <a:effectLst/>
                <a:uLnTx/>
                <a:uFillTx/>
                <a:latin typeface="Calibri"/>
                <a:ea typeface="+mn-ea"/>
                <a:cs typeface="+mn-cs"/>
              </a:rPr>
              <a:t> ) and two unknowns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0" u="none" strike="noStrike" kern="1200" cap="none" spc="0" normalizeH="0" baseline="0" noProof="0" dirty="0">
                <a:ln>
                  <a:noFill/>
                </a:ln>
                <a:solidFill>
                  <a:srgbClr val="1F497D"/>
                </a:solidFill>
                <a:effectLst/>
                <a:uLnTx/>
                <a:uFillTx/>
                <a:latin typeface="Calibri"/>
                <a:ea typeface="+mn-ea"/>
                <a:cs typeface="+mn-cs"/>
              </a:rPr>
              <a:t>P and </a:t>
            </a:r>
            <a:r>
              <a:rPr kumimoji="0" lang="en-GB" sz="1800" b="1" i="0" u="none" strike="noStrike" kern="1200" cap="none" spc="0" normalizeH="0" baseline="0" noProof="0" dirty="0">
                <a:ln>
                  <a:noFill/>
                </a:ln>
                <a:solidFill>
                  <a:srgbClr val="1F497D"/>
                </a:solidFill>
                <a:effectLst/>
                <a:uLnTx/>
                <a:uFillTx/>
                <a:latin typeface="Symbol" panose="05050102010706020507" pitchFamily="18" charset="2"/>
                <a:ea typeface="+mn-ea"/>
                <a:cs typeface="+mn-cs"/>
              </a:rPr>
              <a:t>D</a:t>
            </a:r>
            <a:r>
              <a:rPr kumimoji="0" lang="en-GB" sz="1800" b="1" i="0" u="none" strike="noStrike" kern="1200" cap="none" spc="0" normalizeH="0" baseline="0" noProof="0" dirty="0">
                <a:ln>
                  <a:noFill/>
                </a:ln>
                <a:solidFill>
                  <a:srgbClr val="1F497D"/>
                </a:solidFill>
                <a:effectLst/>
                <a:uLnTx/>
                <a:uFillTx/>
                <a:latin typeface="Calibri"/>
                <a:ea typeface="+mn-ea"/>
                <a:cs typeface="+mn-cs"/>
              </a:rPr>
              <a:t>S): solvable</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7617" y="1266825"/>
            <a:ext cx="3667125" cy="150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80972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2362200" y="1295400"/>
          <a:ext cx="6588125" cy="3381375"/>
        </p:xfrm>
        <a:graphic>
          <a:graphicData uri="http://schemas.openxmlformats.org/presentationml/2006/ole">
            <mc:AlternateContent xmlns:mc="http://schemas.openxmlformats.org/markup-compatibility/2006">
              <mc:Choice xmlns:v="urn:schemas-microsoft-com:vml" Requires="v">
                <p:oleObj name="Drawing" r:id="rId2" imgW="2268488" imgH="1043157" progId="FLW3Drawing">
                  <p:embed/>
                </p:oleObj>
              </mc:Choice>
              <mc:Fallback>
                <p:oleObj name="Drawing" r:id="rId2" imgW="2268488" imgH="1043157" progId="FLW3Drawing">
                  <p:embed/>
                  <p:pic>
                    <p:nvPicPr>
                      <p:cNvPr id="10242"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295400"/>
                        <a:ext cx="6588125"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3" name="Text Box 5"/>
          <p:cNvSpPr txBox="1">
            <a:spLocks noChangeArrowheads="1"/>
          </p:cNvSpPr>
          <p:nvPr/>
        </p:nvSpPr>
        <p:spPr bwMode="auto">
          <a:xfrm>
            <a:off x="1046163" y="5235575"/>
            <a:ext cx="7620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00B0F0"/>
                </a:solidFill>
                <a:effectLst/>
                <a:uLnTx/>
                <a:uFillTx/>
                <a:latin typeface="Arial" panose="020B0604020202020204" pitchFamily="34" charset="0"/>
                <a:ea typeface="+mn-ea"/>
                <a:cs typeface="Arial" panose="020B0604020202020204" pitchFamily="34" charset="0"/>
              </a:rPr>
              <a:t>Amplitude changes at top reservoir (red) and traveltime changes at base reservoir (blue)</a:t>
            </a:r>
          </a:p>
        </p:txBody>
      </p:sp>
      <p:sp>
        <p:nvSpPr>
          <p:cNvPr id="10244" name="Text Box 6"/>
          <p:cNvSpPr txBox="1">
            <a:spLocks noChangeArrowheads="1"/>
          </p:cNvSpPr>
          <p:nvPr/>
        </p:nvSpPr>
        <p:spPr bwMode="auto">
          <a:xfrm>
            <a:off x="7234238" y="6343650"/>
            <a:ext cx="17573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(from Landr</a:t>
            </a:r>
            <a:r>
              <a:rPr kumimoji="0" lang="en-US" altLang="en-US" sz="1400" b="0"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ø, 2001)</a:t>
            </a:r>
          </a:p>
        </p:txBody>
      </p:sp>
      <p:sp>
        <p:nvSpPr>
          <p:cNvPr id="10245" name="Text Box 7"/>
          <p:cNvSpPr txBox="1">
            <a:spLocks noChangeArrowheads="1"/>
          </p:cNvSpPr>
          <p:nvPr/>
        </p:nvSpPr>
        <p:spPr bwMode="auto">
          <a:xfrm>
            <a:off x="554038" y="1649413"/>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1985</a:t>
            </a:r>
          </a:p>
        </p:txBody>
      </p:sp>
      <p:sp>
        <p:nvSpPr>
          <p:cNvPr id="10246" name="Text Box 8"/>
          <p:cNvSpPr txBox="1">
            <a:spLocks noChangeArrowheads="1"/>
          </p:cNvSpPr>
          <p:nvPr/>
        </p:nvSpPr>
        <p:spPr bwMode="auto">
          <a:xfrm>
            <a:off x="619125" y="3671888"/>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1996</a:t>
            </a: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68760"/>
          </a:xfrm>
        </p:spPr>
        <p:txBody>
          <a:bodyPr>
            <a:normAutofit/>
          </a:bodyPr>
          <a:lstStyle/>
          <a:p>
            <a:r>
              <a:rPr lang="en-GB" sz="3200" b="1" dirty="0">
                <a:solidFill>
                  <a:srgbClr val="00B0F0"/>
                </a:solidFill>
              </a:rPr>
              <a:t>Pressure and Saturation Inversion</a:t>
            </a:r>
          </a:p>
        </p:txBody>
      </p:sp>
      <p:pic>
        <p:nvPicPr>
          <p:cNvPr id="1331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11560" y="1052736"/>
            <a:ext cx="7896160" cy="5533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18834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68760"/>
          </a:xfrm>
        </p:spPr>
        <p:txBody>
          <a:bodyPr>
            <a:normAutofit/>
          </a:bodyPr>
          <a:lstStyle/>
          <a:p>
            <a:r>
              <a:rPr lang="en-GB" sz="3200" b="1" dirty="0">
                <a:solidFill>
                  <a:srgbClr val="00B0F0"/>
                </a:solidFill>
              </a:rPr>
              <a:t>Pressure and Saturation Inversion</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038225"/>
            <a:ext cx="8181975" cy="581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77981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688" y="1772816"/>
            <a:ext cx="9144000" cy="979781"/>
          </a:xfrm>
        </p:spPr>
        <p:txBody>
          <a:bodyPr>
            <a:normAutofit/>
          </a:bodyPr>
          <a:lstStyle/>
          <a:p>
            <a:r>
              <a:rPr lang="en-GB" sz="4000" b="1" dirty="0">
                <a:solidFill>
                  <a:srgbClr val="00B0F0"/>
                </a:solidFill>
              </a:rPr>
              <a:t>Now: Exercise/Demo</a:t>
            </a:r>
          </a:p>
        </p:txBody>
      </p:sp>
      <p:sp>
        <p:nvSpPr>
          <p:cNvPr id="3" name="TextBox 2"/>
          <p:cNvSpPr txBox="1"/>
          <p:nvPr/>
        </p:nvSpPr>
        <p:spPr>
          <a:xfrm>
            <a:off x="-77146" y="3356992"/>
            <a:ext cx="914400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1F497D"/>
                </a:solidFill>
                <a:effectLst/>
                <a:uLnTx/>
                <a:uFillTx/>
                <a:latin typeface="Calibri"/>
                <a:ea typeface="+mn-ea"/>
                <a:cs typeface="+mn-cs"/>
              </a:rPr>
              <a:t>Forward modelling time-lapse effect,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1F497D"/>
                </a:solidFill>
                <a:effectLst/>
                <a:uLnTx/>
                <a:uFillTx/>
                <a:latin typeface="Calibri"/>
                <a:ea typeface="+mn-ea"/>
                <a:cs typeface="+mn-cs"/>
              </a:rPr>
              <a:t>using fluid substitution</a:t>
            </a:r>
          </a:p>
        </p:txBody>
      </p:sp>
    </p:spTree>
    <p:extLst>
      <p:ext uri="{BB962C8B-B14F-4D97-AF65-F5344CB8AC3E}">
        <p14:creationId xmlns:p14="http://schemas.microsoft.com/office/powerpoint/2010/main" val="30265058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3D897-BCD0-796F-1C65-FC8ADEBB84E1}"/>
            </a:ext>
          </a:extLst>
        </p:cNvPr>
        <p:cNvGrpSpPr/>
        <p:nvPr/>
      </p:nvGrpSpPr>
      <p:grpSpPr>
        <a:xfrm>
          <a:off x="0" y="0"/>
          <a:ext cx="0" cy="0"/>
          <a:chOff x="0" y="0"/>
          <a:chExt cx="0" cy="0"/>
        </a:xfrm>
      </p:grpSpPr>
      <p:sp>
        <p:nvSpPr>
          <p:cNvPr id="27650" name="Rectangle 2">
            <a:extLst>
              <a:ext uri="{FF2B5EF4-FFF2-40B4-BE49-F238E27FC236}">
                <a16:creationId xmlns:a16="http://schemas.microsoft.com/office/drawing/2014/main" id="{A660BFE9-E49E-C541-385C-E27DBEA33A75}"/>
              </a:ext>
            </a:extLst>
          </p:cNvPr>
          <p:cNvSpPr>
            <a:spLocks noGrp="1" noChangeArrowheads="1"/>
          </p:cNvSpPr>
          <p:nvPr>
            <p:ph type="title" idx="4294967295"/>
          </p:nvPr>
        </p:nvSpPr>
        <p:spPr>
          <a:xfrm>
            <a:off x="615156" y="2536166"/>
            <a:ext cx="7913687" cy="1409700"/>
          </a:xfrm>
        </p:spPr>
        <p:txBody>
          <a:bodyPr/>
          <a:lstStyle/>
          <a:p>
            <a:pPr eaLnBrk="1" hangingPunct="1"/>
            <a:r>
              <a:rPr lang="en-GB" altLang="en-US" sz="4000" b="1" dirty="0">
                <a:solidFill>
                  <a:srgbClr val="00B0F0"/>
                </a:solidFill>
              </a:rPr>
              <a:t>(break)</a:t>
            </a:r>
          </a:p>
        </p:txBody>
      </p:sp>
    </p:spTree>
    <p:extLst>
      <p:ext uri="{BB962C8B-B14F-4D97-AF65-F5344CB8AC3E}">
        <p14:creationId xmlns:p14="http://schemas.microsoft.com/office/powerpoint/2010/main" val="38236685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468313" y="0"/>
            <a:ext cx="7913687" cy="1409700"/>
          </a:xfrm>
        </p:spPr>
        <p:txBody>
          <a:bodyPr/>
          <a:lstStyle/>
          <a:p>
            <a:pPr eaLnBrk="1" hangingPunct="1"/>
            <a:r>
              <a:rPr lang="en-GB" altLang="en-US" sz="4000" b="1" dirty="0">
                <a:solidFill>
                  <a:srgbClr val="00B0F0"/>
                </a:solidFill>
              </a:rPr>
              <a:t>Causes of changes in </a:t>
            </a:r>
            <a:br>
              <a:rPr lang="en-GB" altLang="en-US" sz="4000" b="1" dirty="0">
                <a:solidFill>
                  <a:srgbClr val="00B0F0"/>
                </a:solidFill>
              </a:rPr>
            </a:br>
            <a:r>
              <a:rPr lang="en-GB" altLang="en-US" sz="4000" b="1" dirty="0">
                <a:solidFill>
                  <a:srgbClr val="00B0F0"/>
                </a:solidFill>
              </a:rPr>
              <a:t>time-lapse seismic monitoring</a:t>
            </a:r>
          </a:p>
        </p:txBody>
      </p:sp>
      <p:sp>
        <p:nvSpPr>
          <p:cNvPr id="27651" name="Text Box 3"/>
          <p:cNvSpPr txBox="1">
            <a:spLocks noChangeArrowheads="1"/>
          </p:cNvSpPr>
          <p:nvPr/>
        </p:nvSpPr>
        <p:spPr bwMode="auto">
          <a:xfrm>
            <a:off x="300038" y="1520825"/>
            <a:ext cx="7245350" cy="437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Many: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Differences in instrumentation</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Differences in Geometry/positioning</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Differences in “noise” characteristics:</a:t>
            </a: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Differences in processing</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Differences in desired signal (reflections from the earth):</a:t>
            </a:r>
          </a:p>
          <a:p>
            <a:pPr marL="457200" marR="0" lvl="1"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velocity model</a:t>
            </a:r>
          </a:p>
          <a:p>
            <a:pPr marL="457200" marR="0" lvl="1"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reflectivity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56" name="Text Box 40"/>
          <p:cNvSpPr txBox="1">
            <a:spLocks noChangeArrowheads="1"/>
          </p:cNvSpPr>
          <p:nvPr/>
        </p:nvSpPr>
        <p:spPr bwMode="auto">
          <a:xfrm>
            <a:off x="609600" y="228600"/>
            <a:ext cx="4092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Production technology ?</a:t>
            </a:r>
          </a:p>
        </p:txBody>
      </p:sp>
      <p:sp>
        <p:nvSpPr>
          <p:cNvPr id="9272" name="Text Box 56"/>
          <p:cNvSpPr txBox="1">
            <a:spLocks noChangeArrowheads="1"/>
          </p:cNvSpPr>
          <p:nvPr/>
        </p:nvSpPr>
        <p:spPr bwMode="auto">
          <a:xfrm>
            <a:off x="3632825" y="1182022"/>
            <a:ext cx="1340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B0F0"/>
                </a:solidFill>
                <a:effectLst/>
                <a:uLnTx/>
                <a:uFillTx/>
                <a:latin typeface="Comic Sans MS" panose="030F0702030302020204" pitchFamily="66" charset="0"/>
                <a:ea typeface="+mn-ea"/>
                <a:cs typeface="+mn-cs"/>
              </a:rPr>
              <a:t>injector</a:t>
            </a:r>
          </a:p>
        </p:txBody>
      </p:sp>
      <p:sp>
        <p:nvSpPr>
          <p:cNvPr id="9273" name="Text Box 57"/>
          <p:cNvSpPr txBox="1">
            <a:spLocks noChangeArrowheads="1"/>
          </p:cNvSpPr>
          <p:nvPr/>
        </p:nvSpPr>
        <p:spPr bwMode="auto">
          <a:xfrm>
            <a:off x="196031" y="1214289"/>
            <a:ext cx="14782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FF0000"/>
                </a:solidFill>
                <a:effectLst/>
                <a:uLnTx/>
                <a:uFillTx/>
                <a:latin typeface="Comic Sans MS" panose="030F0702030302020204" pitchFamily="66" charset="0"/>
                <a:ea typeface="+mn-ea"/>
                <a:cs typeface="+mn-cs"/>
              </a:rPr>
              <a:t>producer</a:t>
            </a:r>
          </a:p>
        </p:txBody>
      </p:sp>
      <p:sp>
        <p:nvSpPr>
          <p:cNvPr id="9276" name="Text Box 60"/>
          <p:cNvSpPr txBox="1">
            <a:spLocks noChangeArrowheads="1"/>
          </p:cNvSpPr>
          <p:nvPr/>
        </p:nvSpPr>
        <p:spPr bwMode="auto">
          <a:xfrm>
            <a:off x="4702175" y="2098886"/>
            <a:ext cx="3981796"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fontAlgn="base">
              <a:spcBef>
                <a:spcPct val="0"/>
              </a:spcBef>
              <a:spcAft>
                <a:spcPct val="0"/>
              </a:spcAft>
              <a:defRPr/>
            </a:pPr>
            <a:r>
              <a:rPr lang="en-US" altLang="en-US" sz="2000" b="1" dirty="0">
                <a:solidFill>
                  <a:srgbClr val="000000"/>
                </a:solidFill>
                <a:latin typeface="Arial" panose="020B0604020202020204" pitchFamily="34" charset="0"/>
                <a:cs typeface="Arial" panose="020B0604020202020204" pitchFamily="34" charset="0"/>
              </a:rPr>
              <a:t>We cannot see what we are doing.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We would like to administer our care more precisely.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To do this we have to learn the anatomy and circulation system of our reservoir</a:t>
            </a:r>
            <a:r>
              <a:rPr lang="en-US" altLang="en-US" sz="2000" b="1" dirty="0">
                <a:solidFill>
                  <a:srgbClr val="000000"/>
                </a:solidFill>
                <a:latin typeface="Arial" panose="020B0604020202020204" pitchFamily="34" charset="0"/>
                <a:cs typeface="Arial" panose="020B0604020202020204" pitchFamily="34" charset="0"/>
              </a:rPr>
              <a:t> and surrounding rocks.</a:t>
            </a:r>
            <a:endParaRPr kumimoji="0" lang="en-US" altLang="en-US" sz="20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pic>
        <p:nvPicPr>
          <p:cNvPr id="3" name="Picture 2" descr="A diagram of a heat exchanger&#10;&#10;AI-generated content may be incorrect.">
            <a:extLst>
              <a:ext uri="{FF2B5EF4-FFF2-40B4-BE49-F238E27FC236}">
                <a16:creationId xmlns:a16="http://schemas.microsoft.com/office/drawing/2014/main" id="{4032520A-E3EB-E939-8DC4-1C4C677646DF}"/>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74321" y="915533"/>
            <a:ext cx="1820646" cy="5394960"/>
          </a:xfrm>
          <a:prstGeom prst="rect">
            <a:avLst/>
          </a:prstGeom>
        </p:spPr>
      </p:pic>
      <p:sp>
        <p:nvSpPr>
          <p:cNvPr id="4" name="Text Box 6">
            <a:extLst>
              <a:ext uri="{FF2B5EF4-FFF2-40B4-BE49-F238E27FC236}">
                <a16:creationId xmlns:a16="http://schemas.microsoft.com/office/drawing/2014/main" id="{8E873E69-8023-799D-BF49-9194CF482080}"/>
              </a:ext>
            </a:extLst>
          </p:cNvPr>
          <p:cNvSpPr txBox="1">
            <a:spLocks noChangeArrowheads="1"/>
          </p:cNvSpPr>
          <p:nvPr/>
        </p:nvSpPr>
        <p:spPr bwMode="auto">
          <a:xfrm>
            <a:off x="3494967" y="6191250"/>
            <a:ext cx="18181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mn-ea"/>
                <a:cs typeface="Arial" panose="020B0604020202020204" pitchFamily="34" charset="0"/>
              </a:rPr>
              <a:t>(from </a:t>
            </a:r>
            <a:r>
              <a:rPr kumimoji="0" lang="en-GB" altLang="en-US" sz="1400" b="0" i="0" u="none" strike="noStrike" kern="1200" cap="none" spc="0" normalizeH="0" baseline="0" noProof="0" dirty="0" err="1">
                <a:ln>
                  <a:noFill/>
                </a:ln>
                <a:solidFill>
                  <a:schemeClr val="tx1">
                    <a:lumMod val="50000"/>
                    <a:lumOff val="50000"/>
                  </a:schemeClr>
                </a:solidFill>
                <a:effectLst/>
                <a:uLnTx/>
                <a:uFillTx/>
                <a:latin typeface="Arial" panose="020B0604020202020204" pitchFamily="34" charset="0"/>
                <a:ea typeface="+mn-ea"/>
                <a:cs typeface="Arial" panose="020B0604020202020204" pitchFamily="34" charset="0"/>
              </a:rPr>
              <a:t>Stichting</a:t>
            </a:r>
            <a:r>
              <a:rPr kumimoji="0" lang="en-GB" altLang="en-US" sz="14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mn-ea"/>
                <a:cs typeface="Arial" panose="020B0604020202020204" pitchFamily="34" charset="0"/>
              </a:rPr>
              <a:t> DAP</a:t>
            </a:r>
            <a:r>
              <a:rPr kumimoji="0" lang="en-US" altLang="en-US" sz="1400" b="0" i="0" u="none" strike="noStrike" kern="1200" cap="none" spc="0" normalizeH="0" baseline="0" noProof="0" dirty="0">
                <a:ln>
                  <a:noFill/>
                </a:ln>
                <a:solidFill>
                  <a:schemeClr val="tx1">
                    <a:lumMod val="50000"/>
                    <a:lumOff val="50000"/>
                  </a:schemeClr>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5308409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76"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30F87-9404-AB2E-1B5D-919DFB4AEAC8}"/>
            </a:ext>
          </a:extLst>
        </p:cNvPr>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81BBB23-E46E-8637-9B7F-2E366F589F41}"/>
              </a:ext>
            </a:extLst>
          </p:cNvPr>
          <p:cNvGraphicFramePr>
            <a:graphicFrameLocks noChangeAspect="1"/>
          </p:cNvGraphicFramePr>
          <p:nvPr>
            <p:extLst>
              <p:ext uri="{D42A27DB-BD31-4B8C-83A1-F6EECF244321}">
                <p14:modId xmlns:p14="http://schemas.microsoft.com/office/powerpoint/2010/main" val="1681216621"/>
              </p:ext>
            </p:extLst>
          </p:nvPr>
        </p:nvGraphicFramePr>
        <p:xfrm>
          <a:off x="123825" y="100013"/>
          <a:ext cx="8896350" cy="6657975"/>
        </p:xfrm>
        <a:graphic>
          <a:graphicData uri="http://schemas.openxmlformats.org/presentationml/2006/ole">
            <mc:AlternateContent xmlns:mc="http://schemas.openxmlformats.org/markup-compatibility/2006">
              <mc:Choice xmlns:v="urn:schemas-microsoft-com:vml" Requires="v">
                <p:oleObj name="Equation" r:id="rId2" imgW="4965480" imgH="3708360" progId="Equation.DSMT4">
                  <p:embed/>
                </p:oleObj>
              </mc:Choice>
              <mc:Fallback>
                <p:oleObj name="Equation" r:id="rId2" imgW="4965480" imgH="3708360" progId="Equation.DSMT4">
                  <p:embed/>
                  <p:pic>
                    <p:nvPicPr>
                      <p:cNvPr id="2" name="Object 1">
                        <a:extLst>
                          <a:ext uri="{FF2B5EF4-FFF2-40B4-BE49-F238E27FC236}">
                            <a16:creationId xmlns:a16="http://schemas.microsoft.com/office/drawing/2014/main" id="{BC5F50D8-9A84-8BD2-E78C-EFDEB0524D04}"/>
                          </a:ext>
                        </a:extLst>
                      </p:cNvPr>
                      <p:cNvPicPr/>
                      <p:nvPr/>
                    </p:nvPicPr>
                    <p:blipFill>
                      <a:blip r:embed="rId3"/>
                      <a:stretch>
                        <a:fillRect/>
                      </a:stretch>
                    </p:blipFill>
                    <p:spPr>
                      <a:xfrm>
                        <a:off x="123825" y="100013"/>
                        <a:ext cx="8896350" cy="6657975"/>
                      </a:xfrm>
                      <a:prstGeom prst="rect">
                        <a:avLst/>
                      </a:prstGeom>
                      <a:ln>
                        <a:noFill/>
                      </a:ln>
                    </p:spPr>
                  </p:pic>
                </p:oleObj>
              </mc:Fallback>
            </mc:AlternateContent>
          </a:graphicData>
        </a:graphic>
      </p:graphicFrame>
    </p:spTree>
    <p:extLst>
      <p:ext uri="{BB962C8B-B14F-4D97-AF65-F5344CB8AC3E}">
        <p14:creationId xmlns:p14="http://schemas.microsoft.com/office/powerpoint/2010/main" val="15293605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906463" y="0"/>
            <a:ext cx="7316787" cy="1409700"/>
          </a:xfrm>
        </p:spPr>
        <p:txBody>
          <a:bodyPr/>
          <a:lstStyle/>
          <a:p>
            <a:pPr eaLnBrk="1" hangingPunct="1"/>
            <a:r>
              <a:rPr lang="en-GB" altLang="en-US" sz="4000" b="1" dirty="0">
                <a:solidFill>
                  <a:srgbClr val="00B0F0"/>
                </a:solidFill>
              </a:rPr>
              <a:t>Causes of changes</a:t>
            </a:r>
          </a:p>
        </p:txBody>
      </p:sp>
      <p:sp>
        <p:nvSpPr>
          <p:cNvPr id="28675" name="Text Box 3"/>
          <p:cNvSpPr txBox="1">
            <a:spLocks noChangeArrowheads="1"/>
          </p:cNvSpPr>
          <p:nvPr/>
        </p:nvSpPr>
        <p:spPr bwMode="auto">
          <a:xfrm>
            <a:off x="271463" y="1239838"/>
            <a:ext cx="8640507"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Differences in instrumentation: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To be avoided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solidFill>
                  <a:schemeClr val="tx1">
                    <a:lumMod val="75000"/>
                    <a:lumOff val="25000"/>
                  </a:schemeClr>
                </a:solidFill>
                <a:effectLst/>
                <a:uLnTx/>
                <a:uFillTx/>
                <a:latin typeface="Times New Roman" panose="02020603050405020304" pitchFamily="18" charset="0"/>
                <a:ea typeface="+mn-ea"/>
                <a:cs typeface="Arial" panose="020B0604020202020204" pitchFamily="34" charset="0"/>
              </a:rPr>
              <a:t>I(t) = s(t) * r(t) *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where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a:t>
            </a:r>
            <a:r>
              <a:rPr lang="en-GB" altLang="en-US" sz="2000" b="1" i="1" dirty="0">
                <a:solidFill>
                  <a:schemeClr val="tx1">
                    <a:lumMod val="75000"/>
                    <a:lumOff val="25000"/>
                  </a:schemeClr>
                </a:solidFill>
                <a:latin typeface="Times New Roman" panose="02020603050405020304" pitchFamily="18" charset="0"/>
              </a:rPr>
              <a:t>I</a:t>
            </a:r>
            <a:r>
              <a:rPr kumimoji="0" lang="en-GB" altLang="en-US" sz="2000" b="1" i="1" u="none" strike="noStrike" kern="1200" cap="none" spc="0" normalizeH="0" baseline="0" noProof="0" dirty="0">
                <a:ln>
                  <a:noFill/>
                </a:ln>
                <a:solidFill>
                  <a:schemeClr val="tx1">
                    <a:lumMod val="75000"/>
                    <a:lumOff val="25000"/>
                  </a:schemeClr>
                </a:solidFill>
                <a:effectLst/>
                <a:uLnTx/>
                <a:uFillTx/>
                <a:latin typeface="Times New Roman" panose="02020603050405020304" pitchFamily="18" charset="0"/>
                <a:ea typeface="+mn-ea"/>
                <a:cs typeface="Arial" panose="020B0604020202020204" pitchFamily="34" charset="0"/>
              </a:rPr>
              <a:t>(t)</a:t>
            </a: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total instrumentation response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solidFill>
                  <a:schemeClr val="tx1">
                    <a:lumMod val="75000"/>
                    <a:lumOff val="25000"/>
                  </a:schemeClr>
                </a:solidFill>
                <a:effectLst/>
                <a:uLnTx/>
                <a:uFillTx/>
                <a:latin typeface="Times New Roman" panose="02020603050405020304" pitchFamily="18" charset="0"/>
                <a:ea typeface="+mn-ea"/>
                <a:cs typeface="Arial" panose="020B0604020202020204" pitchFamily="34" charset="0"/>
              </a:rPr>
              <a:t>s(t)</a:t>
            </a: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source signal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solidFill>
                  <a:schemeClr val="tx1">
                    <a:lumMod val="75000"/>
                    <a:lumOff val="25000"/>
                  </a:schemeClr>
                </a:solidFill>
                <a:effectLst/>
                <a:uLnTx/>
                <a:uFillTx/>
                <a:latin typeface="Times New Roman" panose="02020603050405020304" pitchFamily="18" charset="0"/>
                <a:ea typeface="+mn-ea"/>
                <a:cs typeface="Arial" panose="020B0604020202020204" pitchFamily="34" charset="0"/>
              </a:rPr>
              <a:t>r(t)</a:t>
            </a: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impulse response receiver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solidFill>
                  <a:schemeClr val="tx1">
                    <a:lumMod val="75000"/>
                    <a:lumOff val="25000"/>
                  </a:schemeClr>
                </a:solidFill>
                <a:effectLst/>
                <a:uLnTx/>
                <a:uFillTx/>
                <a:latin typeface="Times New Roman" panose="02020603050405020304" pitchFamily="18" charset="0"/>
                <a:ea typeface="+mn-ea"/>
                <a:cs typeface="Arial" panose="020B0604020202020204" pitchFamily="34" charset="0"/>
              </a:rPr>
              <a:t>a(t)</a:t>
            </a: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impulse response of acquisition instrument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Any change in source, receiver or acquisition instrument will change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“effective wavelet” of seismogram, both in amplitude and phase.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906463" y="0"/>
            <a:ext cx="7316787" cy="1409700"/>
          </a:xfrm>
        </p:spPr>
        <p:txBody>
          <a:bodyPr/>
          <a:lstStyle/>
          <a:p>
            <a:pPr eaLnBrk="1" hangingPunct="1"/>
            <a:r>
              <a:rPr lang="en-GB" altLang="en-US" sz="4000" b="1">
                <a:solidFill>
                  <a:srgbClr val="00B0F0"/>
                </a:solidFill>
              </a:rPr>
              <a:t>Causes of changes</a:t>
            </a:r>
          </a:p>
        </p:txBody>
      </p:sp>
      <p:sp>
        <p:nvSpPr>
          <p:cNvPr id="29699" name="Text Box 3"/>
          <p:cNvSpPr txBox="1">
            <a:spLocks noChangeArrowheads="1"/>
          </p:cNvSpPr>
          <p:nvPr/>
        </p:nvSpPr>
        <p:spPr bwMode="auto">
          <a:xfrm>
            <a:off x="271463" y="1239838"/>
            <a:ext cx="8699500" cy="477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Differences in Geometry/positioning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On land: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positioning can be made quite the same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However: old surveys may have different 3D design than new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ones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At sea: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same positioning difficult for streamers: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often data spatially resampled to same positions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fixed receivers on sea-water bottom (Ocean-Bottom Cables =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OBC’s)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source positioning dependent on boat sailing the same: also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difficult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906463" y="0"/>
            <a:ext cx="7316787" cy="1409700"/>
          </a:xfrm>
        </p:spPr>
        <p:txBody>
          <a:bodyPr/>
          <a:lstStyle/>
          <a:p>
            <a:pPr eaLnBrk="1" hangingPunct="1"/>
            <a:r>
              <a:rPr lang="en-GB" altLang="en-US" sz="4000" b="1">
                <a:solidFill>
                  <a:srgbClr val="00B0F0"/>
                </a:solidFill>
              </a:rPr>
              <a:t>Causes of changes</a:t>
            </a:r>
          </a:p>
        </p:txBody>
      </p:sp>
      <p:sp>
        <p:nvSpPr>
          <p:cNvPr id="30723" name="Text Box 3"/>
          <p:cNvSpPr txBox="1">
            <a:spLocks noChangeArrowheads="1"/>
          </p:cNvSpPr>
          <p:nvPr/>
        </p:nvSpPr>
        <p:spPr bwMode="auto">
          <a:xfrm>
            <a:off x="174625" y="1239838"/>
            <a:ext cx="8801100" cy="563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Differences in “noise” characteristics: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Cultural noise, environmental noise, …</a:t>
            </a:r>
          </a:p>
          <a:p>
            <a:pPr marL="457200" marR="0" lvl="1"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On land: </a:t>
            </a: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obvious that there are differences: stacking should be sufficient</a:t>
            </a: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At sea: </a:t>
            </a: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effect sea surface may have important effect on “effective wavelet”</a:t>
            </a: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Coupling characteristics (source, receiver)</a:t>
            </a: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On land: deploying same source on same position may still give </a:t>
            </a: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big difference</a:t>
            </a:r>
          </a:p>
          <a:p>
            <a:pPr marL="457200" marR="0" lvl="1"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Optimal</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r>
            <a:r>
              <a:rPr kumimoji="0" lang="en-GB" altLang="en-US" sz="20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fixed</a:t>
            </a:r>
            <a:r>
              <a:rPr kumimoji="0" lang="en-GB" altLang="en-US" sz="2000" b="1"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rPr>
              <a:t> </a:t>
            </a: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receivers and </a:t>
            </a:r>
            <a:r>
              <a:rPr kumimoji="0" lang="en-GB" altLang="en-US" sz="2000" b="1"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fixed</a:t>
            </a:r>
            <a:r>
              <a:rPr kumimoji="0" lang="en-GB" altLang="en-US" sz="20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rPr>
              <a:t> </a:t>
            </a: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sources</a:t>
            </a:r>
          </a:p>
          <a:p>
            <a:pPr marL="457200" marR="0" lvl="1" indent="0" algn="l" defTabSz="914400" rtl="0" eaLnBrk="1" fontAlgn="base" latinLnBrk="0" hangingPunct="1">
              <a:lnSpc>
                <a:spcPct val="100000"/>
              </a:lnSpc>
              <a:spcBef>
                <a:spcPct val="0"/>
              </a:spcBef>
              <a:spcAft>
                <a:spcPct val="0"/>
              </a:spcAft>
              <a:buClrTx/>
              <a:buSzTx/>
              <a:buFontTx/>
              <a:buNone/>
              <a:tabLst/>
              <a:defRPr/>
            </a:pPr>
            <a:endPar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Surface waves and refracted waves (on land):</a:t>
            </a:r>
          </a:p>
          <a:p>
            <a:pPr marL="914400" marR="0" lvl="2"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different due to changes in shallow subsurface</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906463" y="0"/>
            <a:ext cx="7316787" cy="1409700"/>
          </a:xfrm>
        </p:spPr>
        <p:txBody>
          <a:bodyPr/>
          <a:lstStyle/>
          <a:p>
            <a:pPr eaLnBrk="1" hangingPunct="1"/>
            <a:r>
              <a:rPr lang="en-GB" altLang="en-US" sz="4000" b="1">
                <a:solidFill>
                  <a:srgbClr val="00B0F0"/>
                </a:solidFill>
              </a:rPr>
              <a:t>Causes of changes</a:t>
            </a:r>
          </a:p>
        </p:txBody>
      </p:sp>
      <p:sp>
        <p:nvSpPr>
          <p:cNvPr id="31747" name="Text Box 3"/>
          <p:cNvSpPr txBox="1">
            <a:spLocks noChangeArrowheads="1"/>
          </p:cNvSpPr>
          <p:nvPr/>
        </p:nvSpPr>
        <p:spPr bwMode="auto">
          <a:xfrm>
            <a:off x="271463" y="1239838"/>
            <a:ext cx="5865812" cy="18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Differences in processing</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2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No. of processing steps: at least 25 nowadays.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Many packages, many implementations…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0" i="0" u="none" strike="noStrike" kern="1200" cap="none" spc="0" normalizeH="0" baseline="0" noProof="0" dirty="0">
              <a:ln>
                <a:noFill/>
              </a:ln>
              <a:solidFill>
                <a:srgbClr val="0000CC"/>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906463" y="0"/>
            <a:ext cx="7478712" cy="763588"/>
          </a:xfrm>
        </p:spPr>
        <p:txBody>
          <a:bodyPr/>
          <a:lstStyle/>
          <a:p>
            <a:pPr eaLnBrk="1" hangingPunct="1"/>
            <a:r>
              <a:rPr lang="en-GB" altLang="en-US" sz="4000" b="1">
                <a:solidFill>
                  <a:srgbClr val="00B0F0"/>
                </a:solidFill>
              </a:rPr>
              <a:t>Causes of changes</a:t>
            </a:r>
          </a:p>
        </p:txBody>
      </p:sp>
      <p:sp>
        <p:nvSpPr>
          <p:cNvPr id="32771" name="Text Box 3"/>
          <p:cNvSpPr txBox="1">
            <a:spLocks noChangeArrowheads="1"/>
          </p:cNvSpPr>
          <p:nvPr/>
        </p:nvSpPr>
        <p:spPr bwMode="auto">
          <a:xfrm>
            <a:off x="238125" y="701675"/>
            <a:ext cx="7570788" cy="590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Differences in processing</a:t>
            </a:r>
          </a:p>
          <a:p>
            <a:pPr marL="0" marR="0" lvl="0" indent="0" algn="l" defTabSz="914400" rtl="0" eaLnBrk="1" fontAlgn="base" latinLnBrk="0" hangingPunct="1">
              <a:lnSpc>
                <a:spcPct val="100000"/>
              </a:lnSpc>
              <a:spcBef>
                <a:spcPct val="0"/>
              </a:spcBef>
              <a:spcAft>
                <a:spcPct val="0"/>
              </a:spcAft>
              <a:buClrTx/>
              <a:buSzTx/>
              <a:buFontTx/>
              <a:buChar char="•"/>
              <a:tabLst/>
              <a:defRPr/>
            </a:pPr>
            <a:endParaRPr kumimoji="0" lang="en-GB" altLang="en-US" sz="1800" b="1" i="0" u="none" strike="noStrike" kern="1200" cap="none" spc="0" normalizeH="0" baseline="0" noProof="0" dirty="0">
              <a:ln>
                <a:noFill/>
              </a:ln>
              <a:solidFill>
                <a:srgbClr val="00B0F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Important processing steps: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geometry/positions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wavelet extraction/deconvolution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filtering (1D, 2D, 3D) noise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surface-wave removal (mainly land issue)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multiple-removal (mainly marine issue)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NMO</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DMO (=Dip Move-Out)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determination velocity model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stacking data</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(first) time-migration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iterative NMO/DMO/stack/migration (pre-stack/post-stack)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calibration from well(s):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update velocity model</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pre-stack time- or depth-migrations (if necessary)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Impedance inversions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mn-ea"/>
                <a:cs typeface="Arial" panose="020B0604020202020204" pitchFamily="34" charset="0"/>
              </a:rPr>
              <a:t>	- Image-Processing final migrated images (attributes)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solidFill>
                  <a:srgbClr val="00B0F0"/>
                </a:solidFill>
              </a:rPr>
              <a:t>4D processing</a:t>
            </a:r>
            <a:endParaRPr lang="en-GB" dirty="0">
              <a:solidFill>
                <a:srgbClr val="00B0F0"/>
              </a:solidFill>
            </a:endParaRPr>
          </a:p>
        </p:txBody>
      </p:sp>
      <p:sp>
        <p:nvSpPr>
          <p:cNvPr id="15" name="Text Placeholder 14"/>
          <p:cNvSpPr>
            <a:spLocks noGrp="1"/>
          </p:cNvSpPr>
          <p:nvPr>
            <p:ph type="body" sz="quarter" idx="10"/>
          </p:nvPr>
        </p:nvSpPr>
        <p:spPr>
          <a:xfrm>
            <a:off x="904882" y="1310400"/>
            <a:ext cx="5764370" cy="1830568"/>
          </a:xfrm>
        </p:spPr>
        <p:txBody>
          <a:bodyPr/>
          <a:lstStyle/>
          <a:p>
            <a:r>
              <a:rPr lang="en-US" b="1" dirty="0"/>
              <a:t>Various stages of 4D processing.</a:t>
            </a:r>
          </a:p>
          <a:p>
            <a:r>
              <a:rPr lang="en-GB" b="1" dirty="0"/>
              <a:t>The importance of </a:t>
            </a:r>
            <a:r>
              <a:rPr lang="en-US" b="1" dirty="0"/>
              <a:t>QC in 4D processing.</a:t>
            </a:r>
          </a:p>
          <a:p>
            <a:endParaRPr lang="en-GB" dirty="0"/>
          </a:p>
          <a:p>
            <a:endParaRPr lang="en-GB" dirty="0"/>
          </a:p>
          <a:p>
            <a:endParaRPr lang="en-US" dirty="0"/>
          </a:p>
        </p:txBody>
      </p:sp>
      <p:pic>
        <p:nvPicPr>
          <p:cNvPr id="6" name="Picture 1" descr="C:\Users\jolly.garg\AppData\Local\Microsoft\Windows\Temporary Internet Files\Content.Outlook\9K1HL2CV\dart_board2.png"/>
          <p:cNvPicPr>
            <a:picLocks noChangeAspect="1" noChangeArrowheads="1"/>
          </p:cNvPicPr>
          <p:nvPr/>
        </p:nvPicPr>
        <p:blipFill>
          <a:blip r:embed="rId3" cstate="print"/>
          <a:srcRect/>
          <a:stretch>
            <a:fillRect/>
          </a:stretch>
        </p:blipFill>
        <p:spPr bwMode="auto">
          <a:xfrm rot="11595650">
            <a:off x="6811002" y="1326627"/>
            <a:ext cx="1651695" cy="1427917"/>
          </a:xfrm>
          <a:prstGeom prst="rect">
            <a:avLst/>
          </a:prstGeom>
          <a:noFill/>
        </p:spPr>
      </p:pic>
    </p:spTree>
    <p:extLst>
      <p:ext uri="{BB962C8B-B14F-4D97-AF65-F5344CB8AC3E}">
        <p14:creationId xmlns:p14="http://schemas.microsoft.com/office/powerpoint/2010/main" val="69396422"/>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Arc 57"/>
          <p:cNvSpPr/>
          <p:nvPr/>
        </p:nvSpPr>
        <p:spPr>
          <a:xfrm flipV="1">
            <a:off x="5800725" y="3843338"/>
            <a:ext cx="2200275" cy="1157287"/>
          </a:xfrm>
          <a:prstGeom prst="arc">
            <a:avLst>
              <a:gd name="adj1" fmla="val 10704528"/>
              <a:gd name="adj2" fmla="val 0"/>
            </a:avLst>
          </a:prstGeom>
          <a:solidFill>
            <a:schemeClr val="tx1"/>
          </a:solidFill>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a:ea typeface="+mn-ea"/>
              <a:cs typeface="+mn-cs"/>
            </a:endParaRPr>
          </a:p>
        </p:txBody>
      </p:sp>
      <p:sp>
        <p:nvSpPr>
          <p:cNvPr id="120835" name="TextBox 58"/>
          <p:cNvSpPr txBox="1">
            <a:spLocks noChangeArrowheads="1"/>
          </p:cNvSpPr>
          <p:nvPr/>
        </p:nvSpPr>
        <p:spPr bwMode="auto">
          <a:xfrm>
            <a:off x="6684963" y="4643438"/>
            <a:ext cx="1387475" cy="369887"/>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pitchFamily="2" charset="0"/>
                <a:ea typeface="+mn-ea"/>
                <a:cs typeface="Arial" charset="0"/>
              </a:rPr>
              <a:t>4D</a:t>
            </a:r>
          </a:p>
        </p:txBody>
      </p:sp>
      <p:sp>
        <p:nvSpPr>
          <p:cNvPr id="17" name="Oval 16"/>
          <p:cNvSpPr/>
          <p:nvPr/>
        </p:nvSpPr>
        <p:spPr>
          <a:xfrm>
            <a:off x="3286125" y="5072063"/>
            <a:ext cx="2714625" cy="500062"/>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120837" name="Rectangle 2"/>
          <p:cNvSpPr>
            <a:spLocks noGrp="1" noChangeArrowheads="1"/>
          </p:cNvSpPr>
          <p:nvPr>
            <p:ph type="title"/>
          </p:nvPr>
        </p:nvSpPr>
        <p:spPr/>
        <p:txBody>
          <a:bodyPr/>
          <a:lstStyle/>
          <a:p>
            <a:r>
              <a:rPr lang="en-GB" dirty="0">
                <a:solidFill>
                  <a:srgbClr val="00B0F0"/>
                </a:solidFill>
              </a:rPr>
              <a:t>Balance 3D and 4D Considerations</a:t>
            </a:r>
          </a:p>
        </p:txBody>
      </p:sp>
      <p:sp>
        <p:nvSpPr>
          <p:cNvPr id="120839" name="Text Box 1030"/>
          <p:cNvSpPr txBox="1">
            <a:spLocks noChangeArrowheads="1"/>
          </p:cNvSpPr>
          <p:nvPr/>
        </p:nvSpPr>
        <p:spPr bwMode="auto">
          <a:xfrm>
            <a:off x="1218430" y="5907118"/>
            <a:ext cx="6858000" cy="400110"/>
          </a:xfrm>
          <a:prstGeom prst="rect">
            <a:avLst/>
          </a:prstGeom>
          <a:noFill/>
          <a:ln w="9525">
            <a:solidFill>
              <a:schemeClr val="accent2"/>
            </a:solidFill>
            <a:miter lim="800000"/>
            <a:headEnd/>
            <a:tailEn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2000" b="1" i="0" u="none" strike="noStrike" kern="1200" cap="none" spc="0" normalizeH="0" baseline="0" noProof="0" dirty="0">
                <a:ln>
                  <a:noFill/>
                </a:ln>
                <a:solidFill>
                  <a:srgbClr val="C00000"/>
                </a:solidFill>
                <a:effectLst/>
                <a:uLnTx/>
                <a:uFillTx/>
                <a:latin typeface="Futura Medium"/>
                <a:ea typeface="MS PGothic" pitchFamily="34" charset="-128"/>
                <a:cs typeface="Arial" charset="0"/>
              </a:rPr>
              <a:t>2 x the best 3D not necessarily the best for 4D</a:t>
            </a:r>
          </a:p>
        </p:txBody>
      </p:sp>
      <p:sp>
        <p:nvSpPr>
          <p:cNvPr id="11" name="Rectangle 10"/>
          <p:cNvSpPr/>
          <p:nvPr/>
        </p:nvSpPr>
        <p:spPr>
          <a:xfrm rot="332491">
            <a:off x="2355850" y="1422400"/>
            <a:ext cx="4575175" cy="84138"/>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15" name="Rectangle 14"/>
          <p:cNvSpPr/>
          <p:nvPr/>
        </p:nvSpPr>
        <p:spPr>
          <a:xfrm rot="5400000">
            <a:off x="2750336" y="3321837"/>
            <a:ext cx="3786201" cy="142876"/>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16" name="Oval 15"/>
          <p:cNvSpPr/>
          <p:nvPr/>
        </p:nvSpPr>
        <p:spPr>
          <a:xfrm>
            <a:off x="4543425" y="1204913"/>
            <a:ext cx="214313" cy="214312"/>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40" name="Arc 39"/>
          <p:cNvSpPr/>
          <p:nvPr/>
        </p:nvSpPr>
        <p:spPr>
          <a:xfrm flipV="1">
            <a:off x="1228725" y="3357563"/>
            <a:ext cx="2200275" cy="1157287"/>
          </a:xfrm>
          <a:prstGeom prst="arc">
            <a:avLst>
              <a:gd name="adj1" fmla="val 10704528"/>
              <a:gd name="adj2" fmla="val 0"/>
            </a:avLst>
          </a:prstGeom>
          <a:solidFill>
            <a:schemeClr val="tx1"/>
          </a:solidFill>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a:ea typeface="+mn-ea"/>
              <a:cs typeface="+mn-cs"/>
            </a:endParaRPr>
          </a:p>
        </p:txBody>
      </p:sp>
      <p:sp>
        <p:nvSpPr>
          <p:cNvPr id="41" name="Oval 40"/>
          <p:cNvSpPr/>
          <p:nvPr/>
        </p:nvSpPr>
        <p:spPr>
          <a:xfrm>
            <a:off x="1211263" y="3700463"/>
            <a:ext cx="2212975" cy="500062"/>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cxnSp>
        <p:nvCxnSpPr>
          <p:cNvPr id="42" name="Straight Connector 41"/>
          <p:cNvCxnSpPr>
            <a:stCxn id="11" idx="1"/>
            <a:endCxn id="41" idx="6"/>
          </p:cNvCxnSpPr>
          <p:nvPr/>
        </p:nvCxnSpPr>
        <p:spPr>
          <a:xfrm rot="10800000" flipH="1" flipV="1">
            <a:off x="2365375" y="1243013"/>
            <a:ext cx="1058863" cy="2706687"/>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11" idx="1"/>
            <a:endCxn id="41" idx="2"/>
          </p:cNvCxnSpPr>
          <p:nvPr/>
        </p:nvCxnSpPr>
        <p:spPr>
          <a:xfrm rot="10800000" flipV="1">
            <a:off x="1211263" y="1243013"/>
            <a:ext cx="1154112" cy="2706687"/>
          </a:xfrm>
          <a:prstGeom prst="line">
            <a:avLst/>
          </a:prstGeom>
        </p:spPr>
        <p:style>
          <a:lnRef idx="2">
            <a:schemeClr val="accent1"/>
          </a:lnRef>
          <a:fillRef idx="0">
            <a:schemeClr val="accent1"/>
          </a:fillRef>
          <a:effectRef idx="1">
            <a:schemeClr val="accent1"/>
          </a:effectRef>
          <a:fontRef idx="minor">
            <a:schemeClr val="tx1"/>
          </a:fontRef>
        </p:style>
      </p:cxnSp>
      <p:sp>
        <p:nvSpPr>
          <p:cNvPr id="44" name="Freeform 43"/>
          <p:cNvSpPr/>
          <p:nvPr/>
        </p:nvSpPr>
        <p:spPr>
          <a:xfrm>
            <a:off x="1504950" y="2687638"/>
            <a:ext cx="1709738" cy="1241425"/>
          </a:xfrm>
          <a:custGeom>
            <a:avLst/>
            <a:gdLst>
              <a:gd name="connsiteX0" fmla="*/ 413657 w 1709057"/>
              <a:gd name="connsiteY0" fmla="*/ 0 h 1240972"/>
              <a:gd name="connsiteX1" fmla="*/ 1088571 w 1709057"/>
              <a:gd name="connsiteY1" fmla="*/ 0 h 1240972"/>
              <a:gd name="connsiteX2" fmla="*/ 1709057 w 1709057"/>
              <a:gd name="connsiteY2" fmla="*/ 1230086 h 1240972"/>
              <a:gd name="connsiteX3" fmla="*/ 0 w 1709057"/>
              <a:gd name="connsiteY3" fmla="*/ 1240972 h 1240972"/>
              <a:gd name="connsiteX4" fmla="*/ 413657 w 1709057"/>
              <a:gd name="connsiteY4" fmla="*/ 0 h 1240972"/>
              <a:gd name="connsiteX0" fmla="*/ 413657 w 1709057"/>
              <a:gd name="connsiteY0" fmla="*/ 0 h 1240972"/>
              <a:gd name="connsiteX1" fmla="*/ 1255926 w 1709057"/>
              <a:gd name="connsiteY1" fmla="*/ 5431 h 1240972"/>
              <a:gd name="connsiteX2" fmla="*/ 1709057 w 1709057"/>
              <a:gd name="connsiteY2" fmla="*/ 1230086 h 1240972"/>
              <a:gd name="connsiteX3" fmla="*/ 0 w 1709057"/>
              <a:gd name="connsiteY3" fmla="*/ 1240972 h 1240972"/>
              <a:gd name="connsiteX4" fmla="*/ 413657 w 1709057"/>
              <a:gd name="connsiteY4" fmla="*/ 0 h 1240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1240972">
                <a:moveTo>
                  <a:pt x="413657" y="0"/>
                </a:moveTo>
                <a:lnTo>
                  <a:pt x="1255926" y="5431"/>
                </a:lnTo>
                <a:lnTo>
                  <a:pt x="1709057" y="1230086"/>
                </a:lnTo>
                <a:lnTo>
                  <a:pt x="0" y="1240972"/>
                </a:lnTo>
                <a:lnTo>
                  <a:pt x="413657" y="0"/>
                </a:lnTo>
                <a:close/>
              </a:path>
            </a:pathLst>
          </a:cu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a:ea typeface="+mn-ea"/>
                <a:cs typeface="+mn-cs"/>
              </a:rPr>
              <a:t>Noise</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a:ea typeface="+mn-ea"/>
                <a:cs typeface="+mn-cs"/>
              </a:rPr>
              <a:t>Resolution</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a:ea typeface="+mn-ea"/>
                <a:cs typeface="+mn-cs"/>
              </a:rPr>
              <a:t>Fold/Coverage </a:t>
            </a:r>
          </a:p>
        </p:txBody>
      </p:sp>
      <p:sp>
        <p:nvSpPr>
          <p:cNvPr id="120848" name="TextBox 49"/>
          <p:cNvSpPr txBox="1">
            <a:spLocks noChangeArrowheads="1"/>
          </p:cNvSpPr>
          <p:nvPr/>
        </p:nvSpPr>
        <p:spPr bwMode="auto">
          <a:xfrm>
            <a:off x="2041525" y="4202113"/>
            <a:ext cx="1387475" cy="369887"/>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pitchFamily="2" charset="0"/>
                <a:ea typeface="+mn-ea"/>
                <a:cs typeface="Arial" charset="0"/>
              </a:rPr>
              <a:t>3D</a:t>
            </a:r>
          </a:p>
        </p:txBody>
      </p:sp>
      <p:sp>
        <p:nvSpPr>
          <p:cNvPr id="54" name="Oval 53"/>
          <p:cNvSpPr/>
          <p:nvPr/>
        </p:nvSpPr>
        <p:spPr>
          <a:xfrm>
            <a:off x="5786438" y="4171950"/>
            <a:ext cx="2211387" cy="50006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cxnSp>
        <p:nvCxnSpPr>
          <p:cNvPr id="56" name="Straight Connector 55"/>
          <p:cNvCxnSpPr>
            <a:endCxn id="54" idx="2"/>
          </p:cNvCxnSpPr>
          <p:nvPr/>
        </p:nvCxnSpPr>
        <p:spPr>
          <a:xfrm rot="10800000" flipV="1">
            <a:off x="5786438" y="1714500"/>
            <a:ext cx="1154112" cy="2706688"/>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a:endCxn id="54" idx="6"/>
          </p:cNvCxnSpPr>
          <p:nvPr/>
        </p:nvCxnSpPr>
        <p:spPr>
          <a:xfrm rot="10800000" flipH="1" flipV="1">
            <a:off x="6940550" y="1714500"/>
            <a:ext cx="1057275" cy="2706688"/>
          </a:xfrm>
          <a:prstGeom prst="line">
            <a:avLst/>
          </a:prstGeom>
        </p:spPr>
        <p:style>
          <a:lnRef idx="2">
            <a:schemeClr val="accent1"/>
          </a:lnRef>
          <a:fillRef idx="0">
            <a:schemeClr val="accent1"/>
          </a:fillRef>
          <a:effectRef idx="1">
            <a:schemeClr val="accent1"/>
          </a:effectRef>
          <a:fontRef idx="minor">
            <a:schemeClr val="tx1"/>
          </a:fontRef>
        </p:style>
      </p:cxnSp>
      <p:sp>
        <p:nvSpPr>
          <p:cNvPr id="45" name="Freeform 44"/>
          <p:cNvSpPr/>
          <p:nvPr/>
        </p:nvSpPr>
        <p:spPr>
          <a:xfrm>
            <a:off x="5934075" y="3068960"/>
            <a:ext cx="1995488" cy="1360165"/>
          </a:xfrm>
          <a:custGeom>
            <a:avLst/>
            <a:gdLst>
              <a:gd name="connsiteX0" fmla="*/ 413657 w 1709057"/>
              <a:gd name="connsiteY0" fmla="*/ 0 h 1240972"/>
              <a:gd name="connsiteX1" fmla="*/ 1088571 w 1709057"/>
              <a:gd name="connsiteY1" fmla="*/ 0 h 1240972"/>
              <a:gd name="connsiteX2" fmla="*/ 1709057 w 1709057"/>
              <a:gd name="connsiteY2" fmla="*/ 1230086 h 1240972"/>
              <a:gd name="connsiteX3" fmla="*/ 0 w 1709057"/>
              <a:gd name="connsiteY3" fmla="*/ 1240972 h 1240972"/>
              <a:gd name="connsiteX4" fmla="*/ 413657 w 1709057"/>
              <a:gd name="connsiteY4" fmla="*/ 0 h 1240972"/>
              <a:gd name="connsiteX0" fmla="*/ 413657 w 1709057"/>
              <a:gd name="connsiteY0" fmla="*/ 0 h 1240972"/>
              <a:gd name="connsiteX1" fmla="*/ 1255926 w 1709057"/>
              <a:gd name="connsiteY1" fmla="*/ 5431 h 1240972"/>
              <a:gd name="connsiteX2" fmla="*/ 1709057 w 1709057"/>
              <a:gd name="connsiteY2" fmla="*/ 1230086 h 1240972"/>
              <a:gd name="connsiteX3" fmla="*/ 0 w 1709057"/>
              <a:gd name="connsiteY3" fmla="*/ 1240972 h 1240972"/>
              <a:gd name="connsiteX4" fmla="*/ 413657 w 1709057"/>
              <a:gd name="connsiteY4" fmla="*/ 0 h 1240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1240972">
                <a:moveTo>
                  <a:pt x="413657" y="0"/>
                </a:moveTo>
                <a:lnTo>
                  <a:pt x="1255926" y="5431"/>
                </a:lnTo>
                <a:lnTo>
                  <a:pt x="1709057" y="1230086"/>
                </a:lnTo>
                <a:lnTo>
                  <a:pt x="0" y="1240972"/>
                </a:lnTo>
                <a:lnTo>
                  <a:pt x="413657" y="0"/>
                </a:lnTo>
                <a:close/>
              </a:path>
            </a:pathLst>
          </a:cu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a:ea typeface="+mn-ea"/>
                <a:cs typeface="+mn-cs"/>
              </a:rPr>
              <a:t>Primary Preservation</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Futura Medium"/>
                <a:ea typeface="+mn-ea"/>
                <a:cs typeface="+mn-cs"/>
              </a:rPr>
              <a:t>Repeatability</a:t>
            </a:r>
          </a:p>
        </p:txBody>
      </p:sp>
    </p:spTree>
    <p:extLst>
      <p:ext uri="{BB962C8B-B14F-4D97-AF65-F5344CB8AC3E}">
        <p14:creationId xmlns:p14="http://schemas.microsoft.com/office/powerpoint/2010/main" val="2901125093"/>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X:\Temporary\2006_old_difference.gif"/>
          <p:cNvPicPr>
            <a:picLocks noGrp="1" noChangeAspect="1" noChangeArrowheads="1"/>
          </p:cNvPicPr>
          <p:nvPr>
            <p:ph idx="4294967295"/>
          </p:nvPr>
        </p:nvPicPr>
        <p:blipFill>
          <a:blip r:embed="rId3" cstate="print"/>
          <a:srcRect/>
          <a:stretch>
            <a:fillRect/>
          </a:stretch>
        </p:blipFill>
        <p:spPr>
          <a:xfrm>
            <a:off x="609600" y="1600200"/>
            <a:ext cx="8108950" cy="3902075"/>
          </a:xfrm>
          <a:prstGeom prst="rect">
            <a:avLst/>
          </a:prstGeom>
          <a:noFill/>
          <a:ln w="19050">
            <a:solidFill>
              <a:schemeClr val="tx1"/>
            </a:solidFill>
          </a:ln>
        </p:spPr>
      </p:pic>
      <p:sp>
        <p:nvSpPr>
          <p:cNvPr id="12" name="Oval 11"/>
          <p:cNvSpPr>
            <a:spLocks noChangeArrowheads="1"/>
          </p:cNvSpPr>
          <p:nvPr/>
        </p:nvSpPr>
        <p:spPr bwMode="auto">
          <a:xfrm>
            <a:off x="4495800" y="3048000"/>
            <a:ext cx="1371600" cy="1295400"/>
          </a:xfrm>
          <a:prstGeom prst="ellipse">
            <a:avLst/>
          </a:prstGeom>
          <a:noFill/>
          <a:ln w="28575">
            <a:solidFill>
              <a:schemeClr val="accent2"/>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3" name="Oval 12"/>
          <p:cNvSpPr>
            <a:spLocks noChangeArrowheads="1"/>
          </p:cNvSpPr>
          <p:nvPr/>
        </p:nvSpPr>
        <p:spPr bwMode="auto">
          <a:xfrm>
            <a:off x="6477000" y="3276600"/>
            <a:ext cx="1371600" cy="1295400"/>
          </a:xfrm>
          <a:prstGeom prst="ellipse">
            <a:avLst/>
          </a:prstGeom>
          <a:noFill/>
          <a:ln w="28575">
            <a:solidFill>
              <a:schemeClr val="accent2"/>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21861" name="Rectangle 2"/>
          <p:cNvSpPr>
            <a:spLocks noGrp="1" noChangeArrowheads="1"/>
          </p:cNvSpPr>
          <p:nvPr>
            <p:ph type="title"/>
          </p:nvPr>
        </p:nvSpPr>
        <p:spPr/>
        <p:txBody>
          <a:bodyPr/>
          <a:lstStyle/>
          <a:p>
            <a:pPr eaLnBrk="1" hangingPunct="1"/>
            <a:r>
              <a:rPr lang="en-GB" dirty="0">
                <a:solidFill>
                  <a:srgbClr val="00B0F0"/>
                </a:solidFill>
              </a:rPr>
              <a:t>Getting the Balance Wrong: 4D Takes No Prisoners!</a:t>
            </a:r>
          </a:p>
        </p:txBody>
      </p:sp>
      <p:sp>
        <p:nvSpPr>
          <p:cNvPr id="121864" name="Text Box 10"/>
          <p:cNvSpPr txBox="1">
            <a:spLocks noChangeArrowheads="1"/>
          </p:cNvSpPr>
          <p:nvPr/>
        </p:nvSpPr>
        <p:spPr bwMode="auto">
          <a:xfrm>
            <a:off x="971600" y="1009702"/>
            <a:ext cx="2448272" cy="369332"/>
          </a:xfrm>
          <a:prstGeom prst="rect">
            <a:avLst/>
          </a:prstGeom>
          <a:solidFill>
            <a:schemeClr val="accent1"/>
          </a:solid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b="1" i="0" u="none" strike="noStrike" kern="1200" cap="none" spc="0" normalizeH="0" baseline="0" noProof="0" dirty="0">
                <a:ln>
                  <a:noFill/>
                </a:ln>
                <a:effectLst/>
                <a:uLnTx/>
                <a:uFillTx/>
                <a:latin typeface="Futura Medium" pitchFamily="2" charset="0"/>
                <a:ea typeface="+mn-ea"/>
                <a:cs typeface="Arial" charset="0"/>
              </a:rPr>
              <a:t>‘Final’ 4D Difference</a:t>
            </a:r>
          </a:p>
        </p:txBody>
      </p:sp>
      <p:sp>
        <p:nvSpPr>
          <p:cNvPr id="121867" name="Text Box 13"/>
          <p:cNvSpPr txBox="1">
            <a:spLocks noChangeArrowheads="1"/>
          </p:cNvSpPr>
          <p:nvPr/>
        </p:nvSpPr>
        <p:spPr bwMode="auto">
          <a:xfrm>
            <a:off x="3962400" y="4419600"/>
            <a:ext cx="2754284" cy="947738"/>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600" b="1" i="0" u="none" strike="noStrike" kern="1200" cap="none" spc="0" normalizeH="0" baseline="0" noProof="0" dirty="0">
                <a:ln>
                  <a:noFill/>
                </a:ln>
                <a:solidFill>
                  <a:srgbClr val="D42E12"/>
                </a:solidFill>
                <a:effectLst/>
                <a:uLnTx/>
                <a:uFillTx/>
                <a:latin typeface="Futura Medium" pitchFamily="2" charset="0"/>
                <a:ea typeface="+mn-ea"/>
                <a:cs typeface="Arial" charset="0"/>
              </a:rPr>
              <a:t>This is not 4D signal—below reservoir</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600" b="1" i="0" u="none" strike="noStrike" kern="1200" cap="none" spc="0" normalizeH="0" baseline="0" noProof="0" dirty="0">
                <a:ln>
                  <a:noFill/>
                </a:ln>
                <a:solidFill>
                  <a:srgbClr val="D42E12"/>
                </a:solidFill>
                <a:effectLst/>
                <a:uLnTx/>
                <a:uFillTx/>
                <a:latin typeface="Futura Medium" pitchFamily="2" charset="0"/>
                <a:ea typeface="+mn-ea"/>
                <a:cs typeface="Arial" charset="0"/>
              </a:rPr>
              <a:t>Where is it coming from?</a:t>
            </a:r>
          </a:p>
        </p:txBody>
      </p:sp>
    </p:spTree>
    <p:extLst>
      <p:ext uri="{BB962C8B-B14F-4D97-AF65-F5344CB8AC3E}">
        <p14:creationId xmlns:p14="http://schemas.microsoft.com/office/powerpoint/2010/main" val="13843929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6" name="Picture 3" descr="Z:\Nelson\Noise_4D_chan2a.gif"/>
          <p:cNvPicPr>
            <a:picLocks noChangeAspect="1" noChangeArrowheads="1"/>
          </p:cNvPicPr>
          <p:nvPr/>
        </p:nvPicPr>
        <p:blipFill>
          <a:blip r:embed="rId3" cstate="print"/>
          <a:srcRect l="8978" t="7680"/>
          <a:stretch>
            <a:fillRect/>
          </a:stretch>
        </p:blipFill>
        <p:spPr bwMode="auto">
          <a:xfrm>
            <a:off x="499371" y="1007569"/>
            <a:ext cx="3518592" cy="2919435"/>
          </a:xfrm>
          <a:prstGeom prst="rect">
            <a:avLst/>
          </a:prstGeom>
          <a:noFill/>
          <a:ln w="9525">
            <a:solidFill>
              <a:schemeClr val="tx1"/>
            </a:solidFill>
            <a:miter lim="800000"/>
            <a:headEnd/>
            <a:tailEnd/>
          </a:ln>
        </p:spPr>
      </p:pic>
      <p:pic>
        <p:nvPicPr>
          <p:cNvPr id="122887" name="Picture 4" descr="Z:\Nelson\Noise_4D_chan2b.gif"/>
          <p:cNvPicPr>
            <a:picLocks noChangeAspect="1" noChangeArrowheads="1"/>
          </p:cNvPicPr>
          <p:nvPr/>
        </p:nvPicPr>
        <p:blipFill>
          <a:blip r:embed="rId4" cstate="print"/>
          <a:srcRect l="8978" t="7680"/>
          <a:stretch>
            <a:fillRect/>
          </a:stretch>
        </p:blipFill>
        <p:spPr bwMode="auto">
          <a:xfrm>
            <a:off x="5223771" y="1007569"/>
            <a:ext cx="3518592" cy="2919435"/>
          </a:xfrm>
          <a:prstGeom prst="rect">
            <a:avLst/>
          </a:prstGeom>
          <a:noFill/>
          <a:ln w="9525">
            <a:solidFill>
              <a:schemeClr val="tx1"/>
            </a:solidFill>
            <a:miter lim="800000"/>
            <a:headEnd/>
            <a:tailEnd/>
          </a:ln>
        </p:spPr>
      </p:pic>
      <p:sp>
        <p:nvSpPr>
          <p:cNvPr id="122885" name="Rectangle 16"/>
          <p:cNvSpPr>
            <a:spLocks noGrp="1" noChangeArrowheads="1"/>
          </p:cNvSpPr>
          <p:nvPr>
            <p:ph type="title"/>
          </p:nvPr>
        </p:nvSpPr>
        <p:spPr/>
        <p:txBody>
          <a:bodyPr/>
          <a:lstStyle/>
          <a:p>
            <a:r>
              <a:rPr lang="en-GB" dirty="0">
                <a:solidFill>
                  <a:srgbClr val="00B0F0"/>
                </a:solidFill>
              </a:rPr>
              <a:t>Why problem occurred</a:t>
            </a:r>
          </a:p>
        </p:txBody>
      </p:sp>
      <p:sp>
        <p:nvSpPr>
          <p:cNvPr id="122888" name="Oval 7"/>
          <p:cNvSpPr>
            <a:spLocks noChangeArrowheads="1"/>
          </p:cNvSpPr>
          <p:nvPr/>
        </p:nvSpPr>
        <p:spPr bwMode="auto">
          <a:xfrm>
            <a:off x="2286000" y="2669704"/>
            <a:ext cx="1143000" cy="685800"/>
          </a:xfrm>
          <a:prstGeom prst="ellipse">
            <a:avLst/>
          </a:prstGeom>
          <a:noFill/>
          <a:ln w="38100">
            <a:solidFill>
              <a:srgbClr val="D42E12"/>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22889" name="Oval 8"/>
          <p:cNvSpPr>
            <a:spLocks noChangeArrowheads="1"/>
          </p:cNvSpPr>
          <p:nvPr/>
        </p:nvSpPr>
        <p:spPr bwMode="auto">
          <a:xfrm>
            <a:off x="7010400" y="2593504"/>
            <a:ext cx="1143000" cy="685800"/>
          </a:xfrm>
          <a:prstGeom prst="ellipse">
            <a:avLst/>
          </a:prstGeom>
          <a:noFill/>
          <a:ln w="38100">
            <a:solidFill>
              <a:schemeClr val="accent2"/>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22890" name="Text Box 9"/>
          <p:cNvSpPr txBox="1">
            <a:spLocks noChangeArrowheads="1"/>
          </p:cNvSpPr>
          <p:nvPr/>
        </p:nvSpPr>
        <p:spPr bwMode="auto">
          <a:xfrm>
            <a:off x="467544" y="4124106"/>
            <a:ext cx="3168352" cy="2308324"/>
          </a:xfrm>
          <a:prstGeom prst="rect">
            <a:avLst/>
          </a:prstGeom>
          <a:noFill/>
          <a:ln w="25400">
            <a:solidFill>
              <a:schemeClr val="accent1"/>
            </a:solid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Extra pass of swell noise attenuation applied on one vintage due to high noise levels.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Attenuated of focused energy at synclines creates smiles on 4D difference of migrations later on.</a:t>
            </a:r>
            <a:endParaRPr kumimoji="0" lang="en-GB" sz="1600" b="1"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22891" name="Text Box 10"/>
          <p:cNvSpPr txBox="1">
            <a:spLocks noChangeArrowheads="1"/>
          </p:cNvSpPr>
          <p:nvPr/>
        </p:nvSpPr>
        <p:spPr bwMode="auto">
          <a:xfrm>
            <a:off x="395536" y="764704"/>
            <a:ext cx="4203576" cy="261610"/>
          </a:xfrm>
          <a:prstGeom prst="rect">
            <a:avLst/>
          </a:prstGeom>
          <a:solidFill>
            <a:schemeClr val="bg1"/>
          </a:solid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srgbClr val="595959"/>
                </a:solidFill>
                <a:effectLst/>
                <a:uLnTx/>
                <a:uFillTx/>
                <a:latin typeface="Futura Medium" pitchFamily="2" charset="0"/>
                <a:ea typeface="+mn-ea"/>
                <a:cs typeface="Arial" charset="0"/>
              </a:rPr>
              <a:t>Common Offset (CO) gathers after shot domain denoising </a:t>
            </a:r>
          </a:p>
        </p:txBody>
      </p:sp>
      <p:sp>
        <p:nvSpPr>
          <p:cNvPr id="122892" name="Text Box 11"/>
          <p:cNvSpPr txBox="1">
            <a:spLocks noChangeArrowheads="1"/>
          </p:cNvSpPr>
          <p:nvPr/>
        </p:nvSpPr>
        <p:spPr bwMode="auto">
          <a:xfrm>
            <a:off x="5076056" y="764704"/>
            <a:ext cx="3886200" cy="261610"/>
          </a:xfrm>
          <a:prstGeom prst="rect">
            <a:avLst/>
          </a:prstGeom>
          <a:solidFill>
            <a:schemeClr val="bg1"/>
          </a:solid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solidFill>
                  <a:srgbClr val="595959"/>
                </a:solidFill>
                <a:effectLst/>
                <a:uLnTx/>
                <a:uFillTx/>
                <a:latin typeface="Futura Medium" pitchFamily="2" charset="0"/>
                <a:ea typeface="+mn-ea"/>
                <a:cs typeface="Arial" charset="0"/>
              </a:rPr>
              <a:t>CO gather after shot </a:t>
            </a:r>
            <a:r>
              <a:rPr kumimoji="0" lang="en-US" sz="1100" b="1" i="0" u="none" strike="noStrike" kern="1200" cap="none" spc="0" normalizeH="0" baseline="0" noProof="0" dirty="0">
                <a:ln>
                  <a:noFill/>
                </a:ln>
                <a:solidFill>
                  <a:srgbClr val="D42E12"/>
                </a:solidFill>
                <a:effectLst/>
                <a:uLnTx/>
                <a:uFillTx/>
                <a:latin typeface="Futura Medium" pitchFamily="2" charset="0"/>
                <a:ea typeface="+mn-ea"/>
                <a:cs typeface="Arial" charset="0"/>
              </a:rPr>
              <a:t>and receiver</a:t>
            </a:r>
            <a:r>
              <a:rPr kumimoji="0" lang="en-US" sz="1100" b="1" i="0" u="none" strike="noStrike" kern="1200" cap="none" spc="0" normalizeH="0" baseline="0" noProof="0" dirty="0">
                <a:ln>
                  <a:noFill/>
                </a:ln>
                <a:solidFill>
                  <a:srgbClr val="595959"/>
                </a:solidFill>
                <a:effectLst/>
                <a:uLnTx/>
                <a:uFillTx/>
                <a:latin typeface="Futura Medium" pitchFamily="2" charset="0"/>
                <a:ea typeface="+mn-ea"/>
                <a:cs typeface="Arial" charset="0"/>
              </a:rPr>
              <a:t> domain denoising </a:t>
            </a:r>
          </a:p>
        </p:txBody>
      </p:sp>
      <p:grpSp>
        <p:nvGrpSpPr>
          <p:cNvPr id="17" name="Group 16"/>
          <p:cNvGrpSpPr/>
          <p:nvPr/>
        </p:nvGrpSpPr>
        <p:grpSpPr>
          <a:xfrm>
            <a:off x="3779912" y="3662059"/>
            <a:ext cx="3153096" cy="2647261"/>
            <a:chOff x="3435128" y="3618255"/>
            <a:chExt cx="3153096" cy="2647261"/>
          </a:xfrm>
        </p:grpSpPr>
        <p:pic>
          <p:nvPicPr>
            <p:cNvPr id="122893" name="Picture 5" descr="Z:\Nelson\Noise_4D_chan2c.gif"/>
            <p:cNvPicPr>
              <a:picLocks noChangeAspect="1" noChangeArrowheads="1"/>
            </p:cNvPicPr>
            <p:nvPr/>
          </p:nvPicPr>
          <p:blipFill>
            <a:blip r:embed="rId5" cstate="print"/>
            <a:srcRect l="8978" t="6583"/>
            <a:stretch>
              <a:fillRect/>
            </a:stretch>
          </p:blipFill>
          <p:spPr bwMode="auto">
            <a:xfrm>
              <a:off x="3435128" y="3618255"/>
              <a:ext cx="3153096" cy="2647261"/>
            </a:xfrm>
            <a:prstGeom prst="rect">
              <a:avLst/>
            </a:prstGeom>
            <a:noFill/>
            <a:ln w="9525">
              <a:solidFill>
                <a:schemeClr val="tx1"/>
              </a:solidFill>
              <a:miter lim="800000"/>
              <a:headEnd/>
              <a:tailEnd/>
            </a:ln>
          </p:spPr>
        </p:pic>
        <p:sp>
          <p:nvSpPr>
            <p:cNvPr id="122894" name="Text Box 12"/>
            <p:cNvSpPr txBox="1">
              <a:spLocks noChangeArrowheads="1"/>
            </p:cNvSpPr>
            <p:nvPr/>
          </p:nvSpPr>
          <p:spPr bwMode="auto">
            <a:xfrm>
              <a:off x="3661792" y="3717032"/>
              <a:ext cx="2854424" cy="338554"/>
            </a:xfrm>
            <a:prstGeom prst="rect">
              <a:avLst/>
            </a:prstGeom>
            <a:solidFill>
              <a:schemeClr val="accent1"/>
            </a:solid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Difference Pass 2 – Pass 1</a:t>
              </a:r>
              <a:endPar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22895" name="Oval 8"/>
            <p:cNvSpPr>
              <a:spLocks noChangeArrowheads="1"/>
            </p:cNvSpPr>
            <p:nvPr/>
          </p:nvSpPr>
          <p:spPr bwMode="auto">
            <a:xfrm>
              <a:off x="5148064" y="5157192"/>
              <a:ext cx="936645" cy="579453"/>
            </a:xfrm>
            <a:prstGeom prst="ellipse">
              <a:avLst/>
            </a:prstGeom>
            <a:noFill/>
            <a:ln w="38100">
              <a:solidFill>
                <a:srgbClr val="D42E12"/>
              </a:solidFill>
              <a:round/>
              <a:headEnd/>
              <a:tailE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grpSp>
      <p:sp>
        <p:nvSpPr>
          <p:cNvPr id="14" name="TextBox 13"/>
          <p:cNvSpPr txBox="1"/>
          <p:nvPr/>
        </p:nvSpPr>
        <p:spPr>
          <a:xfrm>
            <a:off x="755576" y="1123147"/>
            <a:ext cx="864096" cy="361637"/>
          </a:xfrm>
          <a:prstGeom prst="rect">
            <a:avLst/>
          </a:prstGeom>
          <a:solidFill>
            <a:schemeClr val="accent1"/>
          </a:solidFill>
          <a:ln>
            <a:solidFill>
              <a:schemeClr val="accent1"/>
            </a:solidFill>
          </a:ln>
        </p:spPr>
        <p:txBody>
          <a:bodyPr wrap="square" rtlCol="0">
            <a:spAutoFit/>
          </a:bodyPr>
          <a:lstStyle/>
          <a:p>
            <a:pPr marL="0" marR="0" lvl="0" indent="0" algn="l" defTabSz="914400" rtl="0" eaLnBrk="1" fontAlgn="base" latinLnBrk="0" hangingPunct="1">
              <a:lnSpc>
                <a:spcPts val="2100"/>
              </a:lnSpc>
              <a:spcBef>
                <a:spcPct val="0"/>
              </a:spcBef>
              <a:spcAft>
                <a:spcPts val="120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rPr>
              <a:t>Pass 1 </a:t>
            </a: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6" name="TextBox 15"/>
          <p:cNvSpPr txBox="1"/>
          <p:nvPr/>
        </p:nvSpPr>
        <p:spPr>
          <a:xfrm>
            <a:off x="5508104" y="1123147"/>
            <a:ext cx="936104" cy="361637"/>
          </a:xfrm>
          <a:prstGeom prst="rect">
            <a:avLst/>
          </a:prstGeom>
          <a:solidFill>
            <a:schemeClr val="accent1"/>
          </a:solidFill>
          <a:ln>
            <a:solidFill>
              <a:schemeClr val="accent1"/>
            </a:solidFill>
          </a:ln>
        </p:spPr>
        <p:txBody>
          <a:bodyPr wrap="square" rtlCol="0">
            <a:spAutoFit/>
          </a:bodyPr>
          <a:lstStyle/>
          <a:p>
            <a:pPr marL="0" marR="0" lvl="0" indent="0" algn="l" defTabSz="914400" rtl="0" eaLnBrk="1" fontAlgn="base" latinLnBrk="0" hangingPunct="1">
              <a:lnSpc>
                <a:spcPts val="2100"/>
              </a:lnSpc>
              <a:spcBef>
                <a:spcPct val="0"/>
              </a:spcBef>
              <a:spcAft>
                <a:spcPts val="120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rPr>
              <a:t>Pass 2 </a:t>
            </a: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Tree>
    <p:extLst>
      <p:ext uri="{BB962C8B-B14F-4D97-AF65-F5344CB8AC3E}">
        <p14:creationId xmlns:p14="http://schemas.microsoft.com/office/powerpoint/2010/main" val="2450938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026" descr="F:\images\miss_sp_small.jpg"/>
          <p:cNvPicPr>
            <a:picLocks noChangeAspect="1" noChangeArrowheads="1"/>
          </p:cNvPicPr>
          <p:nvPr/>
        </p:nvPicPr>
        <p:blipFill>
          <a:blip r:embed="rId3">
            <a:extLst>
              <a:ext uri="{28A0092B-C50C-407E-A947-70E740481C1C}">
                <a14:useLocalDpi xmlns:a14="http://schemas.microsoft.com/office/drawing/2010/main" val="0"/>
              </a:ext>
            </a:extLst>
          </a:blip>
          <a:srcRect l="33865" t="13158" r="18739" b="15790"/>
          <a:stretch>
            <a:fillRect/>
          </a:stretch>
        </p:blipFill>
        <p:spPr bwMode="auto">
          <a:xfrm>
            <a:off x="744538" y="1371600"/>
            <a:ext cx="3903662" cy="4419600"/>
          </a:xfrm>
          <a:prstGeom prst="rect">
            <a:avLst/>
          </a:prstGeom>
          <a:noFill/>
          <a:extLst>
            <a:ext uri="{909E8E84-426E-40DD-AFC4-6F175D3DCCD1}">
              <a14:hiddenFill xmlns:a14="http://schemas.microsoft.com/office/drawing/2010/main">
                <a:solidFill>
                  <a:srgbClr val="FFFFFF"/>
                </a:solidFill>
              </a14:hiddenFill>
            </a:ext>
          </a:extLst>
        </p:spPr>
      </p:pic>
      <p:pic>
        <p:nvPicPr>
          <p:cNvPr id="32771" name="Picture 1027" descr="F:\images\northoman.jpg"/>
          <p:cNvPicPr>
            <a:picLocks noChangeAspect="1" noChangeArrowheads="1"/>
          </p:cNvPicPr>
          <p:nvPr/>
        </p:nvPicPr>
        <p:blipFill>
          <a:blip r:embed="rId4">
            <a:extLst>
              <a:ext uri="{28A0092B-C50C-407E-A947-70E740481C1C}">
                <a14:useLocalDpi xmlns:a14="http://schemas.microsoft.com/office/drawing/2010/main" val="0"/>
              </a:ext>
            </a:extLst>
          </a:blip>
          <a:srcRect l="51764" t="20056" r="14706" b="11560"/>
          <a:stretch>
            <a:fillRect/>
          </a:stretch>
        </p:blipFill>
        <p:spPr bwMode="auto">
          <a:xfrm>
            <a:off x="5029200" y="1371600"/>
            <a:ext cx="3743325" cy="4419600"/>
          </a:xfrm>
          <a:prstGeom prst="rect">
            <a:avLst/>
          </a:prstGeom>
          <a:noFill/>
          <a:extLst>
            <a:ext uri="{909E8E84-426E-40DD-AFC4-6F175D3DCCD1}">
              <a14:hiddenFill xmlns:a14="http://schemas.microsoft.com/office/drawing/2010/main">
                <a:solidFill>
                  <a:srgbClr val="FFFFFF"/>
                </a:solidFill>
              </a14:hiddenFill>
            </a:ext>
          </a:extLst>
        </p:spPr>
      </p:pic>
      <p:sp>
        <p:nvSpPr>
          <p:cNvPr id="32772" name="Text Box 1028"/>
          <p:cNvSpPr txBox="1">
            <a:spLocks noChangeArrowheads="1"/>
          </p:cNvSpPr>
          <p:nvPr/>
        </p:nvSpPr>
        <p:spPr bwMode="auto">
          <a:xfrm>
            <a:off x="898525" y="228600"/>
            <a:ext cx="29193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Reservoir anatomy</a:t>
            </a:r>
          </a:p>
        </p:txBody>
      </p:sp>
    </p:spTree>
    <p:extLst>
      <p:ext uri="{BB962C8B-B14F-4D97-AF65-F5344CB8AC3E}">
        <p14:creationId xmlns:p14="http://schemas.microsoft.com/office/powerpoint/2010/main" val="39791902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solidFill>
                  <a:srgbClr val="00B0F0"/>
                </a:solidFill>
              </a:rPr>
              <a:t>Some Fundamental Rules of 4D Processing</a:t>
            </a:r>
            <a:endParaRPr lang="en-US" dirty="0">
              <a:solidFill>
                <a:srgbClr val="00B0F0"/>
              </a:solidFill>
            </a:endParaRPr>
          </a:p>
        </p:txBody>
      </p:sp>
      <p:sp>
        <p:nvSpPr>
          <p:cNvPr id="11" name="Freeform 10"/>
          <p:cNvSpPr/>
          <p:nvPr/>
        </p:nvSpPr>
        <p:spPr>
          <a:xfrm>
            <a:off x="944822" y="1580348"/>
            <a:ext cx="7704856" cy="380880"/>
          </a:xfrm>
          <a:custGeom>
            <a:avLst/>
            <a:gdLst>
              <a:gd name="connsiteX0" fmla="*/ 0 w 7704856"/>
              <a:gd name="connsiteY0" fmla="*/ 0 h 380880"/>
              <a:gd name="connsiteX1" fmla="*/ 7704856 w 7704856"/>
              <a:gd name="connsiteY1" fmla="*/ 0 h 380880"/>
              <a:gd name="connsiteX2" fmla="*/ 7704856 w 7704856"/>
              <a:gd name="connsiteY2" fmla="*/ 380880 h 380880"/>
              <a:gd name="connsiteX3" fmla="*/ 0 w 7704856"/>
              <a:gd name="connsiteY3" fmla="*/ 380880 h 380880"/>
              <a:gd name="connsiteX4" fmla="*/ 0 w 7704856"/>
              <a:gd name="connsiteY4" fmla="*/ 0 h 38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4856" h="380880">
                <a:moveTo>
                  <a:pt x="0" y="0"/>
                </a:moveTo>
                <a:lnTo>
                  <a:pt x="7704856" y="0"/>
                </a:lnTo>
                <a:lnTo>
                  <a:pt x="7704856" y="380880"/>
                </a:lnTo>
                <a:lnTo>
                  <a:pt x="0" y="380880"/>
                </a:lnTo>
                <a:lnTo>
                  <a:pt x="0" y="0"/>
                </a:lnTo>
                <a:close/>
              </a:path>
            </a:pathLst>
          </a:custGeom>
          <a:noFill/>
          <a:ln>
            <a:solidFill>
              <a:srgbClr val="F7D117"/>
            </a:solid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231775" marR="0" lvl="1" indent="-122238" algn="l" defTabSz="800100" rtl="0" eaLnBrk="1" fontAlgn="base" latinLnBrk="0" hangingPunct="1">
              <a:lnSpc>
                <a:spcPct val="90000"/>
              </a:lnSpc>
              <a:spcBef>
                <a:spcPct val="0"/>
              </a:spcBef>
              <a:spcAft>
                <a:spcPct val="20000"/>
              </a:spcAft>
              <a:buClrTx/>
              <a:buSzTx/>
              <a:buFont typeface="Wingdings" panose="05000000000000000000" pitchFamily="2" charset="2"/>
              <a:buChar char="§"/>
              <a:tabLst/>
              <a:defRPr/>
            </a:pPr>
            <a:r>
              <a:rPr kumimoji="0" lang="en-GB" sz="1800" b="0" i="0" u="none" strike="noStrike" kern="1200" cap="none" spc="0" normalizeH="0" baseline="0" noProof="0" dirty="0">
                <a:ln>
                  <a:noFill/>
                </a:ln>
                <a:solidFill>
                  <a:srgbClr val="595959">
                    <a:hueOff val="0"/>
                    <a:satOff val="0"/>
                    <a:lumOff val="0"/>
                    <a:alphaOff val="0"/>
                  </a:srgbClr>
                </a:solidFill>
                <a:effectLst/>
                <a:uLnTx/>
                <a:uFillTx/>
                <a:latin typeface="Futura Medium"/>
                <a:ea typeface="+mn-ea"/>
                <a:cs typeface="+mn-cs"/>
              </a:rPr>
              <a:t> Referred to as Co-Processing or Dedicated 4D Processing</a:t>
            </a:r>
          </a:p>
        </p:txBody>
      </p:sp>
      <p:sp>
        <p:nvSpPr>
          <p:cNvPr id="10" name="Rectangle 9"/>
          <p:cNvSpPr/>
          <p:nvPr/>
        </p:nvSpPr>
        <p:spPr>
          <a:xfrm>
            <a:off x="944822" y="1015238"/>
            <a:ext cx="7704856" cy="565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109538"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srgbClr val="595959"/>
                </a:solidFill>
                <a:effectLst/>
                <a:uLnTx/>
                <a:uFillTx/>
                <a:latin typeface="Futura Medium"/>
                <a:ea typeface="+mn-ea"/>
                <a:cs typeface="+mn-cs"/>
              </a:rPr>
              <a:t>Process base and monitors together from scratch. </a:t>
            </a:r>
          </a:p>
        </p:txBody>
      </p:sp>
      <p:sp>
        <p:nvSpPr>
          <p:cNvPr id="13" name="Freeform 12"/>
          <p:cNvSpPr/>
          <p:nvPr/>
        </p:nvSpPr>
        <p:spPr>
          <a:xfrm>
            <a:off x="944822" y="2690166"/>
            <a:ext cx="7704856" cy="380880"/>
          </a:xfrm>
          <a:custGeom>
            <a:avLst/>
            <a:gdLst>
              <a:gd name="connsiteX0" fmla="*/ 0 w 7704856"/>
              <a:gd name="connsiteY0" fmla="*/ 0 h 380880"/>
              <a:gd name="connsiteX1" fmla="*/ 7704856 w 7704856"/>
              <a:gd name="connsiteY1" fmla="*/ 0 h 380880"/>
              <a:gd name="connsiteX2" fmla="*/ 7704856 w 7704856"/>
              <a:gd name="connsiteY2" fmla="*/ 380880 h 380880"/>
              <a:gd name="connsiteX3" fmla="*/ 0 w 7704856"/>
              <a:gd name="connsiteY3" fmla="*/ 380880 h 380880"/>
              <a:gd name="connsiteX4" fmla="*/ 0 w 7704856"/>
              <a:gd name="connsiteY4" fmla="*/ 0 h 38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4856" h="380880">
                <a:moveTo>
                  <a:pt x="0" y="0"/>
                </a:moveTo>
                <a:lnTo>
                  <a:pt x="7704856" y="0"/>
                </a:lnTo>
                <a:lnTo>
                  <a:pt x="7704856" y="380880"/>
                </a:lnTo>
                <a:lnTo>
                  <a:pt x="0" y="380880"/>
                </a:lnTo>
                <a:lnTo>
                  <a:pt x="0" y="0"/>
                </a:lnTo>
                <a:close/>
              </a:path>
            </a:pathLst>
          </a:custGeom>
          <a:noFill/>
          <a:ln>
            <a:solidFill>
              <a:srgbClr val="F7D117"/>
            </a:solid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231775" marR="0" lvl="1" indent="-122238" algn="l" defTabSz="800100" rtl="0" eaLnBrk="1" fontAlgn="base" latinLnBrk="0" hangingPunct="1">
              <a:lnSpc>
                <a:spcPct val="90000"/>
              </a:lnSpc>
              <a:spcBef>
                <a:spcPct val="0"/>
              </a:spcBef>
              <a:spcAft>
                <a:spcPct val="20000"/>
              </a:spcAft>
              <a:buClrTx/>
              <a:buSzTx/>
              <a:buFont typeface="Wingdings" panose="05000000000000000000" pitchFamily="2" charset="2"/>
              <a:buChar char="§"/>
              <a:tabLst/>
              <a:defRPr/>
            </a:pPr>
            <a:r>
              <a:rPr kumimoji="0" lang="en-GB" sz="1800" b="0" i="0" u="none" strike="noStrike" kern="1200" cap="none" spc="0" normalizeH="0" baseline="0" noProof="0" dirty="0">
                <a:ln>
                  <a:noFill/>
                </a:ln>
                <a:solidFill>
                  <a:srgbClr val="595959">
                    <a:hueOff val="0"/>
                    <a:satOff val="0"/>
                    <a:lumOff val="0"/>
                    <a:alphaOff val="0"/>
                  </a:srgbClr>
                </a:solidFill>
                <a:effectLst/>
                <a:uLnTx/>
                <a:uFillTx/>
                <a:latin typeface="Futura Medium"/>
                <a:ea typeface="+mn-ea"/>
                <a:cs typeface="+mn-cs"/>
              </a:rPr>
              <a:t> Same pre-processing sequence and migration velocity model</a:t>
            </a:r>
          </a:p>
        </p:txBody>
      </p:sp>
      <p:sp>
        <p:nvSpPr>
          <p:cNvPr id="12" name="Rectangle 11"/>
          <p:cNvSpPr/>
          <p:nvPr/>
        </p:nvSpPr>
        <p:spPr>
          <a:xfrm>
            <a:off x="944822" y="2125056"/>
            <a:ext cx="7704856" cy="565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109538"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srgbClr val="595959"/>
                </a:solidFill>
                <a:effectLst/>
                <a:uLnTx/>
                <a:uFillTx/>
                <a:latin typeface="Futura Medium"/>
                <a:ea typeface="+mn-ea"/>
                <a:cs typeface="+mn-cs"/>
              </a:rPr>
              <a:t>Do the same to all vintages.</a:t>
            </a:r>
          </a:p>
        </p:txBody>
      </p:sp>
      <p:sp>
        <p:nvSpPr>
          <p:cNvPr id="14" name="Rectangle 13"/>
          <p:cNvSpPr/>
          <p:nvPr/>
        </p:nvSpPr>
        <p:spPr>
          <a:xfrm>
            <a:off x="944822" y="3207578"/>
            <a:ext cx="7704856" cy="565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109538"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srgbClr val="595959"/>
                </a:solidFill>
                <a:effectLst/>
                <a:uLnTx/>
                <a:uFillTx/>
                <a:latin typeface="Futura Medium"/>
                <a:ea typeface="+mn-ea"/>
                <a:cs typeface="+mn-cs"/>
              </a:rPr>
              <a:t>Select common data and throw away non-repeatable traces.</a:t>
            </a:r>
          </a:p>
        </p:txBody>
      </p:sp>
      <p:sp>
        <p:nvSpPr>
          <p:cNvPr id="16" name="Freeform 15"/>
          <p:cNvSpPr/>
          <p:nvPr/>
        </p:nvSpPr>
        <p:spPr>
          <a:xfrm>
            <a:off x="944822" y="4501626"/>
            <a:ext cx="7704856" cy="380880"/>
          </a:xfrm>
          <a:custGeom>
            <a:avLst/>
            <a:gdLst>
              <a:gd name="connsiteX0" fmla="*/ 0 w 7704856"/>
              <a:gd name="connsiteY0" fmla="*/ 0 h 380880"/>
              <a:gd name="connsiteX1" fmla="*/ 7704856 w 7704856"/>
              <a:gd name="connsiteY1" fmla="*/ 0 h 380880"/>
              <a:gd name="connsiteX2" fmla="*/ 7704856 w 7704856"/>
              <a:gd name="connsiteY2" fmla="*/ 380880 h 380880"/>
              <a:gd name="connsiteX3" fmla="*/ 0 w 7704856"/>
              <a:gd name="connsiteY3" fmla="*/ 380880 h 380880"/>
              <a:gd name="connsiteX4" fmla="*/ 0 w 7704856"/>
              <a:gd name="connsiteY4" fmla="*/ 0 h 380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4856" h="380880">
                <a:moveTo>
                  <a:pt x="0" y="0"/>
                </a:moveTo>
                <a:lnTo>
                  <a:pt x="7704856" y="0"/>
                </a:lnTo>
                <a:lnTo>
                  <a:pt x="7704856" y="380880"/>
                </a:lnTo>
                <a:lnTo>
                  <a:pt x="0" y="380880"/>
                </a:lnTo>
                <a:lnTo>
                  <a:pt x="0" y="0"/>
                </a:lnTo>
                <a:close/>
              </a:path>
            </a:pathLst>
          </a:custGeom>
          <a:noFill/>
          <a:ln>
            <a:solidFill>
              <a:srgbClr val="F7D117"/>
            </a:solid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231775" marR="0" lvl="1" indent="-122238" algn="l" defTabSz="800100" rtl="0" eaLnBrk="1" fontAlgn="base" latinLnBrk="0" hangingPunct="1">
              <a:lnSpc>
                <a:spcPct val="90000"/>
              </a:lnSpc>
              <a:spcBef>
                <a:spcPct val="0"/>
              </a:spcBef>
              <a:spcAft>
                <a:spcPct val="20000"/>
              </a:spcAft>
              <a:buClrTx/>
              <a:buSzTx/>
              <a:buFont typeface="Wingdings" panose="05000000000000000000" pitchFamily="2" charset="2"/>
              <a:buChar char="§"/>
              <a:tabLst/>
              <a:defRPr/>
            </a:pPr>
            <a:r>
              <a:rPr kumimoji="0" lang="en-GB" sz="1800" i="0" u="none" strike="noStrike" kern="1200" cap="none" spc="0" normalizeH="0" baseline="0" noProof="0" dirty="0">
                <a:ln>
                  <a:noFill/>
                </a:ln>
                <a:solidFill>
                  <a:srgbClr val="595959">
                    <a:hueOff val="0"/>
                    <a:satOff val="0"/>
                    <a:lumOff val="0"/>
                    <a:alphaOff val="0"/>
                  </a:srgbClr>
                </a:solidFill>
                <a:effectLst/>
                <a:uLnTx/>
                <a:uFillTx/>
                <a:latin typeface="Futura Medium"/>
                <a:ea typeface="+mn-ea"/>
                <a:cs typeface="+mn-cs"/>
              </a:rPr>
              <a:t> Select reference survey to fix differences.</a:t>
            </a:r>
          </a:p>
        </p:txBody>
      </p:sp>
      <p:sp>
        <p:nvSpPr>
          <p:cNvPr id="15" name="Rectangle 14"/>
          <p:cNvSpPr/>
          <p:nvPr/>
        </p:nvSpPr>
        <p:spPr>
          <a:xfrm>
            <a:off x="944822" y="3936516"/>
            <a:ext cx="7704856" cy="565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109538"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srgbClr val="595959"/>
                </a:solidFill>
                <a:effectLst/>
                <a:uLnTx/>
                <a:uFillTx/>
                <a:latin typeface="Futura Medium"/>
                <a:ea typeface="+mn-ea"/>
                <a:cs typeface="+mn-cs"/>
              </a:rPr>
              <a:t>Use the extra dimension.</a:t>
            </a:r>
          </a:p>
        </p:txBody>
      </p:sp>
      <p:sp>
        <p:nvSpPr>
          <p:cNvPr id="17" name="Rectangle 16"/>
          <p:cNvSpPr/>
          <p:nvPr/>
        </p:nvSpPr>
        <p:spPr>
          <a:xfrm>
            <a:off x="944822" y="5046334"/>
            <a:ext cx="7704856" cy="565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109538"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srgbClr val="595959"/>
                </a:solidFill>
                <a:effectLst/>
                <a:uLnTx/>
                <a:uFillTx/>
                <a:latin typeface="Futura Medium"/>
                <a:ea typeface="+mn-ea"/>
                <a:cs typeface="+mn-cs"/>
              </a:rPr>
              <a:t>Use the best possible imaging for S/N.</a:t>
            </a:r>
          </a:p>
        </p:txBody>
      </p:sp>
      <p:sp>
        <p:nvSpPr>
          <p:cNvPr id="18" name="Rectangle 17"/>
          <p:cNvSpPr/>
          <p:nvPr/>
        </p:nvSpPr>
        <p:spPr>
          <a:xfrm>
            <a:off x="944822" y="5775274"/>
            <a:ext cx="7704856" cy="565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4008" tIns="18288" rIns="18288" bIns="18288" rtlCol="0" anchor="ctr"/>
          <a:lstStyle/>
          <a:p>
            <a:pPr marL="109538"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srgbClr val="595959"/>
                </a:solidFill>
                <a:effectLst/>
                <a:uLnTx/>
                <a:uFillTx/>
                <a:latin typeface="Futura Medium"/>
                <a:ea typeface="+mn-ea"/>
                <a:cs typeface="+mn-cs"/>
              </a:rPr>
              <a:t>Re-process old 4D regularly (&lt;5 years) just like you would 3D.</a:t>
            </a:r>
            <a:endParaRPr kumimoji="0" lang="en-US" sz="1800" b="1" i="0" u="none" strike="noStrike" kern="1200" cap="none" spc="0" normalizeH="0" baseline="0" noProof="0" dirty="0">
              <a:ln>
                <a:noFill/>
              </a:ln>
              <a:solidFill>
                <a:srgbClr val="595959"/>
              </a:solidFill>
              <a:effectLst/>
              <a:uLnTx/>
              <a:uFillTx/>
              <a:latin typeface="Futura Medium"/>
              <a:ea typeface="+mn-ea"/>
              <a:cs typeface="+mn-cs"/>
            </a:endParaRPr>
          </a:p>
        </p:txBody>
      </p:sp>
      <p:sp>
        <p:nvSpPr>
          <p:cNvPr id="23" name="Rectangle 22"/>
          <p:cNvSpPr/>
          <p:nvPr/>
        </p:nvSpPr>
        <p:spPr>
          <a:xfrm>
            <a:off x="549690" y="972017"/>
            <a:ext cx="421910" cy="584775"/>
          </a:xfrm>
          <a:prstGeom prst="rect">
            <a:avLst/>
          </a:prstGeom>
          <a:noFill/>
        </p:spPr>
        <p:txBody>
          <a:bodyPr wrap="non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w="12700">
                  <a:solidFill>
                    <a:srgbClr val="999999">
                      <a:satMod val="155000"/>
                    </a:srgbClr>
                  </a:solidFill>
                  <a:prstDash val="solid"/>
                </a:ln>
                <a:solidFill>
                  <a:srgbClr val="00B0F0"/>
                </a:solidFill>
                <a:uLnTx/>
                <a:uFillTx/>
                <a:latin typeface="Futura Medium"/>
                <a:ea typeface="+mn-ea"/>
                <a:cs typeface="+mn-cs"/>
              </a:rPr>
              <a:t>1</a:t>
            </a:r>
          </a:p>
        </p:txBody>
      </p:sp>
      <p:sp>
        <p:nvSpPr>
          <p:cNvPr id="24" name="Rectangle 23"/>
          <p:cNvSpPr/>
          <p:nvPr/>
        </p:nvSpPr>
        <p:spPr>
          <a:xfrm>
            <a:off x="549690" y="2124145"/>
            <a:ext cx="421910" cy="584775"/>
          </a:xfrm>
          <a:prstGeom prst="rect">
            <a:avLst/>
          </a:prstGeom>
          <a:noFill/>
        </p:spPr>
        <p:txBody>
          <a:bodyPr wrap="non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w="12700">
                  <a:solidFill>
                    <a:srgbClr val="999999">
                      <a:satMod val="155000"/>
                    </a:srgbClr>
                  </a:solidFill>
                  <a:prstDash val="solid"/>
                </a:ln>
                <a:solidFill>
                  <a:srgbClr val="00B0F0"/>
                </a:solidFill>
                <a:uLnTx/>
                <a:uFillTx/>
                <a:latin typeface="Futura Medium"/>
                <a:ea typeface="+mn-ea"/>
                <a:cs typeface="+mn-cs"/>
              </a:rPr>
              <a:t>2</a:t>
            </a:r>
          </a:p>
        </p:txBody>
      </p:sp>
      <p:sp>
        <p:nvSpPr>
          <p:cNvPr id="25" name="Rectangle 24"/>
          <p:cNvSpPr/>
          <p:nvPr/>
        </p:nvSpPr>
        <p:spPr>
          <a:xfrm>
            <a:off x="549690" y="3204265"/>
            <a:ext cx="421910" cy="584775"/>
          </a:xfrm>
          <a:prstGeom prst="rect">
            <a:avLst/>
          </a:prstGeom>
          <a:noFill/>
        </p:spPr>
        <p:txBody>
          <a:bodyPr wrap="non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w="12700">
                  <a:solidFill>
                    <a:srgbClr val="999999">
                      <a:satMod val="155000"/>
                    </a:srgbClr>
                  </a:solidFill>
                  <a:prstDash val="solid"/>
                </a:ln>
                <a:solidFill>
                  <a:srgbClr val="00B0F0"/>
                </a:solidFill>
                <a:uLnTx/>
                <a:uFillTx/>
                <a:latin typeface="Futura Medium"/>
                <a:ea typeface="+mn-ea"/>
                <a:cs typeface="+mn-cs"/>
              </a:rPr>
              <a:t>3</a:t>
            </a:r>
          </a:p>
        </p:txBody>
      </p:sp>
      <p:sp>
        <p:nvSpPr>
          <p:cNvPr id="26" name="Rectangle 25"/>
          <p:cNvSpPr/>
          <p:nvPr/>
        </p:nvSpPr>
        <p:spPr>
          <a:xfrm>
            <a:off x="549690" y="3933056"/>
            <a:ext cx="421910" cy="584775"/>
          </a:xfrm>
          <a:prstGeom prst="rect">
            <a:avLst/>
          </a:prstGeom>
          <a:noFill/>
        </p:spPr>
        <p:txBody>
          <a:bodyPr wrap="non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w="12700">
                  <a:solidFill>
                    <a:srgbClr val="999999">
                      <a:satMod val="155000"/>
                    </a:srgbClr>
                  </a:solidFill>
                  <a:prstDash val="solid"/>
                </a:ln>
                <a:solidFill>
                  <a:srgbClr val="00B0F0"/>
                </a:solidFill>
                <a:uLnTx/>
                <a:uFillTx/>
                <a:latin typeface="Futura Medium"/>
                <a:ea typeface="+mn-ea"/>
                <a:cs typeface="+mn-cs"/>
              </a:rPr>
              <a:t>4</a:t>
            </a:r>
          </a:p>
        </p:txBody>
      </p:sp>
      <p:sp>
        <p:nvSpPr>
          <p:cNvPr id="27" name="Rectangle 26"/>
          <p:cNvSpPr/>
          <p:nvPr/>
        </p:nvSpPr>
        <p:spPr>
          <a:xfrm>
            <a:off x="549690" y="5076473"/>
            <a:ext cx="421910" cy="584775"/>
          </a:xfrm>
          <a:prstGeom prst="rect">
            <a:avLst/>
          </a:prstGeom>
          <a:noFill/>
        </p:spPr>
        <p:txBody>
          <a:bodyPr wrap="non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w="12700">
                  <a:solidFill>
                    <a:srgbClr val="999999">
                      <a:satMod val="155000"/>
                    </a:srgbClr>
                  </a:solidFill>
                  <a:prstDash val="solid"/>
                </a:ln>
                <a:solidFill>
                  <a:srgbClr val="00B0F0"/>
                </a:solidFill>
                <a:uLnTx/>
                <a:uFillTx/>
                <a:latin typeface="Futura Medium"/>
                <a:ea typeface="+mn-ea"/>
                <a:cs typeface="+mn-cs"/>
              </a:rPr>
              <a:t>5</a:t>
            </a:r>
          </a:p>
        </p:txBody>
      </p:sp>
      <p:sp>
        <p:nvSpPr>
          <p:cNvPr id="28" name="Rectangle 27"/>
          <p:cNvSpPr/>
          <p:nvPr/>
        </p:nvSpPr>
        <p:spPr>
          <a:xfrm>
            <a:off x="549690" y="5724545"/>
            <a:ext cx="421910" cy="584775"/>
          </a:xfrm>
          <a:prstGeom prst="rect">
            <a:avLst/>
          </a:prstGeom>
          <a:noFill/>
        </p:spPr>
        <p:txBody>
          <a:bodyPr wrap="none" lIns="91440" tIns="45720" rIns="91440" bIns="4572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w="12700">
                  <a:solidFill>
                    <a:srgbClr val="999999">
                      <a:satMod val="155000"/>
                    </a:srgbClr>
                  </a:solidFill>
                  <a:prstDash val="solid"/>
                </a:ln>
                <a:solidFill>
                  <a:srgbClr val="00B0F0"/>
                </a:solidFill>
                <a:uLnTx/>
                <a:uFillTx/>
                <a:latin typeface="Futura Medium"/>
                <a:ea typeface="+mn-ea"/>
                <a:cs typeface="+mn-cs"/>
              </a:rPr>
              <a:t>6</a:t>
            </a:r>
          </a:p>
        </p:txBody>
      </p:sp>
    </p:spTree>
    <p:extLst>
      <p:ext uri="{BB962C8B-B14F-4D97-AF65-F5344CB8AC3E}">
        <p14:creationId xmlns:p14="http://schemas.microsoft.com/office/powerpoint/2010/main" val="2263664255"/>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solidFill>
                  <a:srgbClr val="00B0F0"/>
                </a:solidFill>
              </a:rPr>
              <a:t>The Absolute </a:t>
            </a:r>
            <a:r>
              <a:rPr lang="en-GB" b="1" dirty="0">
                <a:solidFill>
                  <a:srgbClr val="00B0F0"/>
                </a:solidFill>
              </a:rPr>
              <a:t>First</a:t>
            </a:r>
            <a:r>
              <a:rPr lang="en-GB" dirty="0">
                <a:solidFill>
                  <a:srgbClr val="00B0F0"/>
                </a:solidFill>
              </a:rPr>
              <a:t> Rule of 4D Processing</a:t>
            </a:r>
            <a:endParaRPr lang="en-US" dirty="0">
              <a:solidFill>
                <a:srgbClr val="00B0F0"/>
              </a:solidFill>
            </a:endParaRPr>
          </a:p>
        </p:txBody>
      </p:sp>
      <p:sp>
        <p:nvSpPr>
          <p:cNvPr id="5" name="Rectangle 4"/>
          <p:cNvSpPr/>
          <p:nvPr/>
        </p:nvSpPr>
        <p:spPr>
          <a:xfrm>
            <a:off x="1181492" y="3244334"/>
            <a:ext cx="6781023" cy="830997"/>
          </a:xfrm>
          <a:prstGeom prst="rect">
            <a:avLst/>
          </a:prstGeom>
        </p:spPr>
        <p:txBody>
          <a:bodyPr wrap="none">
            <a:spAutoFit/>
          </a:bodyPr>
          <a:lstStyle/>
          <a:p>
            <a:pPr algn="ctr"/>
            <a:r>
              <a:rPr lang="en-GB" sz="4800" b="1" dirty="0">
                <a:ln w="10160">
                  <a:solidFill>
                    <a:schemeClr val="accent1"/>
                  </a:solidFill>
                  <a:prstDash val="solid"/>
                </a:ln>
                <a:solidFill>
                  <a:srgbClr val="00B0F0"/>
                </a:solidFill>
              </a:rPr>
              <a:t>QC, QC and more QC</a:t>
            </a:r>
            <a:endParaRPr lang="en-US" sz="4800" b="1" dirty="0">
              <a:solidFill>
                <a:srgbClr val="00B0F0"/>
              </a:solidFill>
            </a:endParaRPr>
          </a:p>
        </p:txBody>
      </p:sp>
    </p:spTree>
    <p:extLst>
      <p:ext uri="{BB962C8B-B14F-4D97-AF65-F5344CB8AC3E}">
        <p14:creationId xmlns:p14="http://schemas.microsoft.com/office/powerpoint/2010/main" val="2778973996"/>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solidFill>
                  <a:srgbClr val="00B0F0"/>
                </a:solidFill>
              </a:rPr>
              <a:t>Using the extra dimension (4D Corrections)</a:t>
            </a:r>
            <a:endParaRPr lang="en-US" dirty="0">
              <a:solidFill>
                <a:srgbClr val="00B0F0"/>
              </a:solidFill>
            </a:endParaRPr>
          </a:p>
        </p:txBody>
      </p:sp>
      <p:sp>
        <p:nvSpPr>
          <p:cNvPr id="8" name="Content Placeholder 7"/>
          <p:cNvSpPr txBox="1">
            <a:spLocks/>
          </p:cNvSpPr>
          <p:nvPr/>
        </p:nvSpPr>
        <p:spPr bwMode="auto">
          <a:xfrm>
            <a:off x="900360" y="1268760"/>
            <a:ext cx="7776096" cy="809965"/>
          </a:xfrm>
          <a:prstGeom prst="rect">
            <a:avLst/>
          </a:prstGeom>
          <a:solidFill>
            <a:schemeClr val="accent2"/>
          </a:solidFill>
          <a:ln w="19050" algn="ctr">
            <a:solidFill>
              <a:schemeClr val="accent2"/>
            </a:solidFill>
            <a:miter lim="800000"/>
            <a:headEnd/>
            <a:tailEnd/>
          </a:ln>
        </p:spPr>
        <p:txBody>
          <a:bodyPr vert="horz" wrap="square" lIns="0" tIns="0" rIns="0" bIns="0" numCol="1" anchor="t" anchorCtr="0" compatLnSpc="1">
            <a:prstTxWarp prst="textNoShape">
              <a:avLst/>
            </a:prstTxWarp>
            <a:spAutoFit/>
          </a:bodyPr>
          <a:lstStyle/>
          <a:p>
            <a:pPr marL="109538" marR="0" lvl="0" indent="0" algn="l" defTabSz="914400" rtl="0" eaLnBrk="1" fontAlgn="base" latinLnBrk="0" hangingPunct="1">
              <a:lnSpc>
                <a:spcPct val="140000"/>
              </a:lnSpc>
              <a:spcBef>
                <a:spcPct val="0"/>
              </a:spcBef>
              <a:spcAft>
                <a:spcPts val="600"/>
              </a:spcAft>
              <a:buClr>
                <a:srgbClr val="D42E12"/>
              </a:buClr>
              <a:buSzPct val="100000"/>
              <a:buFontTx/>
              <a:buNone/>
              <a:tabLst/>
              <a:defRPr/>
            </a:pPr>
            <a:r>
              <a:rPr kumimoji="0" lang="en-US" sz="2000" b="1" i="0" u="none" strike="noStrike" kern="1200" cap="none" spc="0" normalizeH="0" baseline="0" noProof="0" dirty="0">
                <a:ln>
                  <a:noFill/>
                </a:ln>
                <a:solidFill>
                  <a:srgbClr val="FFFFFF"/>
                </a:solidFill>
                <a:effectLst/>
                <a:uLnTx/>
                <a:uFillTx/>
                <a:latin typeface="Futura Medium"/>
                <a:ea typeface="+mn-ea"/>
                <a:cs typeface="Arial" charset="0"/>
              </a:rPr>
              <a:t>Common instances where reference survey was used to fix differences related to acquisition conditions or errors.</a:t>
            </a:r>
          </a:p>
        </p:txBody>
      </p:sp>
      <p:sp>
        <p:nvSpPr>
          <p:cNvPr id="9" name="Rectangle 8"/>
          <p:cNvSpPr/>
          <p:nvPr/>
        </p:nvSpPr>
        <p:spPr>
          <a:xfrm>
            <a:off x="900360" y="2633129"/>
            <a:ext cx="7776864" cy="261610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marL="342900" marR="0" lvl="0" indent="-342900" algn="l" defTabSz="914400" rtl="0" eaLnBrk="1" fontAlgn="auto" latinLnBrk="0" hangingPunct="1">
              <a:lnSpc>
                <a:spcPct val="120000"/>
              </a:lnSpc>
              <a:spcBef>
                <a:spcPts val="0"/>
              </a:spcBef>
              <a:spcAft>
                <a:spcPts val="600"/>
              </a:spcAft>
              <a:buClr>
                <a:srgbClr val="080808"/>
              </a:buClr>
              <a:buSzPct val="150000"/>
              <a:buFont typeface="Arial" panose="020B0604020202020204" pitchFamily="34" charset="0"/>
              <a:buChar char="•"/>
              <a:tabLst/>
              <a:defRPr/>
            </a:pPr>
            <a:r>
              <a:rPr kumimoji="0" lang="en-GB" sz="2000" b="1" i="0" u="none" strike="noStrike" kern="1200" cap="none" spc="0" normalizeH="0" baseline="0" noProof="0" dirty="0">
                <a:ln>
                  <a:noFill/>
                </a:ln>
                <a:solidFill>
                  <a:srgbClr val="595959"/>
                </a:solidFill>
                <a:effectLst/>
                <a:uLnTx/>
                <a:uFillTx/>
                <a:latin typeface="Futura Medium"/>
                <a:ea typeface="+mn-ea"/>
                <a:cs typeface="+mn-cs"/>
              </a:rPr>
              <a:t>Residual water column corrections (statics) in marine</a:t>
            </a:r>
          </a:p>
          <a:p>
            <a:pPr marL="342900" marR="0" lvl="0" indent="-342900" algn="l" defTabSz="914400" rtl="0" eaLnBrk="1" fontAlgn="auto" latinLnBrk="0" hangingPunct="1">
              <a:lnSpc>
                <a:spcPct val="120000"/>
              </a:lnSpc>
              <a:spcBef>
                <a:spcPts val="0"/>
              </a:spcBef>
              <a:spcAft>
                <a:spcPts val="600"/>
              </a:spcAft>
              <a:buClr>
                <a:srgbClr val="080808"/>
              </a:buClr>
              <a:buSzPct val="150000"/>
              <a:buFont typeface="Arial" panose="020B0604020202020204" pitchFamily="34" charset="0"/>
              <a:buChar char="•"/>
              <a:tabLst/>
              <a:defRPr/>
            </a:pPr>
            <a:r>
              <a:rPr kumimoji="0" lang="en-GB" sz="2000" b="1" i="0" u="none" strike="noStrike" kern="1200" cap="none" spc="0" normalizeH="0" baseline="0" noProof="0" dirty="0">
                <a:ln>
                  <a:noFill/>
                </a:ln>
                <a:solidFill>
                  <a:srgbClr val="595959"/>
                </a:solidFill>
                <a:effectLst/>
                <a:uLnTx/>
                <a:uFillTx/>
                <a:latin typeface="Futura Medium"/>
                <a:ea typeface="+mn-ea"/>
                <a:cs typeface="+mn-cs"/>
              </a:rPr>
              <a:t>Coupling or near surface differences on land or seabed</a:t>
            </a:r>
          </a:p>
          <a:p>
            <a:pPr marL="342900" marR="0" lvl="0" indent="-342900" algn="l" defTabSz="914400" rtl="0" eaLnBrk="1" fontAlgn="auto" latinLnBrk="0" hangingPunct="1">
              <a:lnSpc>
                <a:spcPct val="120000"/>
              </a:lnSpc>
              <a:spcBef>
                <a:spcPts val="0"/>
              </a:spcBef>
              <a:spcAft>
                <a:spcPts val="600"/>
              </a:spcAft>
              <a:buClr>
                <a:srgbClr val="080808"/>
              </a:buClr>
              <a:buSzPct val="150000"/>
              <a:buFont typeface="Arial" panose="020B0604020202020204" pitchFamily="34" charset="0"/>
              <a:buChar char="•"/>
              <a:tabLst/>
              <a:defRPr/>
            </a:pPr>
            <a:r>
              <a:rPr kumimoji="0" lang="en-GB" sz="2000" b="1" i="0" u="none" strike="noStrike" kern="1200" cap="none" spc="0" normalizeH="0" baseline="0" noProof="0" dirty="0">
                <a:ln>
                  <a:noFill/>
                </a:ln>
                <a:solidFill>
                  <a:srgbClr val="595959"/>
                </a:solidFill>
                <a:effectLst/>
                <a:uLnTx/>
                <a:uFillTx/>
                <a:latin typeface="Futura Medium"/>
                <a:ea typeface="+mn-ea"/>
                <a:cs typeface="+mn-cs"/>
              </a:rPr>
              <a:t>Positioning errors—small but significant systematic errors are common</a:t>
            </a:r>
          </a:p>
          <a:p>
            <a:pPr marL="342900" marR="0" lvl="0" indent="-342900" algn="l" defTabSz="914400" rtl="0" eaLnBrk="1" fontAlgn="auto" latinLnBrk="0" hangingPunct="1">
              <a:lnSpc>
                <a:spcPct val="120000"/>
              </a:lnSpc>
              <a:spcBef>
                <a:spcPts val="0"/>
              </a:spcBef>
              <a:spcAft>
                <a:spcPts val="600"/>
              </a:spcAft>
              <a:buClr>
                <a:srgbClr val="080808"/>
              </a:buClr>
              <a:buSzPct val="150000"/>
              <a:buFont typeface="Arial" panose="020B0604020202020204" pitchFamily="34" charset="0"/>
              <a:buChar char="•"/>
              <a:tabLst/>
              <a:defRPr/>
            </a:pPr>
            <a:r>
              <a:rPr kumimoji="0" lang="en-GB" sz="2000" b="1" i="0" u="none" strike="noStrike" kern="1200" cap="none" spc="0" normalizeH="0" baseline="0" noProof="0" dirty="0">
                <a:ln>
                  <a:noFill/>
                </a:ln>
                <a:solidFill>
                  <a:srgbClr val="595959"/>
                </a:solidFill>
                <a:effectLst/>
                <a:uLnTx/>
                <a:uFillTx/>
                <a:latin typeface="Futura Medium"/>
                <a:ea typeface="+mn-ea"/>
                <a:cs typeface="+mn-cs"/>
              </a:rPr>
              <a:t>Source wavelet — Global Matching</a:t>
            </a:r>
          </a:p>
          <a:p>
            <a:pPr marL="342900" marR="0" lvl="0" indent="-342900" algn="l" defTabSz="914400" rtl="0" eaLnBrk="1" fontAlgn="auto" latinLnBrk="0" hangingPunct="1">
              <a:lnSpc>
                <a:spcPct val="120000"/>
              </a:lnSpc>
              <a:spcBef>
                <a:spcPts val="0"/>
              </a:spcBef>
              <a:spcAft>
                <a:spcPts val="600"/>
              </a:spcAft>
              <a:buClr>
                <a:srgbClr val="080808"/>
              </a:buClr>
              <a:buSzPct val="150000"/>
              <a:buFont typeface="Arial" panose="020B0604020202020204" pitchFamily="34" charset="0"/>
              <a:buChar char="•"/>
              <a:tabLst/>
              <a:defRPr/>
            </a:pPr>
            <a:r>
              <a:rPr kumimoji="0" lang="en-GB" sz="2000" b="1" i="0" u="none" strike="noStrike" kern="1200" cap="none" spc="0" normalizeH="0" baseline="0" noProof="0" dirty="0">
                <a:ln>
                  <a:noFill/>
                </a:ln>
                <a:solidFill>
                  <a:srgbClr val="595959"/>
                </a:solidFill>
                <a:effectLst/>
                <a:uLnTx/>
                <a:uFillTx/>
                <a:latin typeface="Futura Medium"/>
                <a:ea typeface="+mn-ea"/>
                <a:cs typeface="+mn-cs"/>
              </a:rPr>
              <a:t>Repeatability differences — Local Matching</a:t>
            </a:r>
            <a:endParaRPr kumimoji="0" lang="en-US" sz="2000" b="1" i="0" u="none" strike="noStrike" kern="1200" cap="none" spc="0" normalizeH="0" baseline="0" noProof="0" dirty="0">
              <a:ln>
                <a:noFill/>
              </a:ln>
              <a:solidFill>
                <a:srgbClr val="595959"/>
              </a:solidFill>
              <a:effectLst/>
              <a:uLnTx/>
              <a:uFillTx/>
              <a:latin typeface="Futura Medium"/>
              <a:ea typeface="+mn-ea"/>
              <a:cs typeface="+mn-cs"/>
            </a:endParaRPr>
          </a:p>
        </p:txBody>
      </p:sp>
    </p:spTree>
    <p:extLst>
      <p:ext uri="{BB962C8B-B14F-4D97-AF65-F5344CB8AC3E}">
        <p14:creationId xmlns:p14="http://schemas.microsoft.com/office/powerpoint/2010/main" val="3720106699"/>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65" name="Rectangle 32"/>
          <p:cNvSpPr>
            <a:spLocks noGrp="1" noChangeArrowheads="1"/>
          </p:cNvSpPr>
          <p:nvPr>
            <p:ph type="title"/>
          </p:nvPr>
        </p:nvSpPr>
        <p:spPr/>
        <p:txBody>
          <a:bodyPr/>
          <a:lstStyle/>
          <a:p>
            <a:pPr eaLnBrk="1" hangingPunct="1"/>
            <a:r>
              <a:rPr lang="en-GB" dirty="0">
                <a:solidFill>
                  <a:srgbClr val="00B0F0"/>
                </a:solidFill>
              </a:rPr>
              <a:t>Where Does 4D Noise Come From?</a:t>
            </a:r>
          </a:p>
        </p:txBody>
      </p:sp>
      <p:grpSp>
        <p:nvGrpSpPr>
          <p:cNvPr id="2" name="Group 6"/>
          <p:cNvGrpSpPr>
            <a:grpSpLocks/>
          </p:cNvGrpSpPr>
          <p:nvPr/>
        </p:nvGrpSpPr>
        <p:grpSpPr bwMode="auto">
          <a:xfrm>
            <a:off x="904875" y="3733800"/>
            <a:ext cx="2524125" cy="1876425"/>
            <a:chOff x="4014" y="1830"/>
            <a:chExt cx="1722" cy="1182"/>
          </a:xfrm>
        </p:grpSpPr>
        <p:sp>
          <p:nvSpPr>
            <p:cNvPr id="78881" name="AutoShape 7" descr="Newsprint"/>
            <p:cNvSpPr>
              <a:spLocks noChangeArrowheads="1"/>
            </p:cNvSpPr>
            <p:nvPr/>
          </p:nvSpPr>
          <p:spPr bwMode="auto">
            <a:xfrm>
              <a:off x="4014" y="2574"/>
              <a:ext cx="1716" cy="438"/>
            </a:xfrm>
            <a:prstGeom prst="cube">
              <a:avLst>
                <a:gd name="adj" fmla="val 25000"/>
              </a:avLst>
            </a:prstGeom>
            <a:blipFill dpi="0" rotWithShape="0">
              <a:blip r:embed="rId3" cstate="print"/>
              <a:srcRect/>
              <a:tile tx="0" ty="0" sx="100000" sy="100000" flip="none" algn="tl"/>
            </a:blipFill>
            <a:ln w="9525">
              <a:solidFill>
                <a:schemeClr val="tx1"/>
              </a:solidFill>
              <a:miter lim="800000"/>
              <a:headEnd/>
              <a:tailEnd/>
            </a:ln>
          </p:spPr>
          <p:txBody>
            <a:bodyPr wrap="none" anchor="ctr"/>
            <a:lstStyle/>
            <a:p>
              <a:endParaRPr lang="en-US" dirty="0"/>
            </a:p>
          </p:txBody>
        </p:sp>
        <p:sp>
          <p:nvSpPr>
            <p:cNvPr id="78882" name="AutoShape 8" descr="Stationery"/>
            <p:cNvSpPr>
              <a:spLocks noChangeArrowheads="1"/>
            </p:cNvSpPr>
            <p:nvPr/>
          </p:nvSpPr>
          <p:spPr bwMode="auto">
            <a:xfrm>
              <a:off x="4014" y="2262"/>
              <a:ext cx="1716" cy="438"/>
            </a:xfrm>
            <a:prstGeom prst="cube">
              <a:avLst>
                <a:gd name="adj" fmla="val 25000"/>
              </a:avLst>
            </a:prstGeom>
            <a:blipFill dpi="0" rotWithShape="0">
              <a:blip r:embed="rId4" cstate="print"/>
              <a:srcRect/>
              <a:tile tx="0" ty="0" sx="100000" sy="100000" flip="none" algn="tl"/>
            </a:blipFill>
            <a:ln w="9525">
              <a:solidFill>
                <a:schemeClr val="tx1"/>
              </a:solidFill>
              <a:miter lim="800000"/>
              <a:headEnd/>
              <a:tailEnd/>
            </a:ln>
          </p:spPr>
          <p:txBody>
            <a:bodyPr wrap="none" anchor="ctr"/>
            <a:lstStyle/>
            <a:p>
              <a:endParaRPr lang="en-US" dirty="0"/>
            </a:p>
          </p:txBody>
        </p:sp>
        <p:sp>
          <p:nvSpPr>
            <p:cNvPr id="78883" name="AutoShape 9" descr="Parchment"/>
            <p:cNvSpPr>
              <a:spLocks noChangeArrowheads="1"/>
            </p:cNvSpPr>
            <p:nvPr/>
          </p:nvSpPr>
          <p:spPr bwMode="auto">
            <a:xfrm>
              <a:off x="4014" y="1944"/>
              <a:ext cx="1716" cy="438"/>
            </a:xfrm>
            <a:prstGeom prst="cube">
              <a:avLst>
                <a:gd name="adj" fmla="val 25000"/>
              </a:avLst>
            </a:prstGeom>
            <a:blipFill dpi="0" rotWithShape="0">
              <a:blip r:embed="rId5" cstate="print"/>
              <a:srcRect/>
              <a:tile tx="0" ty="0" sx="100000" sy="100000" flip="none" algn="tl"/>
            </a:blipFill>
            <a:ln w="9525">
              <a:solidFill>
                <a:schemeClr val="tx1"/>
              </a:solidFill>
              <a:miter lim="800000"/>
              <a:headEnd/>
              <a:tailEnd/>
            </a:ln>
          </p:spPr>
          <p:txBody>
            <a:bodyPr wrap="none" anchor="ctr"/>
            <a:lstStyle/>
            <a:p>
              <a:endParaRPr lang="en-US" dirty="0"/>
            </a:p>
          </p:txBody>
        </p:sp>
        <p:sp>
          <p:nvSpPr>
            <p:cNvPr id="78884" name="AutoShape 10"/>
            <p:cNvSpPr>
              <a:spLocks noChangeArrowheads="1"/>
            </p:cNvSpPr>
            <p:nvPr/>
          </p:nvSpPr>
          <p:spPr bwMode="auto">
            <a:xfrm>
              <a:off x="4014" y="1830"/>
              <a:ext cx="1722" cy="228"/>
            </a:xfrm>
            <a:prstGeom prst="cube">
              <a:avLst>
                <a:gd name="adj" fmla="val 50000"/>
              </a:avLst>
            </a:prstGeom>
            <a:solidFill>
              <a:srgbClr val="CCFFFF"/>
            </a:solidFill>
            <a:ln w="9525">
              <a:solidFill>
                <a:schemeClr val="tx1"/>
              </a:solidFill>
              <a:miter lim="800000"/>
              <a:headEnd/>
              <a:tailEnd/>
            </a:ln>
          </p:spPr>
          <p:txBody>
            <a:bodyPr wrap="none" anchor="ctr"/>
            <a:lstStyle/>
            <a:p>
              <a:endParaRPr lang="en-US" dirty="0"/>
            </a:p>
          </p:txBody>
        </p:sp>
        <p:sp>
          <p:nvSpPr>
            <p:cNvPr id="78885" name="Freeform 11" descr="Stationery"/>
            <p:cNvSpPr>
              <a:spLocks/>
            </p:cNvSpPr>
            <p:nvPr/>
          </p:nvSpPr>
          <p:spPr bwMode="auto">
            <a:xfrm>
              <a:off x="4014" y="2698"/>
              <a:ext cx="1608" cy="272"/>
            </a:xfrm>
            <a:custGeom>
              <a:avLst/>
              <a:gdLst>
                <a:gd name="T0" fmla="*/ 6 w 1608"/>
                <a:gd name="T1" fmla="*/ 0 h 272"/>
                <a:gd name="T2" fmla="*/ 1608 w 1608"/>
                <a:gd name="T3" fmla="*/ 0 h 272"/>
                <a:gd name="T4" fmla="*/ 1600 w 1608"/>
                <a:gd name="T5" fmla="*/ 6 h 272"/>
                <a:gd name="T6" fmla="*/ 0 w 1608"/>
                <a:gd name="T7" fmla="*/ 272 h 272"/>
                <a:gd name="T8" fmla="*/ 6 w 1608"/>
                <a:gd name="T9" fmla="*/ 0 h 272"/>
                <a:gd name="T10" fmla="*/ 0 60000 65536"/>
                <a:gd name="T11" fmla="*/ 0 60000 65536"/>
                <a:gd name="T12" fmla="*/ 0 60000 65536"/>
                <a:gd name="T13" fmla="*/ 0 60000 65536"/>
                <a:gd name="T14" fmla="*/ 0 60000 65536"/>
                <a:gd name="T15" fmla="*/ 0 w 1608"/>
                <a:gd name="T16" fmla="*/ 0 h 272"/>
                <a:gd name="T17" fmla="*/ 1608 w 1608"/>
                <a:gd name="T18" fmla="*/ 272 h 272"/>
              </a:gdLst>
              <a:ahLst/>
              <a:cxnLst>
                <a:cxn ang="T10">
                  <a:pos x="T0" y="T1"/>
                </a:cxn>
                <a:cxn ang="T11">
                  <a:pos x="T2" y="T3"/>
                </a:cxn>
                <a:cxn ang="T12">
                  <a:pos x="T4" y="T5"/>
                </a:cxn>
                <a:cxn ang="T13">
                  <a:pos x="T6" y="T7"/>
                </a:cxn>
                <a:cxn ang="T14">
                  <a:pos x="T8" y="T9"/>
                </a:cxn>
              </a:cxnLst>
              <a:rect l="T15" t="T16" r="T17" b="T18"/>
              <a:pathLst>
                <a:path w="1608" h="272">
                  <a:moveTo>
                    <a:pt x="6" y="0"/>
                  </a:moveTo>
                  <a:lnTo>
                    <a:pt x="1608" y="0"/>
                  </a:lnTo>
                  <a:lnTo>
                    <a:pt x="1600" y="6"/>
                  </a:lnTo>
                  <a:lnTo>
                    <a:pt x="0" y="272"/>
                  </a:lnTo>
                  <a:lnTo>
                    <a:pt x="6" y="0"/>
                  </a:lnTo>
                  <a:close/>
                </a:path>
              </a:pathLst>
            </a:custGeom>
            <a:blipFill dpi="0" rotWithShape="0">
              <a:blip r:embed="rId4" cstate="print"/>
              <a:srcRect/>
              <a:tile tx="0" ty="0" sx="100000" sy="100000" flip="none" algn="tl"/>
            </a:blipFill>
            <a:ln w="9525">
              <a:noFill/>
              <a:round/>
              <a:headEnd/>
              <a:tailEnd/>
            </a:ln>
          </p:spPr>
          <p:txBody>
            <a:bodyPr/>
            <a:lstStyle/>
            <a:p>
              <a:endParaRPr lang="en-GB" dirty="0"/>
            </a:p>
          </p:txBody>
        </p:sp>
        <p:sp>
          <p:nvSpPr>
            <p:cNvPr id="78886" name="Freeform 12" descr="Stationery"/>
            <p:cNvSpPr>
              <a:spLocks/>
            </p:cNvSpPr>
            <p:nvPr/>
          </p:nvSpPr>
          <p:spPr bwMode="auto">
            <a:xfrm>
              <a:off x="4014" y="2226"/>
              <a:ext cx="1617" cy="255"/>
            </a:xfrm>
            <a:custGeom>
              <a:avLst/>
              <a:gdLst>
                <a:gd name="T0" fmla="*/ 0 w 1617"/>
                <a:gd name="T1" fmla="*/ 156 h 255"/>
                <a:gd name="T2" fmla="*/ 12 w 1617"/>
                <a:gd name="T3" fmla="*/ 24 h 255"/>
                <a:gd name="T4" fmla="*/ 60 w 1617"/>
                <a:gd name="T5" fmla="*/ 12 h 255"/>
                <a:gd name="T6" fmla="*/ 90 w 1617"/>
                <a:gd name="T7" fmla="*/ 42 h 255"/>
                <a:gd name="T8" fmla="*/ 126 w 1617"/>
                <a:gd name="T9" fmla="*/ 72 h 255"/>
                <a:gd name="T10" fmla="*/ 180 w 1617"/>
                <a:gd name="T11" fmla="*/ 120 h 255"/>
                <a:gd name="T12" fmla="*/ 234 w 1617"/>
                <a:gd name="T13" fmla="*/ 138 h 255"/>
                <a:gd name="T14" fmla="*/ 426 w 1617"/>
                <a:gd name="T15" fmla="*/ 120 h 255"/>
                <a:gd name="T16" fmla="*/ 444 w 1617"/>
                <a:gd name="T17" fmla="*/ 72 h 255"/>
                <a:gd name="T18" fmla="*/ 510 w 1617"/>
                <a:gd name="T19" fmla="*/ 30 h 255"/>
                <a:gd name="T20" fmla="*/ 582 w 1617"/>
                <a:gd name="T21" fmla="*/ 24 h 255"/>
                <a:gd name="T22" fmla="*/ 636 w 1617"/>
                <a:gd name="T23" fmla="*/ 66 h 255"/>
                <a:gd name="T24" fmla="*/ 690 w 1617"/>
                <a:gd name="T25" fmla="*/ 108 h 255"/>
                <a:gd name="T26" fmla="*/ 756 w 1617"/>
                <a:gd name="T27" fmla="*/ 114 h 255"/>
                <a:gd name="T28" fmla="*/ 792 w 1617"/>
                <a:gd name="T29" fmla="*/ 114 h 255"/>
                <a:gd name="T30" fmla="*/ 864 w 1617"/>
                <a:gd name="T31" fmla="*/ 84 h 255"/>
                <a:gd name="T32" fmla="*/ 930 w 1617"/>
                <a:gd name="T33" fmla="*/ 78 h 255"/>
                <a:gd name="T34" fmla="*/ 1074 w 1617"/>
                <a:gd name="T35" fmla="*/ 150 h 255"/>
                <a:gd name="T36" fmla="*/ 1122 w 1617"/>
                <a:gd name="T37" fmla="*/ 114 h 255"/>
                <a:gd name="T38" fmla="*/ 1170 w 1617"/>
                <a:gd name="T39" fmla="*/ 66 h 255"/>
                <a:gd name="T40" fmla="*/ 1242 w 1617"/>
                <a:gd name="T41" fmla="*/ 54 h 255"/>
                <a:gd name="T42" fmla="*/ 1302 w 1617"/>
                <a:gd name="T43" fmla="*/ 90 h 255"/>
                <a:gd name="T44" fmla="*/ 1326 w 1617"/>
                <a:gd name="T45" fmla="*/ 126 h 255"/>
                <a:gd name="T46" fmla="*/ 1404 w 1617"/>
                <a:gd name="T47" fmla="*/ 108 h 255"/>
                <a:gd name="T48" fmla="*/ 1482 w 1617"/>
                <a:gd name="T49" fmla="*/ 96 h 255"/>
                <a:gd name="T50" fmla="*/ 1560 w 1617"/>
                <a:gd name="T51" fmla="*/ 138 h 255"/>
                <a:gd name="T52" fmla="*/ 1593 w 1617"/>
                <a:gd name="T53" fmla="*/ 147 h 255"/>
                <a:gd name="T54" fmla="*/ 1590 w 1617"/>
                <a:gd name="T55" fmla="*/ 165 h 255"/>
                <a:gd name="T56" fmla="*/ 1428 w 1617"/>
                <a:gd name="T57" fmla="*/ 198 h 255"/>
                <a:gd name="T58" fmla="*/ 660 w 1617"/>
                <a:gd name="T59" fmla="*/ 246 h 255"/>
                <a:gd name="T60" fmla="*/ 12 w 1617"/>
                <a:gd name="T61" fmla="*/ 252 h 2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17"/>
                <a:gd name="T94" fmla="*/ 0 h 255"/>
                <a:gd name="T95" fmla="*/ 1617 w 1617"/>
                <a:gd name="T96" fmla="*/ 255 h 25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17" h="255">
                  <a:moveTo>
                    <a:pt x="0" y="156"/>
                  </a:moveTo>
                  <a:cubicBezTo>
                    <a:pt x="2" y="135"/>
                    <a:pt x="2" y="48"/>
                    <a:pt x="12" y="24"/>
                  </a:cubicBezTo>
                  <a:cubicBezTo>
                    <a:pt x="22" y="0"/>
                    <a:pt x="47" y="9"/>
                    <a:pt x="60" y="12"/>
                  </a:cubicBezTo>
                  <a:cubicBezTo>
                    <a:pt x="73" y="15"/>
                    <a:pt x="79" y="32"/>
                    <a:pt x="90" y="42"/>
                  </a:cubicBezTo>
                  <a:cubicBezTo>
                    <a:pt x="101" y="52"/>
                    <a:pt x="111" y="59"/>
                    <a:pt x="126" y="72"/>
                  </a:cubicBezTo>
                  <a:cubicBezTo>
                    <a:pt x="141" y="85"/>
                    <a:pt x="162" y="109"/>
                    <a:pt x="180" y="120"/>
                  </a:cubicBezTo>
                  <a:cubicBezTo>
                    <a:pt x="198" y="131"/>
                    <a:pt x="193" y="138"/>
                    <a:pt x="234" y="138"/>
                  </a:cubicBezTo>
                  <a:cubicBezTo>
                    <a:pt x="275" y="138"/>
                    <a:pt x="391" y="131"/>
                    <a:pt x="426" y="120"/>
                  </a:cubicBezTo>
                  <a:cubicBezTo>
                    <a:pt x="461" y="109"/>
                    <a:pt x="430" y="87"/>
                    <a:pt x="444" y="72"/>
                  </a:cubicBezTo>
                  <a:cubicBezTo>
                    <a:pt x="458" y="57"/>
                    <a:pt x="487" y="38"/>
                    <a:pt x="510" y="30"/>
                  </a:cubicBezTo>
                  <a:cubicBezTo>
                    <a:pt x="533" y="22"/>
                    <a:pt x="561" y="18"/>
                    <a:pt x="582" y="24"/>
                  </a:cubicBezTo>
                  <a:cubicBezTo>
                    <a:pt x="603" y="30"/>
                    <a:pt x="618" y="52"/>
                    <a:pt x="636" y="66"/>
                  </a:cubicBezTo>
                  <a:cubicBezTo>
                    <a:pt x="654" y="80"/>
                    <a:pt x="670" y="100"/>
                    <a:pt x="690" y="108"/>
                  </a:cubicBezTo>
                  <a:cubicBezTo>
                    <a:pt x="710" y="116"/>
                    <a:pt x="739" y="113"/>
                    <a:pt x="756" y="114"/>
                  </a:cubicBezTo>
                  <a:cubicBezTo>
                    <a:pt x="773" y="115"/>
                    <a:pt x="774" y="119"/>
                    <a:pt x="792" y="114"/>
                  </a:cubicBezTo>
                  <a:cubicBezTo>
                    <a:pt x="810" y="109"/>
                    <a:pt x="841" y="90"/>
                    <a:pt x="864" y="84"/>
                  </a:cubicBezTo>
                  <a:cubicBezTo>
                    <a:pt x="887" y="78"/>
                    <a:pt x="895" y="67"/>
                    <a:pt x="930" y="78"/>
                  </a:cubicBezTo>
                  <a:cubicBezTo>
                    <a:pt x="965" y="89"/>
                    <a:pt x="1042" y="144"/>
                    <a:pt x="1074" y="150"/>
                  </a:cubicBezTo>
                  <a:cubicBezTo>
                    <a:pt x="1106" y="156"/>
                    <a:pt x="1106" y="128"/>
                    <a:pt x="1122" y="114"/>
                  </a:cubicBezTo>
                  <a:cubicBezTo>
                    <a:pt x="1138" y="100"/>
                    <a:pt x="1150" y="76"/>
                    <a:pt x="1170" y="66"/>
                  </a:cubicBezTo>
                  <a:cubicBezTo>
                    <a:pt x="1190" y="56"/>
                    <a:pt x="1220" y="50"/>
                    <a:pt x="1242" y="54"/>
                  </a:cubicBezTo>
                  <a:cubicBezTo>
                    <a:pt x="1264" y="58"/>
                    <a:pt x="1288" y="78"/>
                    <a:pt x="1302" y="90"/>
                  </a:cubicBezTo>
                  <a:cubicBezTo>
                    <a:pt x="1316" y="102"/>
                    <a:pt x="1309" y="123"/>
                    <a:pt x="1326" y="126"/>
                  </a:cubicBezTo>
                  <a:cubicBezTo>
                    <a:pt x="1343" y="129"/>
                    <a:pt x="1378" y="113"/>
                    <a:pt x="1404" y="108"/>
                  </a:cubicBezTo>
                  <a:cubicBezTo>
                    <a:pt x="1430" y="103"/>
                    <a:pt x="1456" y="91"/>
                    <a:pt x="1482" y="96"/>
                  </a:cubicBezTo>
                  <a:cubicBezTo>
                    <a:pt x="1508" y="101"/>
                    <a:pt x="1542" y="130"/>
                    <a:pt x="1560" y="138"/>
                  </a:cubicBezTo>
                  <a:cubicBezTo>
                    <a:pt x="1578" y="146"/>
                    <a:pt x="1588" y="143"/>
                    <a:pt x="1593" y="147"/>
                  </a:cubicBezTo>
                  <a:cubicBezTo>
                    <a:pt x="1598" y="151"/>
                    <a:pt x="1617" y="157"/>
                    <a:pt x="1590" y="165"/>
                  </a:cubicBezTo>
                  <a:cubicBezTo>
                    <a:pt x="1563" y="173"/>
                    <a:pt x="1583" y="185"/>
                    <a:pt x="1428" y="198"/>
                  </a:cubicBezTo>
                  <a:cubicBezTo>
                    <a:pt x="1273" y="211"/>
                    <a:pt x="896" y="237"/>
                    <a:pt x="660" y="246"/>
                  </a:cubicBezTo>
                  <a:cubicBezTo>
                    <a:pt x="424" y="255"/>
                    <a:pt x="147" y="251"/>
                    <a:pt x="12" y="252"/>
                  </a:cubicBezTo>
                </a:path>
              </a:pathLst>
            </a:custGeom>
            <a:blipFill dpi="0" rotWithShape="0">
              <a:blip r:embed="rId4" cstate="print"/>
              <a:srcRect/>
              <a:tile tx="0" ty="0" sx="100000" sy="100000" flip="none" algn="tl"/>
            </a:blipFill>
            <a:ln w="9525">
              <a:noFill/>
              <a:round/>
              <a:headEnd/>
              <a:tailEnd/>
            </a:ln>
          </p:spPr>
          <p:txBody>
            <a:bodyPr/>
            <a:lstStyle/>
            <a:p>
              <a:endParaRPr lang="en-GB" dirty="0"/>
            </a:p>
          </p:txBody>
        </p:sp>
        <p:sp>
          <p:nvSpPr>
            <p:cNvPr id="78887" name="Freeform 13" descr="Pink tissue paper"/>
            <p:cNvSpPr>
              <a:spLocks/>
            </p:cNvSpPr>
            <p:nvPr/>
          </p:nvSpPr>
          <p:spPr bwMode="auto">
            <a:xfrm>
              <a:off x="4202" y="2105"/>
              <a:ext cx="114" cy="38"/>
            </a:xfrm>
            <a:custGeom>
              <a:avLst/>
              <a:gdLst>
                <a:gd name="T0" fmla="*/ 26 w 114"/>
                <a:gd name="T1" fmla="*/ 3 h 38"/>
                <a:gd name="T2" fmla="*/ 64 w 114"/>
                <a:gd name="T3" fmla="*/ 3 h 38"/>
                <a:gd name="T4" fmla="*/ 112 w 114"/>
                <a:gd name="T5" fmla="*/ 5 h 38"/>
                <a:gd name="T6" fmla="*/ 76 w 114"/>
                <a:gd name="T7" fmla="*/ 33 h 38"/>
                <a:gd name="T8" fmla="*/ 28 w 114"/>
                <a:gd name="T9" fmla="*/ 33 h 38"/>
                <a:gd name="T10" fmla="*/ 0 w 114"/>
                <a:gd name="T11" fmla="*/ 5 h 38"/>
                <a:gd name="T12" fmla="*/ 26 w 114"/>
                <a:gd name="T13" fmla="*/ 3 h 38"/>
                <a:gd name="T14" fmla="*/ 0 60000 65536"/>
                <a:gd name="T15" fmla="*/ 0 60000 65536"/>
                <a:gd name="T16" fmla="*/ 0 60000 65536"/>
                <a:gd name="T17" fmla="*/ 0 60000 65536"/>
                <a:gd name="T18" fmla="*/ 0 60000 65536"/>
                <a:gd name="T19" fmla="*/ 0 60000 65536"/>
                <a:gd name="T20" fmla="*/ 0 60000 65536"/>
                <a:gd name="T21" fmla="*/ 0 w 114"/>
                <a:gd name="T22" fmla="*/ 0 h 38"/>
                <a:gd name="T23" fmla="*/ 114 w 11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 h="38">
                  <a:moveTo>
                    <a:pt x="26" y="3"/>
                  </a:moveTo>
                  <a:cubicBezTo>
                    <a:pt x="35" y="3"/>
                    <a:pt x="50" y="3"/>
                    <a:pt x="64" y="3"/>
                  </a:cubicBezTo>
                  <a:cubicBezTo>
                    <a:pt x="78" y="3"/>
                    <a:pt x="110" y="0"/>
                    <a:pt x="112" y="5"/>
                  </a:cubicBezTo>
                  <a:cubicBezTo>
                    <a:pt x="114" y="10"/>
                    <a:pt x="90" y="28"/>
                    <a:pt x="76" y="33"/>
                  </a:cubicBezTo>
                  <a:cubicBezTo>
                    <a:pt x="62" y="38"/>
                    <a:pt x="41" y="38"/>
                    <a:pt x="28" y="33"/>
                  </a:cubicBezTo>
                  <a:cubicBezTo>
                    <a:pt x="15" y="28"/>
                    <a:pt x="0" y="10"/>
                    <a:pt x="0" y="5"/>
                  </a:cubicBezTo>
                  <a:cubicBezTo>
                    <a:pt x="0" y="0"/>
                    <a:pt x="21" y="3"/>
                    <a:pt x="26" y="3"/>
                  </a:cubicBezTo>
                  <a:close/>
                </a:path>
              </a:pathLst>
            </a:custGeom>
            <a:blipFill dpi="0" rotWithShape="0">
              <a:blip r:embed="rId6" cstate="print"/>
              <a:srcRect/>
              <a:tile tx="0" ty="0" sx="100000" sy="100000" flip="none" algn="tl"/>
            </a:blipFill>
            <a:ln w="9525">
              <a:noFill/>
              <a:round/>
              <a:headEnd/>
              <a:tailEnd/>
            </a:ln>
          </p:spPr>
          <p:txBody>
            <a:bodyPr/>
            <a:lstStyle/>
            <a:p>
              <a:endParaRPr lang="en-GB" dirty="0"/>
            </a:p>
          </p:txBody>
        </p:sp>
        <p:sp>
          <p:nvSpPr>
            <p:cNvPr id="78888" name="Freeform 14" descr="Pink tissue paper"/>
            <p:cNvSpPr>
              <a:spLocks/>
            </p:cNvSpPr>
            <p:nvPr/>
          </p:nvSpPr>
          <p:spPr bwMode="auto">
            <a:xfrm>
              <a:off x="4912" y="2059"/>
              <a:ext cx="114" cy="38"/>
            </a:xfrm>
            <a:custGeom>
              <a:avLst/>
              <a:gdLst>
                <a:gd name="T0" fmla="*/ 26 w 114"/>
                <a:gd name="T1" fmla="*/ 3 h 38"/>
                <a:gd name="T2" fmla="*/ 64 w 114"/>
                <a:gd name="T3" fmla="*/ 3 h 38"/>
                <a:gd name="T4" fmla="*/ 112 w 114"/>
                <a:gd name="T5" fmla="*/ 5 h 38"/>
                <a:gd name="T6" fmla="*/ 76 w 114"/>
                <a:gd name="T7" fmla="*/ 33 h 38"/>
                <a:gd name="T8" fmla="*/ 28 w 114"/>
                <a:gd name="T9" fmla="*/ 33 h 38"/>
                <a:gd name="T10" fmla="*/ 0 w 114"/>
                <a:gd name="T11" fmla="*/ 5 h 38"/>
                <a:gd name="T12" fmla="*/ 26 w 114"/>
                <a:gd name="T13" fmla="*/ 3 h 38"/>
                <a:gd name="T14" fmla="*/ 0 60000 65536"/>
                <a:gd name="T15" fmla="*/ 0 60000 65536"/>
                <a:gd name="T16" fmla="*/ 0 60000 65536"/>
                <a:gd name="T17" fmla="*/ 0 60000 65536"/>
                <a:gd name="T18" fmla="*/ 0 60000 65536"/>
                <a:gd name="T19" fmla="*/ 0 60000 65536"/>
                <a:gd name="T20" fmla="*/ 0 60000 65536"/>
                <a:gd name="T21" fmla="*/ 0 w 114"/>
                <a:gd name="T22" fmla="*/ 0 h 38"/>
                <a:gd name="T23" fmla="*/ 114 w 11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 h="38">
                  <a:moveTo>
                    <a:pt x="26" y="3"/>
                  </a:moveTo>
                  <a:cubicBezTo>
                    <a:pt x="35" y="3"/>
                    <a:pt x="50" y="3"/>
                    <a:pt x="64" y="3"/>
                  </a:cubicBezTo>
                  <a:cubicBezTo>
                    <a:pt x="78" y="3"/>
                    <a:pt x="110" y="0"/>
                    <a:pt x="112" y="5"/>
                  </a:cubicBezTo>
                  <a:cubicBezTo>
                    <a:pt x="114" y="10"/>
                    <a:pt x="90" y="28"/>
                    <a:pt x="76" y="33"/>
                  </a:cubicBezTo>
                  <a:cubicBezTo>
                    <a:pt x="62" y="38"/>
                    <a:pt x="41" y="38"/>
                    <a:pt x="28" y="33"/>
                  </a:cubicBezTo>
                  <a:cubicBezTo>
                    <a:pt x="15" y="28"/>
                    <a:pt x="0" y="10"/>
                    <a:pt x="0" y="5"/>
                  </a:cubicBezTo>
                  <a:cubicBezTo>
                    <a:pt x="0" y="0"/>
                    <a:pt x="21" y="3"/>
                    <a:pt x="26" y="3"/>
                  </a:cubicBezTo>
                  <a:close/>
                </a:path>
              </a:pathLst>
            </a:custGeom>
            <a:blipFill dpi="0" rotWithShape="0">
              <a:blip r:embed="rId6" cstate="print"/>
              <a:srcRect/>
              <a:tile tx="0" ty="0" sx="100000" sy="100000" flip="none" algn="tl"/>
            </a:blipFill>
            <a:ln w="9525">
              <a:noFill/>
              <a:round/>
              <a:headEnd/>
              <a:tailEnd/>
            </a:ln>
          </p:spPr>
          <p:txBody>
            <a:bodyPr/>
            <a:lstStyle/>
            <a:p>
              <a:endParaRPr lang="en-GB" dirty="0"/>
            </a:p>
          </p:txBody>
        </p:sp>
        <p:sp>
          <p:nvSpPr>
            <p:cNvPr id="78889" name="Freeform 15" descr="Pink tissue paper"/>
            <p:cNvSpPr>
              <a:spLocks/>
            </p:cNvSpPr>
            <p:nvPr/>
          </p:nvSpPr>
          <p:spPr bwMode="auto">
            <a:xfrm>
              <a:off x="5290" y="2231"/>
              <a:ext cx="114" cy="38"/>
            </a:xfrm>
            <a:custGeom>
              <a:avLst/>
              <a:gdLst>
                <a:gd name="T0" fmla="*/ 26 w 114"/>
                <a:gd name="T1" fmla="*/ 3 h 38"/>
                <a:gd name="T2" fmla="*/ 64 w 114"/>
                <a:gd name="T3" fmla="*/ 3 h 38"/>
                <a:gd name="T4" fmla="*/ 112 w 114"/>
                <a:gd name="T5" fmla="*/ 5 h 38"/>
                <a:gd name="T6" fmla="*/ 76 w 114"/>
                <a:gd name="T7" fmla="*/ 33 h 38"/>
                <a:gd name="T8" fmla="*/ 28 w 114"/>
                <a:gd name="T9" fmla="*/ 33 h 38"/>
                <a:gd name="T10" fmla="*/ 0 w 114"/>
                <a:gd name="T11" fmla="*/ 5 h 38"/>
                <a:gd name="T12" fmla="*/ 26 w 114"/>
                <a:gd name="T13" fmla="*/ 3 h 38"/>
                <a:gd name="T14" fmla="*/ 0 60000 65536"/>
                <a:gd name="T15" fmla="*/ 0 60000 65536"/>
                <a:gd name="T16" fmla="*/ 0 60000 65536"/>
                <a:gd name="T17" fmla="*/ 0 60000 65536"/>
                <a:gd name="T18" fmla="*/ 0 60000 65536"/>
                <a:gd name="T19" fmla="*/ 0 60000 65536"/>
                <a:gd name="T20" fmla="*/ 0 60000 65536"/>
                <a:gd name="T21" fmla="*/ 0 w 114"/>
                <a:gd name="T22" fmla="*/ 0 h 38"/>
                <a:gd name="T23" fmla="*/ 114 w 11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 h="38">
                  <a:moveTo>
                    <a:pt x="26" y="3"/>
                  </a:moveTo>
                  <a:cubicBezTo>
                    <a:pt x="35" y="3"/>
                    <a:pt x="50" y="3"/>
                    <a:pt x="64" y="3"/>
                  </a:cubicBezTo>
                  <a:cubicBezTo>
                    <a:pt x="78" y="3"/>
                    <a:pt x="110" y="0"/>
                    <a:pt x="112" y="5"/>
                  </a:cubicBezTo>
                  <a:cubicBezTo>
                    <a:pt x="114" y="10"/>
                    <a:pt x="90" y="28"/>
                    <a:pt x="76" y="33"/>
                  </a:cubicBezTo>
                  <a:cubicBezTo>
                    <a:pt x="62" y="38"/>
                    <a:pt x="41" y="38"/>
                    <a:pt x="28" y="33"/>
                  </a:cubicBezTo>
                  <a:cubicBezTo>
                    <a:pt x="15" y="28"/>
                    <a:pt x="0" y="10"/>
                    <a:pt x="0" y="5"/>
                  </a:cubicBezTo>
                  <a:cubicBezTo>
                    <a:pt x="0" y="0"/>
                    <a:pt x="21" y="3"/>
                    <a:pt x="26" y="3"/>
                  </a:cubicBezTo>
                  <a:close/>
                </a:path>
              </a:pathLst>
            </a:custGeom>
            <a:blipFill dpi="0" rotWithShape="0">
              <a:blip r:embed="rId6" cstate="print"/>
              <a:srcRect/>
              <a:tile tx="0" ty="0" sx="100000" sy="100000" flip="none" algn="tl"/>
            </a:blipFill>
            <a:ln w="9525">
              <a:noFill/>
              <a:round/>
              <a:headEnd/>
              <a:tailEnd/>
            </a:ln>
          </p:spPr>
          <p:txBody>
            <a:bodyPr/>
            <a:lstStyle/>
            <a:p>
              <a:endParaRPr lang="en-GB" dirty="0"/>
            </a:p>
          </p:txBody>
        </p:sp>
        <p:sp>
          <p:nvSpPr>
            <p:cNvPr id="78890" name="Freeform 16" descr="Cork"/>
            <p:cNvSpPr>
              <a:spLocks/>
            </p:cNvSpPr>
            <p:nvPr/>
          </p:nvSpPr>
          <p:spPr bwMode="auto">
            <a:xfrm>
              <a:off x="4307" y="2496"/>
              <a:ext cx="189" cy="85"/>
            </a:xfrm>
            <a:custGeom>
              <a:avLst/>
              <a:gdLst>
                <a:gd name="T0" fmla="*/ 47 w 117"/>
                <a:gd name="T1" fmla="*/ 33 h 57"/>
                <a:gd name="T2" fmla="*/ 281 w 117"/>
                <a:gd name="T3" fmla="*/ 6 h 57"/>
                <a:gd name="T4" fmla="*/ 485 w 117"/>
                <a:gd name="T5" fmla="*/ 81 h 57"/>
                <a:gd name="T6" fmla="*/ 334 w 117"/>
                <a:gd name="T7" fmla="*/ 173 h 57"/>
                <a:gd name="T8" fmla="*/ 131 w 117"/>
                <a:gd name="T9" fmla="*/ 173 h 57"/>
                <a:gd name="T10" fmla="*/ 13 w 117"/>
                <a:gd name="T11" fmla="*/ 81 h 57"/>
                <a:gd name="T12" fmla="*/ 47 w 117"/>
                <a:gd name="T13" fmla="*/ 33 h 57"/>
                <a:gd name="T14" fmla="*/ 0 60000 65536"/>
                <a:gd name="T15" fmla="*/ 0 60000 65536"/>
                <a:gd name="T16" fmla="*/ 0 60000 65536"/>
                <a:gd name="T17" fmla="*/ 0 60000 65536"/>
                <a:gd name="T18" fmla="*/ 0 60000 65536"/>
                <a:gd name="T19" fmla="*/ 0 60000 65536"/>
                <a:gd name="T20" fmla="*/ 0 60000 65536"/>
                <a:gd name="T21" fmla="*/ 0 w 117"/>
                <a:gd name="T22" fmla="*/ 0 h 57"/>
                <a:gd name="T23" fmla="*/ 117 w 117"/>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57">
                  <a:moveTo>
                    <a:pt x="11" y="10"/>
                  </a:moveTo>
                  <a:cubicBezTo>
                    <a:pt x="22" y="6"/>
                    <a:pt x="50" y="0"/>
                    <a:pt x="67" y="2"/>
                  </a:cubicBezTo>
                  <a:cubicBezTo>
                    <a:pt x="84" y="4"/>
                    <a:pt x="113" y="16"/>
                    <a:pt x="115" y="24"/>
                  </a:cubicBezTo>
                  <a:cubicBezTo>
                    <a:pt x="117" y="32"/>
                    <a:pt x="93" y="47"/>
                    <a:pt x="79" y="52"/>
                  </a:cubicBezTo>
                  <a:cubicBezTo>
                    <a:pt x="65" y="57"/>
                    <a:pt x="44" y="57"/>
                    <a:pt x="31" y="52"/>
                  </a:cubicBezTo>
                  <a:cubicBezTo>
                    <a:pt x="18" y="47"/>
                    <a:pt x="6" y="31"/>
                    <a:pt x="3" y="24"/>
                  </a:cubicBezTo>
                  <a:cubicBezTo>
                    <a:pt x="0" y="17"/>
                    <a:pt x="0" y="14"/>
                    <a:pt x="11" y="10"/>
                  </a:cubicBezTo>
                  <a:close/>
                </a:path>
              </a:pathLst>
            </a:custGeom>
            <a:blipFill dpi="0" rotWithShape="0">
              <a:blip r:embed="rId7" cstate="print"/>
              <a:srcRect/>
              <a:tile tx="0" ty="0" sx="100000" sy="100000" flip="none" algn="tl"/>
            </a:blipFill>
            <a:ln w="9525">
              <a:noFill/>
              <a:round/>
              <a:headEnd/>
              <a:tailEnd/>
            </a:ln>
          </p:spPr>
          <p:txBody>
            <a:bodyPr/>
            <a:lstStyle/>
            <a:p>
              <a:endParaRPr lang="en-GB" dirty="0"/>
            </a:p>
          </p:txBody>
        </p:sp>
        <p:sp>
          <p:nvSpPr>
            <p:cNvPr id="78891" name="Oval 17"/>
            <p:cNvSpPr>
              <a:spLocks noChangeArrowheads="1"/>
            </p:cNvSpPr>
            <p:nvPr/>
          </p:nvSpPr>
          <p:spPr bwMode="auto">
            <a:xfrm>
              <a:off x="4572" y="2064"/>
              <a:ext cx="27" cy="27"/>
            </a:xfrm>
            <a:prstGeom prst="ellipse">
              <a:avLst/>
            </a:prstGeom>
            <a:solidFill>
              <a:srgbClr val="800000">
                <a:alpha val="50195"/>
              </a:srgbClr>
            </a:solidFill>
            <a:ln w="9525">
              <a:noFill/>
              <a:round/>
              <a:headEnd/>
              <a:tailEnd/>
            </a:ln>
          </p:spPr>
          <p:txBody>
            <a:bodyPr wrap="none" anchor="ctr"/>
            <a:lstStyle/>
            <a:p>
              <a:endParaRPr lang="en-US" dirty="0"/>
            </a:p>
          </p:txBody>
        </p:sp>
        <p:sp>
          <p:nvSpPr>
            <p:cNvPr id="78892" name="Oval 18"/>
            <p:cNvSpPr>
              <a:spLocks noChangeArrowheads="1"/>
            </p:cNvSpPr>
            <p:nvPr/>
          </p:nvSpPr>
          <p:spPr bwMode="auto">
            <a:xfrm>
              <a:off x="5112" y="2064"/>
              <a:ext cx="27" cy="27"/>
            </a:xfrm>
            <a:prstGeom prst="ellipse">
              <a:avLst/>
            </a:prstGeom>
            <a:solidFill>
              <a:srgbClr val="800000">
                <a:alpha val="50195"/>
              </a:srgbClr>
            </a:solidFill>
            <a:ln w="9525">
              <a:noFill/>
              <a:round/>
              <a:headEnd/>
              <a:tailEnd/>
            </a:ln>
          </p:spPr>
          <p:txBody>
            <a:bodyPr wrap="none" anchor="ctr"/>
            <a:lstStyle/>
            <a:p>
              <a:endParaRPr lang="en-US" dirty="0"/>
            </a:p>
          </p:txBody>
        </p:sp>
        <p:sp>
          <p:nvSpPr>
            <p:cNvPr id="78893" name="Oval 19"/>
            <p:cNvSpPr>
              <a:spLocks noChangeArrowheads="1"/>
            </p:cNvSpPr>
            <p:nvPr/>
          </p:nvSpPr>
          <p:spPr bwMode="auto">
            <a:xfrm>
              <a:off x="4778" y="2094"/>
              <a:ext cx="27" cy="27"/>
            </a:xfrm>
            <a:prstGeom prst="ellipse">
              <a:avLst/>
            </a:prstGeom>
            <a:solidFill>
              <a:srgbClr val="800000">
                <a:alpha val="50195"/>
              </a:srgbClr>
            </a:solidFill>
            <a:ln w="9525">
              <a:noFill/>
              <a:round/>
              <a:headEnd/>
              <a:tailEnd/>
            </a:ln>
          </p:spPr>
          <p:txBody>
            <a:bodyPr wrap="none" anchor="ctr"/>
            <a:lstStyle/>
            <a:p>
              <a:endParaRPr lang="en-US" dirty="0"/>
            </a:p>
          </p:txBody>
        </p:sp>
        <p:sp>
          <p:nvSpPr>
            <p:cNvPr id="78894" name="Oval 20"/>
            <p:cNvSpPr>
              <a:spLocks noChangeArrowheads="1"/>
            </p:cNvSpPr>
            <p:nvPr/>
          </p:nvSpPr>
          <p:spPr bwMode="auto">
            <a:xfrm>
              <a:off x="4068" y="2088"/>
              <a:ext cx="27" cy="27"/>
            </a:xfrm>
            <a:prstGeom prst="ellipse">
              <a:avLst/>
            </a:prstGeom>
            <a:solidFill>
              <a:srgbClr val="800000">
                <a:alpha val="50195"/>
              </a:srgbClr>
            </a:solidFill>
            <a:ln w="9525">
              <a:noFill/>
              <a:round/>
              <a:headEnd/>
              <a:tailEnd/>
            </a:ln>
          </p:spPr>
          <p:txBody>
            <a:bodyPr wrap="none" anchor="ctr"/>
            <a:lstStyle/>
            <a:p>
              <a:endParaRPr lang="en-US" dirty="0"/>
            </a:p>
          </p:txBody>
        </p:sp>
      </p:grpSp>
      <p:sp>
        <p:nvSpPr>
          <p:cNvPr id="78869" name="Text Box 59"/>
          <p:cNvSpPr txBox="1">
            <a:spLocks noChangeArrowheads="1"/>
          </p:cNvSpPr>
          <p:nvPr/>
        </p:nvSpPr>
        <p:spPr bwMode="auto">
          <a:xfrm>
            <a:off x="533400" y="2635250"/>
            <a:ext cx="8077200" cy="641350"/>
          </a:xfrm>
          <a:prstGeom prst="rect">
            <a:avLst/>
          </a:prstGeom>
          <a:noFill/>
          <a:ln w="25400">
            <a:solidFill>
              <a:schemeClr val="accent1"/>
            </a:solidFill>
            <a:miter lim="800000"/>
            <a:headEnd/>
            <a:tailEnd/>
          </a:ln>
        </p:spPr>
        <p:txBody>
          <a:bodyPr>
            <a:spAutoFit/>
          </a:bodyPr>
          <a:lstStyle/>
          <a:p>
            <a:pPr>
              <a:spcBef>
                <a:spcPct val="50000"/>
              </a:spcBef>
            </a:pPr>
            <a:r>
              <a:rPr lang="en-GB" b="1" dirty="0"/>
              <a:t>Need repeat ACQUISITION exactly OR perform perfect PROCESSING to correct for differences.</a:t>
            </a:r>
          </a:p>
        </p:txBody>
      </p:sp>
      <p:grpSp>
        <p:nvGrpSpPr>
          <p:cNvPr id="3" name="Group 46"/>
          <p:cNvGrpSpPr/>
          <p:nvPr/>
        </p:nvGrpSpPr>
        <p:grpSpPr>
          <a:xfrm>
            <a:off x="3200400" y="3501008"/>
            <a:ext cx="5959821" cy="2753357"/>
            <a:chOff x="3200400" y="3501008"/>
            <a:chExt cx="5959821" cy="2753357"/>
          </a:xfrm>
        </p:grpSpPr>
        <p:sp>
          <p:nvSpPr>
            <p:cNvPr id="78853" name="Text Box 5"/>
            <p:cNvSpPr txBox="1">
              <a:spLocks noChangeArrowheads="1"/>
            </p:cNvSpPr>
            <p:nvPr/>
          </p:nvSpPr>
          <p:spPr bwMode="auto">
            <a:xfrm>
              <a:off x="4325938" y="4648200"/>
              <a:ext cx="2550318" cy="1600438"/>
            </a:xfrm>
            <a:prstGeom prst="rect">
              <a:avLst/>
            </a:prstGeom>
            <a:noFill/>
            <a:ln w="9525">
              <a:noFill/>
              <a:miter lim="800000"/>
              <a:headEnd/>
              <a:tailEnd/>
            </a:ln>
          </p:spPr>
          <p:txBody>
            <a:bodyPr wrap="square">
              <a:spAutoFit/>
            </a:bodyPr>
            <a:lstStyle/>
            <a:p>
              <a:pPr>
                <a:spcBef>
                  <a:spcPct val="50000"/>
                </a:spcBef>
              </a:pPr>
              <a:r>
                <a:rPr lang="en-GB" sz="1400" b="1" dirty="0">
                  <a:cs typeface="Times New Roman" pitchFamily="18" charset="0"/>
                </a:rPr>
                <a:t>Shallow scatterers, small faults</a:t>
              </a:r>
            </a:p>
            <a:p>
              <a:pPr>
                <a:spcBef>
                  <a:spcPct val="50000"/>
                </a:spcBef>
              </a:pPr>
              <a:r>
                <a:rPr lang="en-GB" sz="1400" b="1" dirty="0">
                  <a:cs typeface="Times New Roman" pitchFamily="18" charset="0"/>
                </a:rPr>
                <a:t>Channels, reflector topography, (de)focusing, faults </a:t>
              </a:r>
            </a:p>
            <a:p>
              <a:pPr>
                <a:spcBef>
                  <a:spcPct val="50000"/>
                </a:spcBef>
              </a:pPr>
              <a:r>
                <a:rPr lang="en-GB" sz="1400" b="1" dirty="0">
                  <a:cs typeface="Times New Roman" pitchFamily="18" charset="0"/>
                </a:rPr>
                <a:t>Structural dips</a:t>
              </a:r>
            </a:p>
          </p:txBody>
        </p:sp>
        <p:sp>
          <p:nvSpPr>
            <p:cNvPr id="78855" name="Text Box 21"/>
            <p:cNvSpPr txBox="1">
              <a:spLocks noChangeArrowheads="1"/>
            </p:cNvSpPr>
            <p:nvPr/>
          </p:nvSpPr>
          <p:spPr bwMode="auto">
            <a:xfrm rot="-5400000">
              <a:off x="3290094" y="4952207"/>
              <a:ext cx="1609725" cy="274637"/>
            </a:xfrm>
            <a:prstGeom prst="rect">
              <a:avLst/>
            </a:prstGeom>
            <a:noFill/>
            <a:ln w="9525">
              <a:noFill/>
              <a:miter lim="800000"/>
              <a:headEnd/>
              <a:tailEnd/>
            </a:ln>
          </p:spPr>
          <p:txBody>
            <a:bodyPr>
              <a:spAutoFit/>
            </a:bodyPr>
            <a:lstStyle/>
            <a:p>
              <a:pPr>
                <a:spcBef>
                  <a:spcPct val="50000"/>
                </a:spcBef>
              </a:pPr>
              <a:r>
                <a:rPr lang="en-GB" sz="1200" dirty="0">
                  <a:cs typeface="Times New Roman" pitchFamily="18" charset="0"/>
                </a:rPr>
                <a:t>Wavelength (m)</a:t>
              </a:r>
            </a:p>
          </p:txBody>
        </p:sp>
        <p:sp>
          <p:nvSpPr>
            <p:cNvPr id="78856" name="Text Box 22"/>
            <p:cNvSpPr txBox="1">
              <a:spLocks noChangeArrowheads="1"/>
            </p:cNvSpPr>
            <p:nvPr/>
          </p:nvSpPr>
          <p:spPr bwMode="auto">
            <a:xfrm>
              <a:off x="7164288" y="4894826"/>
              <a:ext cx="1995933" cy="1359539"/>
            </a:xfrm>
            <a:prstGeom prst="rect">
              <a:avLst/>
            </a:prstGeom>
            <a:noFill/>
            <a:ln w="9525">
              <a:noFill/>
              <a:miter lim="800000"/>
              <a:headEnd/>
              <a:tailEnd/>
            </a:ln>
          </p:spPr>
          <p:txBody>
            <a:bodyPr wrap="square">
              <a:spAutoFit/>
            </a:bodyPr>
            <a:lstStyle/>
            <a:p>
              <a:pPr>
                <a:lnSpc>
                  <a:spcPct val="120000"/>
                </a:lnSpc>
                <a:spcBef>
                  <a:spcPct val="50000"/>
                </a:spcBef>
              </a:pPr>
              <a:r>
                <a:rPr lang="en-GB" sz="1400" b="1" dirty="0">
                  <a:cs typeface="Times New Roman" pitchFamily="18" charset="0"/>
                </a:rPr>
                <a:t>If these are captured in a migration velocity model, then at least timing is corrected.</a:t>
              </a:r>
            </a:p>
          </p:txBody>
        </p:sp>
        <p:sp>
          <p:nvSpPr>
            <p:cNvPr id="78857" name="Text Box 23"/>
            <p:cNvSpPr txBox="1">
              <a:spLocks noChangeArrowheads="1"/>
            </p:cNvSpPr>
            <p:nvPr/>
          </p:nvSpPr>
          <p:spPr bwMode="auto">
            <a:xfrm>
              <a:off x="3995936" y="3501008"/>
              <a:ext cx="4820258" cy="842988"/>
            </a:xfrm>
            <a:prstGeom prst="rect">
              <a:avLst/>
            </a:prstGeom>
            <a:noFill/>
            <a:ln w="25400">
              <a:solidFill>
                <a:schemeClr val="accent1"/>
              </a:solidFill>
              <a:miter lim="800000"/>
              <a:headEnd/>
              <a:tailEnd/>
            </a:ln>
          </p:spPr>
          <p:txBody>
            <a:bodyPr wrap="square">
              <a:spAutoFit/>
            </a:bodyPr>
            <a:lstStyle/>
            <a:p>
              <a:pPr>
                <a:lnSpc>
                  <a:spcPct val="120000"/>
                </a:lnSpc>
                <a:spcBef>
                  <a:spcPts val="0"/>
                </a:spcBef>
              </a:pPr>
              <a:r>
                <a:rPr lang="en-GB" sz="1400" b="1" dirty="0">
                  <a:cs typeface="Times New Roman" pitchFamily="18" charset="0"/>
                </a:rPr>
                <a:t>Near surface usually disturbs wave front mostly due to steep diffraction curves, small Fresnel zones and large velocity contrasts in less compacted </a:t>
              </a:r>
              <a:r>
                <a:rPr lang="en-GB" sz="1400" dirty="0">
                  <a:cs typeface="Times New Roman" pitchFamily="18" charset="0"/>
                </a:rPr>
                <a:t>sediments.</a:t>
              </a:r>
            </a:p>
          </p:txBody>
        </p:sp>
        <p:sp>
          <p:nvSpPr>
            <p:cNvPr id="78858" name="Line 24"/>
            <p:cNvSpPr>
              <a:spLocks noChangeShapeType="1"/>
            </p:cNvSpPr>
            <p:nvPr/>
          </p:nvSpPr>
          <p:spPr bwMode="auto">
            <a:xfrm flipH="1" flipV="1">
              <a:off x="3200400" y="4190999"/>
              <a:ext cx="795536" cy="9526"/>
            </a:xfrm>
            <a:prstGeom prst="line">
              <a:avLst/>
            </a:prstGeom>
            <a:noFill/>
            <a:ln w="25400">
              <a:solidFill>
                <a:schemeClr val="tx1"/>
              </a:solidFill>
              <a:round/>
              <a:headEnd/>
              <a:tailEnd type="triangle" w="med" len="med"/>
            </a:ln>
          </p:spPr>
          <p:txBody>
            <a:bodyPr/>
            <a:lstStyle/>
            <a:p>
              <a:endParaRPr lang="en-GB" dirty="0"/>
            </a:p>
          </p:txBody>
        </p:sp>
        <p:sp>
          <p:nvSpPr>
            <p:cNvPr id="78863" name="AutoShape 30"/>
            <p:cNvSpPr>
              <a:spLocks/>
            </p:cNvSpPr>
            <p:nvPr/>
          </p:nvSpPr>
          <p:spPr bwMode="auto">
            <a:xfrm>
              <a:off x="6888733" y="5052789"/>
              <a:ext cx="193675" cy="752475"/>
            </a:xfrm>
            <a:prstGeom prst="rightBrace">
              <a:avLst>
                <a:gd name="adj1" fmla="val 32377"/>
                <a:gd name="adj2" fmla="val 50000"/>
              </a:avLst>
            </a:prstGeom>
            <a:noFill/>
            <a:ln w="19050">
              <a:solidFill>
                <a:schemeClr val="tx1"/>
              </a:solidFill>
              <a:round/>
              <a:headEnd/>
              <a:tailEnd/>
            </a:ln>
          </p:spPr>
          <p:txBody>
            <a:bodyPr wrap="none" anchor="ctr"/>
            <a:lstStyle/>
            <a:p>
              <a:pPr algn="ctr"/>
              <a:endParaRPr lang="en-US" sz="2400" dirty="0">
                <a:solidFill>
                  <a:srgbClr val="000099"/>
                </a:solidFill>
                <a:cs typeface="Times New Roman" pitchFamily="18" charset="0"/>
              </a:endParaRPr>
            </a:p>
          </p:txBody>
        </p:sp>
        <p:sp>
          <p:nvSpPr>
            <p:cNvPr id="78864" name="Line 31"/>
            <p:cNvSpPr>
              <a:spLocks noChangeShapeType="1"/>
            </p:cNvSpPr>
            <p:nvPr/>
          </p:nvSpPr>
          <p:spPr bwMode="auto">
            <a:xfrm>
              <a:off x="4271963" y="4800600"/>
              <a:ext cx="0" cy="971550"/>
            </a:xfrm>
            <a:prstGeom prst="line">
              <a:avLst/>
            </a:prstGeom>
            <a:noFill/>
            <a:ln w="28575">
              <a:solidFill>
                <a:schemeClr val="tx1"/>
              </a:solidFill>
              <a:round/>
              <a:headEnd/>
              <a:tailEnd type="triangle" w="med" len="med"/>
            </a:ln>
          </p:spPr>
          <p:txBody>
            <a:bodyPr/>
            <a:lstStyle/>
            <a:p>
              <a:endParaRPr lang="en-GB" dirty="0"/>
            </a:p>
          </p:txBody>
        </p:sp>
      </p:grpSp>
      <p:grpSp>
        <p:nvGrpSpPr>
          <p:cNvPr id="4" name="Group 49"/>
          <p:cNvGrpSpPr/>
          <p:nvPr/>
        </p:nvGrpSpPr>
        <p:grpSpPr>
          <a:xfrm>
            <a:off x="1230313" y="3857625"/>
            <a:ext cx="808037" cy="1524000"/>
            <a:chOff x="1230313" y="3857625"/>
            <a:chExt cx="808037" cy="1524000"/>
          </a:xfrm>
        </p:grpSpPr>
        <p:sp>
          <p:nvSpPr>
            <p:cNvPr id="78859" name="AutoShape 26"/>
            <p:cNvSpPr>
              <a:spLocks noChangeArrowheads="1"/>
            </p:cNvSpPr>
            <p:nvPr/>
          </p:nvSpPr>
          <p:spPr bwMode="auto">
            <a:xfrm>
              <a:off x="1230313" y="3857625"/>
              <a:ext cx="82550" cy="88900"/>
            </a:xfrm>
            <a:prstGeom prst="irregularSeal1">
              <a:avLst/>
            </a:prstGeom>
            <a:solidFill>
              <a:srgbClr val="0000FF"/>
            </a:solidFill>
            <a:ln w="9525">
              <a:noFill/>
              <a:miter lim="800000"/>
              <a:headEnd/>
              <a:tailEnd/>
            </a:ln>
          </p:spPr>
          <p:txBody>
            <a:bodyPr wrap="none" anchor="ctr"/>
            <a:lstStyle/>
            <a:p>
              <a:endParaRPr lang="en-US" dirty="0"/>
            </a:p>
          </p:txBody>
        </p:sp>
        <p:sp>
          <p:nvSpPr>
            <p:cNvPr id="78861" name="AutoShape 28"/>
            <p:cNvSpPr>
              <a:spLocks noChangeAspect="1" noChangeArrowheads="1"/>
            </p:cNvSpPr>
            <p:nvPr/>
          </p:nvSpPr>
          <p:spPr bwMode="auto">
            <a:xfrm rot="10800000">
              <a:off x="1989138" y="3868738"/>
              <a:ext cx="49212" cy="53975"/>
            </a:xfrm>
            <a:prstGeom prst="triangle">
              <a:avLst>
                <a:gd name="adj" fmla="val 50000"/>
              </a:avLst>
            </a:prstGeom>
            <a:solidFill>
              <a:srgbClr val="0000FF"/>
            </a:solidFill>
            <a:ln w="9525">
              <a:noFill/>
              <a:miter lim="800000"/>
              <a:headEnd/>
              <a:tailEnd/>
            </a:ln>
          </p:spPr>
          <p:txBody>
            <a:bodyPr rot="10800000" wrap="none" anchor="ctr"/>
            <a:lstStyle/>
            <a:p>
              <a:endParaRPr lang="en-US" dirty="0"/>
            </a:p>
          </p:txBody>
        </p:sp>
        <p:sp>
          <p:nvSpPr>
            <p:cNvPr id="654370" name="Freeform 34"/>
            <p:cNvSpPr>
              <a:spLocks/>
            </p:cNvSpPr>
            <p:nvPr/>
          </p:nvSpPr>
          <p:spPr bwMode="auto">
            <a:xfrm>
              <a:off x="1263650" y="3914775"/>
              <a:ext cx="733425" cy="1466850"/>
            </a:xfrm>
            <a:custGeom>
              <a:avLst/>
              <a:gdLst>
                <a:gd name="T0" fmla="*/ 0 w 500"/>
                <a:gd name="T1" fmla="*/ 0 h 924"/>
                <a:gd name="T2" fmla="*/ 2147483647 w 500"/>
                <a:gd name="T3" fmla="*/ 2147483647 h 924"/>
                <a:gd name="T4" fmla="*/ 2147483647 w 500"/>
                <a:gd name="T5" fmla="*/ 2147483647 h 924"/>
                <a:gd name="T6" fmla="*/ 2147483647 w 500"/>
                <a:gd name="T7" fmla="*/ 2147483647 h 924"/>
                <a:gd name="T8" fmla="*/ 2147483647 w 500"/>
                <a:gd name="T9" fmla="*/ 2147483647 h 924"/>
                <a:gd name="T10" fmla="*/ 2147483647 w 500"/>
                <a:gd name="T11" fmla="*/ 2147483647 h 924"/>
                <a:gd name="T12" fmla="*/ 2147483647 w 500"/>
                <a:gd name="T13" fmla="*/ 2147483647 h 924"/>
                <a:gd name="T14" fmla="*/ 2147483647 w 500"/>
                <a:gd name="T15" fmla="*/ 2147483647 h 924"/>
                <a:gd name="T16" fmla="*/ 2147483647 w 500"/>
                <a:gd name="T17" fmla="*/ 2147483647 h 924"/>
                <a:gd name="T18" fmla="*/ 2147483647 w 500"/>
                <a:gd name="T19" fmla="*/ 2147483647 h 924"/>
                <a:gd name="T20" fmla="*/ 2147483647 w 500"/>
                <a:gd name="T21" fmla="*/ 2147483647 h 9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0"/>
                <a:gd name="T34" fmla="*/ 0 h 924"/>
                <a:gd name="T35" fmla="*/ 500 w 500"/>
                <a:gd name="T36" fmla="*/ 924 h 9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0" h="924">
                  <a:moveTo>
                    <a:pt x="0" y="0"/>
                  </a:moveTo>
                  <a:lnTo>
                    <a:pt x="14" y="116"/>
                  </a:lnTo>
                  <a:lnTo>
                    <a:pt x="30" y="166"/>
                  </a:lnTo>
                  <a:lnTo>
                    <a:pt x="32" y="186"/>
                  </a:lnTo>
                  <a:lnTo>
                    <a:pt x="120" y="418"/>
                  </a:lnTo>
                  <a:lnTo>
                    <a:pt x="190" y="568"/>
                  </a:lnTo>
                  <a:lnTo>
                    <a:pt x="224" y="606"/>
                  </a:lnTo>
                  <a:lnTo>
                    <a:pt x="364" y="924"/>
                  </a:lnTo>
                  <a:lnTo>
                    <a:pt x="390" y="350"/>
                  </a:lnTo>
                  <a:lnTo>
                    <a:pt x="488" y="120"/>
                  </a:lnTo>
                  <a:lnTo>
                    <a:pt x="500" y="2"/>
                  </a:lnTo>
                </a:path>
              </a:pathLst>
            </a:custGeom>
            <a:noFill/>
            <a:ln w="9525">
              <a:solidFill>
                <a:srgbClr val="0000FF"/>
              </a:solidFill>
              <a:round/>
              <a:headEnd/>
              <a:tailEnd/>
            </a:ln>
          </p:spPr>
          <p:txBody>
            <a:bodyPr/>
            <a:lstStyle/>
            <a:p>
              <a:endParaRPr lang="en-GB" dirty="0"/>
            </a:p>
          </p:txBody>
        </p:sp>
      </p:grpSp>
      <p:grpSp>
        <p:nvGrpSpPr>
          <p:cNvPr id="5" name="Group 41"/>
          <p:cNvGrpSpPr>
            <a:grpSpLocks/>
          </p:cNvGrpSpPr>
          <p:nvPr/>
        </p:nvGrpSpPr>
        <p:grpSpPr bwMode="auto">
          <a:xfrm>
            <a:off x="533400" y="1190625"/>
            <a:ext cx="8153400" cy="1038225"/>
            <a:chOff x="420" y="1134"/>
            <a:chExt cx="5592" cy="654"/>
          </a:xfrm>
        </p:grpSpPr>
        <p:pic>
          <p:nvPicPr>
            <p:cNvPr id="78870" name="Picture 42" descr="C:\Documents and Settings\Peter.Rowbotham\Desktop\seismic_boat.jpg"/>
            <p:cNvPicPr>
              <a:picLocks noChangeAspect="1" noChangeArrowheads="1"/>
            </p:cNvPicPr>
            <p:nvPr/>
          </p:nvPicPr>
          <p:blipFill>
            <a:blip r:embed="rId8" cstate="print"/>
            <a:srcRect l="7770" t="20247" r="18898"/>
            <a:stretch>
              <a:fillRect/>
            </a:stretch>
          </p:blipFill>
          <p:spPr bwMode="auto">
            <a:xfrm>
              <a:off x="420" y="1134"/>
              <a:ext cx="735" cy="654"/>
            </a:xfrm>
            <a:prstGeom prst="rect">
              <a:avLst/>
            </a:prstGeom>
            <a:noFill/>
            <a:ln w="9525">
              <a:noFill/>
              <a:miter lim="800000"/>
              <a:headEnd/>
              <a:tailEnd/>
            </a:ln>
          </p:spPr>
        </p:pic>
        <p:sp>
          <p:nvSpPr>
            <p:cNvPr id="78871" name="Text Box 43"/>
            <p:cNvSpPr txBox="1">
              <a:spLocks noChangeArrowheads="1"/>
            </p:cNvSpPr>
            <p:nvPr/>
          </p:nvSpPr>
          <p:spPr bwMode="auto">
            <a:xfrm>
              <a:off x="1488" y="1296"/>
              <a:ext cx="930" cy="330"/>
            </a:xfrm>
            <a:prstGeom prst="rect">
              <a:avLst/>
            </a:prstGeom>
            <a:noFill/>
            <a:ln w="25400">
              <a:solidFill>
                <a:srgbClr val="0000FF"/>
              </a:solidFill>
              <a:miter lim="800000"/>
              <a:headEnd/>
              <a:tailEnd/>
            </a:ln>
          </p:spPr>
          <p:txBody>
            <a:bodyPr anchor="ctr" anchorCtr="0">
              <a:spAutoFit/>
            </a:bodyPr>
            <a:lstStyle/>
            <a:p>
              <a:pPr>
                <a:spcBef>
                  <a:spcPct val="50000"/>
                </a:spcBef>
              </a:pPr>
              <a:r>
                <a:rPr lang="en-GB" sz="1400" b="1" dirty="0">
                  <a:cs typeface="Times New Roman" pitchFamily="18" charset="0"/>
                </a:rPr>
                <a:t>Acquisition Differences</a:t>
              </a:r>
            </a:p>
          </p:txBody>
        </p:sp>
        <p:sp>
          <p:nvSpPr>
            <p:cNvPr id="78872" name="Text Box 44"/>
            <p:cNvSpPr txBox="1">
              <a:spLocks noChangeArrowheads="1"/>
            </p:cNvSpPr>
            <p:nvPr/>
          </p:nvSpPr>
          <p:spPr bwMode="auto">
            <a:xfrm>
              <a:off x="3144" y="1296"/>
              <a:ext cx="1068" cy="330"/>
            </a:xfrm>
            <a:prstGeom prst="rect">
              <a:avLst/>
            </a:prstGeom>
            <a:noFill/>
            <a:ln w="25400">
              <a:solidFill>
                <a:srgbClr val="008000"/>
              </a:solidFill>
              <a:miter lim="800000"/>
              <a:headEnd/>
              <a:tailEnd/>
            </a:ln>
          </p:spPr>
          <p:txBody>
            <a:bodyPr anchor="ctr" anchorCtr="0">
              <a:spAutoFit/>
            </a:bodyPr>
            <a:lstStyle/>
            <a:p>
              <a:pPr>
                <a:spcBef>
                  <a:spcPct val="50000"/>
                </a:spcBef>
              </a:pPr>
              <a:r>
                <a:rPr lang="en-GB" sz="1400" b="1" dirty="0">
                  <a:cs typeface="Times New Roman" pitchFamily="18" charset="0"/>
                </a:rPr>
                <a:t>Heterogeneous Earth</a:t>
              </a:r>
            </a:p>
          </p:txBody>
        </p:sp>
        <p:sp>
          <p:nvSpPr>
            <p:cNvPr id="654381" name="PubCross"/>
            <p:cNvSpPr>
              <a:spLocks noEditPoints="1" noChangeArrowheads="1"/>
            </p:cNvSpPr>
            <p:nvPr/>
          </p:nvSpPr>
          <p:spPr bwMode="auto">
            <a:xfrm>
              <a:off x="2592" y="1353"/>
              <a:ext cx="240" cy="216"/>
            </a:xfrm>
            <a:custGeom>
              <a:avLst/>
              <a:gdLst>
                <a:gd name="G0" fmla="+- 0 0 0"/>
                <a:gd name="G1" fmla="+- 8514 0 0"/>
                <a:gd name="G2" fmla="+- 21600 0 8514"/>
                <a:gd name="G3" fmla="+- 8725 0 0"/>
                <a:gd name="G4" fmla="+- 21600 0 8725"/>
                <a:gd name="T0" fmla="*/ 10800 w 21600"/>
                <a:gd name="T1" fmla="*/ 0 h 21600"/>
                <a:gd name="T2" fmla="*/ 0 w 21600"/>
                <a:gd name="T3" fmla="*/ 10800 h 21600"/>
                <a:gd name="T4" fmla="*/ 10800 w 21600"/>
                <a:gd name="T5" fmla="*/ 21600 h 21600"/>
                <a:gd name="T6" fmla="*/ 21600 w 21600"/>
                <a:gd name="T7" fmla="*/ 10800 h 21600"/>
                <a:gd name="T8" fmla="*/ G1 w 21600"/>
                <a:gd name="T9" fmla="*/ G3 h 21600"/>
                <a:gd name="T10" fmla="*/ G2 w 21600"/>
                <a:gd name="T11" fmla="*/ G4 h 21600"/>
              </a:gdLst>
              <a:ahLst/>
              <a:cxnLst>
                <a:cxn ang="0">
                  <a:pos x="T0" y="T1"/>
                </a:cxn>
                <a:cxn ang="0">
                  <a:pos x="T2" y="T3"/>
                </a:cxn>
                <a:cxn ang="0">
                  <a:pos x="T4" y="T5"/>
                </a:cxn>
                <a:cxn ang="0">
                  <a:pos x="T6" y="T7"/>
                </a:cxn>
              </a:cxnLst>
              <a:rect l="T8" t="T9" r="T10" b="T11"/>
              <a:pathLst>
                <a:path w="21600" h="21600">
                  <a:moveTo>
                    <a:pt x="8514" y="0"/>
                  </a:moveTo>
                  <a:lnTo>
                    <a:pt x="8514" y="8725"/>
                  </a:lnTo>
                  <a:lnTo>
                    <a:pt x="0" y="8725"/>
                  </a:lnTo>
                  <a:lnTo>
                    <a:pt x="0" y="12875"/>
                  </a:lnTo>
                  <a:lnTo>
                    <a:pt x="8514" y="12875"/>
                  </a:lnTo>
                  <a:lnTo>
                    <a:pt x="8514" y="21600"/>
                  </a:lnTo>
                  <a:lnTo>
                    <a:pt x="13086" y="21600"/>
                  </a:lnTo>
                  <a:lnTo>
                    <a:pt x="13086" y="12875"/>
                  </a:lnTo>
                  <a:lnTo>
                    <a:pt x="21600" y="12875"/>
                  </a:lnTo>
                  <a:lnTo>
                    <a:pt x="21600" y="8725"/>
                  </a:lnTo>
                  <a:lnTo>
                    <a:pt x="13086" y="8725"/>
                  </a:lnTo>
                  <a:lnTo>
                    <a:pt x="13086" y="0"/>
                  </a:lnTo>
                  <a:close/>
                </a:path>
              </a:pathLst>
            </a:custGeom>
            <a:solidFill>
              <a:schemeClr val="tx1"/>
            </a:solidFill>
            <a:ln w="9525">
              <a:solidFill>
                <a:srgbClr val="000000"/>
              </a:solidFill>
              <a:miter lim="800000"/>
              <a:headEnd/>
              <a:tailEnd/>
            </a:ln>
            <a:effectLst/>
          </p:spPr>
          <p:txBody>
            <a:bodyPr/>
            <a:lstStyle/>
            <a:p>
              <a:pPr>
                <a:defRPr/>
              </a:pPr>
              <a:endParaRPr lang="en-US" sz="2000" dirty="0">
                <a:cs typeface="Times New Roman" pitchFamily="18" charset="0"/>
              </a:endParaRPr>
            </a:p>
          </p:txBody>
        </p:sp>
        <p:sp>
          <p:nvSpPr>
            <p:cNvPr id="654382" name="Text Box 46"/>
            <p:cNvSpPr txBox="1">
              <a:spLocks noChangeArrowheads="1"/>
            </p:cNvSpPr>
            <p:nvPr/>
          </p:nvSpPr>
          <p:spPr bwMode="auto">
            <a:xfrm>
              <a:off x="4410" y="1144"/>
              <a:ext cx="534" cy="582"/>
            </a:xfrm>
            <a:prstGeom prst="rect">
              <a:avLst/>
            </a:prstGeom>
            <a:noFill/>
            <a:ln w="9525">
              <a:noFill/>
              <a:miter lim="800000"/>
              <a:headEnd/>
              <a:tailEnd/>
            </a:ln>
            <a:effectLst/>
          </p:spPr>
          <p:txBody>
            <a:bodyPr>
              <a:spAutoFit/>
            </a:bodyPr>
            <a:lstStyle/>
            <a:p>
              <a:pPr>
                <a:spcBef>
                  <a:spcPct val="50000"/>
                </a:spcBef>
                <a:defRPr/>
              </a:pPr>
              <a:r>
                <a:rPr lang="en-GB" sz="5400" b="1" dirty="0">
                  <a:cs typeface="Times New Roman" pitchFamily="18" charset="0"/>
                </a:rPr>
                <a:t>=</a:t>
              </a:r>
            </a:p>
          </p:txBody>
        </p:sp>
        <p:sp>
          <p:nvSpPr>
            <p:cNvPr id="78875" name="Text Box 47"/>
            <p:cNvSpPr txBox="1">
              <a:spLocks noChangeArrowheads="1"/>
            </p:cNvSpPr>
            <p:nvPr/>
          </p:nvSpPr>
          <p:spPr bwMode="auto">
            <a:xfrm>
              <a:off x="4944" y="1364"/>
              <a:ext cx="1068" cy="194"/>
            </a:xfrm>
            <a:prstGeom prst="rect">
              <a:avLst/>
            </a:prstGeom>
            <a:noFill/>
            <a:ln w="25400">
              <a:solidFill>
                <a:srgbClr val="FF0000"/>
              </a:solidFill>
              <a:miter lim="800000"/>
              <a:headEnd/>
              <a:tailEnd/>
            </a:ln>
          </p:spPr>
          <p:txBody>
            <a:bodyPr anchor="ctr" anchorCtr="0">
              <a:spAutoFit/>
            </a:bodyPr>
            <a:lstStyle/>
            <a:p>
              <a:pPr>
                <a:spcBef>
                  <a:spcPct val="50000"/>
                </a:spcBef>
              </a:pPr>
              <a:r>
                <a:rPr lang="en-GB" sz="1400" b="1" dirty="0">
                  <a:cs typeface="Times New Roman" pitchFamily="18" charset="0"/>
                </a:rPr>
                <a:t>4D Noise </a:t>
              </a:r>
            </a:p>
          </p:txBody>
        </p:sp>
      </p:grpSp>
      <p:grpSp>
        <p:nvGrpSpPr>
          <p:cNvPr id="6" name="Group 50"/>
          <p:cNvGrpSpPr/>
          <p:nvPr/>
        </p:nvGrpSpPr>
        <p:grpSpPr>
          <a:xfrm>
            <a:off x="1289050" y="3857625"/>
            <a:ext cx="857250" cy="1520825"/>
            <a:chOff x="1289050" y="3857625"/>
            <a:chExt cx="857250" cy="1520825"/>
          </a:xfrm>
        </p:grpSpPr>
        <p:sp>
          <p:nvSpPr>
            <p:cNvPr id="52" name="AutoShape 27"/>
            <p:cNvSpPr>
              <a:spLocks noChangeArrowheads="1"/>
            </p:cNvSpPr>
            <p:nvPr/>
          </p:nvSpPr>
          <p:spPr bwMode="auto">
            <a:xfrm>
              <a:off x="1289050" y="3857625"/>
              <a:ext cx="82550" cy="88900"/>
            </a:xfrm>
            <a:prstGeom prst="irregularSeal1">
              <a:avLst/>
            </a:prstGeom>
            <a:solidFill>
              <a:srgbClr val="FF0000"/>
            </a:solidFill>
            <a:ln w="9525">
              <a:noFill/>
              <a:miter lim="800000"/>
              <a:headEnd/>
              <a:tailEnd/>
            </a:ln>
          </p:spPr>
          <p:txBody>
            <a:bodyPr wrap="none" anchor="ctr"/>
            <a:lstStyle/>
            <a:p>
              <a:endParaRPr lang="en-US" dirty="0"/>
            </a:p>
          </p:txBody>
        </p:sp>
        <p:sp>
          <p:nvSpPr>
            <p:cNvPr id="53" name="AutoShape 29"/>
            <p:cNvSpPr>
              <a:spLocks noChangeAspect="1" noChangeArrowheads="1"/>
            </p:cNvSpPr>
            <p:nvPr/>
          </p:nvSpPr>
          <p:spPr bwMode="auto">
            <a:xfrm rot="10800000">
              <a:off x="2097088" y="3868738"/>
              <a:ext cx="49212" cy="53975"/>
            </a:xfrm>
            <a:prstGeom prst="triangle">
              <a:avLst>
                <a:gd name="adj" fmla="val 50000"/>
              </a:avLst>
            </a:prstGeom>
            <a:solidFill>
              <a:srgbClr val="FF0000"/>
            </a:solidFill>
            <a:ln w="9525">
              <a:noFill/>
              <a:miter lim="800000"/>
              <a:headEnd/>
              <a:tailEnd/>
            </a:ln>
          </p:spPr>
          <p:txBody>
            <a:bodyPr rot="10800000" wrap="none" anchor="ctr"/>
            <a:lstStyle/>
            <a:p>
              <a:endParaRPr lang="en-US" dirty="0"/>
            </a:p>
          </p:txBody>
        </p:sp>
        <p:grpSp>
          <p:nvGrpSpPr>
            <p:cNvPr id="7" name="Group 35"/>
            <p:cNvGrpSpPr>
              <a:grpSpLocks/>
            </p:cNvGrpSpPr>
            <p:nvPr/>
          </p:nvGrpSpPr>
          <p:grpSpPr bwMode="auto">
            <a:xfrm>
              <a:off x="1312863" y="3911600"/>
              <a:ext cx="820737" cy="1466850"/>
              <a:chOff x="3206" y="2146"/>
              <a:chExt cx="560" cy="924"/>
            </a:xfrm>
          </p:grpSpPr>
          <p:sp>
            <p:nvSpPr>
              <p:cNvPr id="55" name="Line 36"/>
              <p:cNvSpPr>
                <a:spLocks noChangeShapeType="1"/>
              </p:cNvSpPr>
              <p:nvPr/>
            </p:nvSpPr>
            <p:spPr bwMode="auto">
              <a:xfrm flipH="1" flipV="1">
                <a:off x="3640" y="2248"/>
                <a:ext cx="58" cy="60"/>
              </a:xfrm>
              <a:prstGeom prst="line">
                <a:avLst/>
              </a:prstGeom>
              <a:noFill/>
              <a:ln w="6350">
                <a:solidFill>
                  <a:srgbClr val="FF0000"/>
                </a:solidFill>
                <a:round/>
                <a:headEnd/>
                <a:tailEnd type="triangle" w="sm" len="sm"/>
              </a:ln>
            </p:spPr>
            <p:txBody>
              <a:bodyPr/>
              <a:lstStyle/>
              <a:p>
                <a:endParaRPr lang="en-GB" dirty="0"/>
              </a:p>
            </p:txBody>
          </p:sp>
          <p:sp>
            <p:nvSpPr>
              <p:cNvPr id="56" name="Line 37"/>
              <p:cNvSpPr>
                <a:spLocks noChangeShapeType="1"/>
              </p:cNvSpPr>
              <p:nvPr/>
            </p:nvSpPr>
            <p:spPr bwMode="auto">
              <a:xfrm rot="10800000" flipH="1" flipV="1">
                <a:off x="3714" y="2322"/>
                <a:ext cx="52" cy="52"/>
              </a:xfrm>
              <a:prstGeom prst="line">
                <a:avLst/>
              </a:prstGeom>
              <a:noFill/>
              <a:ln w="6350">
                <a:solidFill>
                  <a:srgbClr val="FF0000"/>
                </a:solidFill>
                <a:round/>
                <a:headEnd/>
                <a:tailEnd type="triangle" w="sm" len="sm"/>
              </a:ln>
            </p:spPr>
            <p:txBody>
              <a:bodyPr/>
              <a:lstStyle/>
              <a:p>
                <a:endParaRPr lang="en-GB" dirty="0"/>
              </a:p>
            </p:txBody>
          </p:sp>
          <p:sp>
            <p:nvSpPr>
              <p:cNvPr id="57" name="Line 38"/>
              <p:cNvSpPr>
                <a:spLocks noChangeShapeType="1"/>
              </p:cNvSpPr>
              <p:nvPr/>
            </p:nvSpPr>
            <p:spPr bwMode="auto">
              <a:xfrm flipH="1">
                <a:off x="3640" y="2316"/>
                <a:ext cx="60" cy="58"/>
              </a:xfrm>
              <a:prstGeom prst="line">
                <a:avLst/>
              </a:prstGeom>
              <a:noFill/>
              <a:ln w="6350">
                <a:solidFill>
                  <a:srgbClr val="FF0000"/>
                </a:solidFill>
                <a:round/>
                <a:headEnd/>
                <a:tailEnd type="triangle" w="sm" len="sm"/>
              </a:ln>
            </p:spPr>
            <p:txBody>
              <a:bodyPr/>
              <a:lstStyle/>
              <a:p>
                <a:endParaRPr lang="en-GB" dirty="0"/>
              </a:p>
            </p:txBody>
          </p:sp>
          <p:sp>
            <p:nvSpPr>
              <p:cNvPr id="58" name="Line 39"/>
              <p:cNvSpPr>
                <a:spLocks noChangeShapeType="1"/>
              </p:cNvSpPr>
              <p:nvPr/>
            </p:nvSpPr>
            <p:spPr bwMode="auto">
              <a:xfrm flipV="1">
                <a:off x="3716" y="2252"/>
                <a:ext cx="50" cy="52"/>
              </a:xfrm>
              <a:prstGeom prst="line">
                <a:avLst/>
              </a:prstGeom>
              <a:noFill/>
              <a:ln w="6350">
                <a:solidFill>
                  <a:srgbClr val="FF0000"/>
                </a:solidFill>
                <a:round/>
                <a:headEnd/>
                <a:tailEnd type="triangle" w="sm" len="sm"/>
              </a:ln>
            </p:spPr>
            <p:txBody>
              <a:bodyPr/>
              <a:lstStyle/>
              <a:p>
                <a:endParaRPr lang="en-GB" dirty="0"/>
              </a:p>
            </p:txBody>
          </p:sp>
          <p:sp>
            <p:nvSpPr>
              <p:cNvPr id="59" name="Freeform 40"/>
              <p:cNvSpPr>
                <a:spLocks/>
              </p:cNvSpPr>
              <p:nvPr/>
            </p:nvSpPr>
            <p:spPr bwMode="auto">
              <a:xfrm>
                <a:off x="3206" y="2146"/>
                <a:ext cx="544" cy="924"/>
              </a:xfrm>
              <a:custGeom>
                <a:avLst/>
                <a:gdLst>
                  <a:gd name="T0" fmla="*/ 0 w 544"/>
                  <a:gd name="T1" fmla="*/ 4 h 924"/>
                  <a:gd name="T2" fmla="*/ 12 w 544"/>
                  <a:gd name="T3" fmla="*/ 120 h 924"/>
                  <a:gd name="T4" fmla="*/ 120 w 544"/>
                  <a:gd name="T5" fmla="*/ 416 h 924"/>
                  <a:gd name="T6" fmla="*/ 350 w 544"/>
                  <a:gd name="T7" fmla="*/ 924 h 924"/>
                  <a:gd name="T8" fmla="*/ 394 w 544"/>
                  <a:gd name="T9" fmla="*/ 374 h 924"/>
                  <a:gd name="T10" fmla="*/ 524 w 544"/>
                  <a:gd name="T11" fmla="*/ 114 h 924"/>
                  <a:gd name="T12" fmla="*/ 544 w 544"/>
                  <a:gd name="T13" fmla="*/ 0 h 924"/>
                  <a:gd name="T14" fmla="*/ 0 60000 65536"/>
                  <a:gd name="T15" fmla="*/ 0 60000 65536"/>
                  <a:gd name="T16" fmla="*/ 0 60000 65536"/>
                  <a:gd name="T17" fmla="*/ 0 60000 65536"/>
                  <a:gd name="T18" fmla="*/ 0 60000 65536"/>
                  <a:gd name="T19" fmla="*/ 0 60000 65536"/>
                  <a:gd name="T20" fmla="*/ 0 60000 65536"/>
                  <a:gd name="T21" fmla="*/ 0 w 544"/>
                  <a:gd name="T22" fmla="*/ 0 h 924"/>
                  <a:gd name="T23" fmla="*/ 544 w 544"/>
                  <a:gd name="T24" fmla="*/ 924 h 9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4" h="924">
                    <a:moveTo>
                      <a:pt x="0" y="4"/>
                    </a:moveTo>
                    <a:lnTo>
                      <a:pt x="12" y="120"/>
                    </a:lnTo>
                    <a:lnTo>
                      <a:pt x="120" y="416"/>
                    </a:lnTo>
                    <a:lnTo>
                      <a:pt x="350" y="924"/>
                    </a:lnTo>
                    <a:lnTo>
                      <a:pt x="394" y="374"/>
                    </a:lnTo>
                    <a:lnTo>
                      <a:pt x="524" y="114"/>
                    </a:lnTo>
                    <a:lnTo>
                      <a:pt x="544" y="0"/>
                    </a:lnTo>
                  </a:path>
                </a:pathLst>
              </a:custGeom>
              <a:noFill/>
              <a:ln w="9525">
                <a:solidFill>
                  <a:srgbClr val="FF0000"/>
                </a:solidFill>
                <a:round/>
                <a:headEnd/>
                <a:tailEnd/>
              </a:ln>
            </p:spPr>
            <p:txBody>
              <a:bodyPr/>
              <a:lstStyle/>
              <a:p>
                <a:endParaRPr lang="en-GB" dirty="0"/>
              </a:p>
            </p:txBody>
          </p:sp>
        </p:grpSp>
      </p:grpSp>
    </p:spTree>
    <p:extLst>
      <p:ext uri="{BB962C8B-B14F-4D97-AF65-F5344CB8AC3E}">
        <p14:creationId xmlns:p14="http://schemas.microsoft.com/office/powerpoint/2010/main" val="2118694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par>
                          <p:cTn id="12" fill="hold">
                            <p:stCondLst>
                              <p:cond delay="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2000"/>
                                        <p:tgtEl>
                                          <p:spTgt spid="4"/>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886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p:cNvGrpSpPr/>
          <p:nvPr/>
        </p:nvGrpSpPr>
        <p:grpSpPr>
          <a:xfrm>
            <a:off x="321191" y="1157908"/>
            <a:ext cx="2588515" cy="4983104"/>
            <a:chOff x="107950" y="893763"/>
            <a:chExt cx="3413125" cy="5419493"/>
          </a:xfrm>
        </p:grpSpPr>
        <p:pic>
          <p:nvPicPr>
            <p:cNvPr id="6146" name="Object 1024"/>
            <p:cNvPicPr>
              <a:picLocks noChangeArrowheads="1"/>
            </p:cNvPicPr>
            <p:nvPr/>
          </p:nvPicPr>
          <p:blipFill>
            <a:blip r:embed="rId3" cstate="print"/>
            <a:srcRect l="5084" t="14264" r="25418" b="7608"/>
            <a:stretch>
              <a:fillRect/>
            </a:stretch>
          </p:blipFill>
          <p:spPr bwMode="auto">
            <a:xfrm>
              <a:off x="107950" y="893763"/>
              <a:ext cx="3128963" cy="2684462"/>
            </a:xfrm>
            <a:prstGeom prst="rect">
              <a:avLst/>
            </a:prstGeom>
            <a:noFill/>
            <a:ln w="9525">
              <a:miter lim="800000"/>
              <a:headEnd/>
              <a:tailEnd/>
            </a:ln>
            <a:effectLst/>
          </p:spPr>
        </p:pic>
        <p:grpSp>
          <p:nvGrpSpPr>
            <p:cNvPr id="47" name="Group 46"/>
            <p:cNvGrpSpPr/>
            <p:nvPr/>
          </p:nvGrpSpPr>
          <p:grpSpPr>
            <a:xfrm>
              <a:off x="468460" y="1071563"/>
              <a:ext cx="3052615" cy="5241693"/>
              <a:chOff x="468460" y="1071563"/>
              <a:chExt cx="3052615" cy="5241693"/>
            </a:xfrm>
          </p:grpSpPr>
          <p:grpSp>
            <p:nvGrpSpPr>
              <p:cNvPr id="48" name="Group 33"/>
              <p:cNvGrpSpPr>
                <a:grpSpLocks/>
              </p:cNvGrpSpPr>
              <p:nvPr/>
            </p:nvGrpSpPr>
            <p:grpSpPr bwMode="auto">
              <a:xfrm>
                <a:off x="468460" y="1071563"/>
                <a:ext cx="2964685" cy="5214938"/>
                <a:chOff x="320" y="871"/>
                <a:chExt cx="2023" cy="3285"/>
              </a:xfrm>
            </p:grpSpPr>
            <p:grpSp>
              <p:nvGrpSpPr>
                <p:cNvPr id="50" name="Group 34"/>
                <p:cNvGrpSpPr>
                  <a:grpSpLocks/>
                </p:cNvGrpSpPr>
                <p:nvPr/>
              </p:nvGrpSpPr>
              <p:grpSpPr bwMode="auto">
                <a:xfrm>
                  <a:off x="486" y="871"/>
                  <a:ext cx="1857" cy="1570"/>
                  <a:chOff x="486" y="871"/>
                  <a:chExt cx="1857" cy="1570"/>
                </a:xfrm>
              </p:grpSpPr>
              <p:sp>
                <p:nvSpPr>
                  <p:cNvPr id="58" name="Text Box 36"/>
                  <p:cNvSpPr txBox="1">
                    <a:spLocks noChangeArrowheads="1"/>
                  </p:cNvSpPr>
                  <p:nvPr/>
                </p:nvSpPr>
                <p:spPr bwMode="auto">
                  <a:xfrm>
                    <a:off x="1307" y="2251"/>
                    <a:ext cx="1036" cy="190"/>
                  </a:xfrm>
                  <a:prstGeom prst="rect">
                    <a:avLst/>
                  </a:prstGeom>
                  <a:noFill/>
                  <a:ln w="9525">
                    <a:noFill/>
                    <a:miter lim="800000"/>
                    <a:headEnd/>
                    <a:tailEnd/>
                  </a:ln>
                </p:spPr>
                <p:txBody>
                  <a:bodyPr wrap="square">
                    <a:spAutoFit/>
                  </a:bodyPr>
                  <a:lstStyle/>
                  <a:p>
                    <a:pPr eaLnBrk="0" hangingPunct="0">
                      <a:spcBef>
                        <a:spcPct val="50000"/>
                      </a:spcBef>
                    </a:pPr>
                    <a:r>
                      <a:rPr lang="en-GB" sz="1200" b="1" dirty="0">
                        <a:solidFill>
                          <a:schemeClr val="bg1"/>
                        </a:solidFill>
                      </a:rPr>
                      <a:t>NRMS = 0.33</a:t>
                    </a:r>
                  </a:p>
                </p:txBody>
              </p:sp>
              <p:sp>
                <p:nvSpPr>
                  <p:cNvPr id="59" name="Text Box 37"/>
                  <p:cNvSpPr txBox="1">
                    <a:spLocks noChangeArrowheads="1"/>
                  </p:cNvSpPr>
                  <p:nvPr/>
                </p:nvSpPr>
                <p:spPr bwMode="auto">
                  <a:xfrm>
                    <a:off x="486" y="871"/>
                    <a:ext cx="675" cy="211"/>
                  </a:xfrm>
                  <a:prstGeom prst="rect">
                    <a:avLst/>
                  </a:prstGeom>
                  <a:noFill/>
                  <a:ln w="9525">
                    <a:noFill/>
                    <a:miter lim="800000"/>
                    <a:headEnd/>
                    <a:tailEnd/>
                  </a:ln>
                </p:spPr>
                <p:txBody>
                  <a:bodyPr>
                    <a:spAutoFit/>
                  </a:bodyPr>
                  <a:lstStyle/>
                  <a:p>
                    <a:pPr eaLnBrk="0" hangingPunct="0">
                      <a:spcBef>
                        <a:spcPct val="50000"/>
                      </a:spcBef>
                    </a:pPr>
                    <a:r>
                      <a:rPr lang="en-GB" sz="1400" b="1" dirty="0">
                        <a:solidFill>
                          <a:srgbClr val="FF0000"/>
                        </a:solidFill>
                      </a:rPr>
                      <a:t>90-04</a:t>
                    </a:r>
                  </a:p>
                </p:txBody>
              </p:sp>
            </p:grpSp>
            <p:grpSp>
              <p:nvGrpSpPr>
                <p:cNvPr id="51" name="Group 38"/>
                <p:cNvGrpSpPr>
                  <a:grpSpLocks/>
                </p:cNvGrpSpPr>
                <p:nvPr/>
              </p:nvGrpSpPr>
              <p:grpSpPr bwMode="auto">
                <a:xfrm>
                  <a:off x="429" y="1281"/>
                  <a:ext cx="263" cy="399"/>
                  <a:chOff x="430" y="1281"/>
                  <a:chExt cx="263" cy="399"/>
                </a:xfrm>
              </p:grpSpPr>
              <p:sp>
                <p:nvSpPr>
                  <p:cNvPr id="56" name="Line 39"/>
                  <p:cNvSpPr>
                    <a:spLocks noChangeShapeType="1"/>
                  </p:cNvSpPr>
                  <p:nvPr/>
                </p:nvSpPr>
                <p:spPr bwMode="auto">
                  <a:xfrm>
                    <a:off x="528" y="1440"/>
                    <a:ext cx="0" cy="240"/>
                  </a:xfrm>
                  <a:prstGeom prst="line">
                    <a:avLst/>
                  </a:prstGeom>
                  <a:noFill/>
                  <a:ln w="38100">
                    <a:solidFill>
                      <a:schemeClr val="bg1"/>
                    </a:solidFill>
                    <a:round/>
                    <a:headEnd type="triangle" w="med" len="med"/>
                    <a:tailEnd/>
                  </a:ln>
                </p:spPr>
                <p:txBody>
                  <a:bodyPr/>
                  <a:lstStyle/>
                  <a:p>
                    <a:endParaRPr lang="en-GB" sz="1400" dirty="0"/>
                  </a:p>
                </p:txBody>
              </p:sp>
              <p:sp>
                <p:nvSpPr>
                  <p:cNvPr id="57" name="Text Box 40"/>
                  <p:cNvSpPr txBox="1">
                    <a:spLocks noChangeArrowheads="1"/>
                  </p:cNvSpPr>
                  <p:nvPr/>
                </p:nvSpPr>
                <p:spPr bwMode="auto">
                  <a:xfrm>
                    <a:off x="430" y="1281"/>
                    <a:ext cx="263" cy="179"/>
                  </a:xfrm>
                  <a:prstGeom prst="rect">
                    <a:avLst/>
                  </a:prstGeom>
                  <a:noFill/>
                  <a:ln w="9525">
                    <a:noFill/>
                    <a:miter lim="800000"/>
                    <a:headEnd/>
                    <a:tailEnd/>
                  </a:ln>
                </p:spPr>
                <p:txBody>
                  <a:bodyPr wrap="none">
                    <a:spAutoFit/>
                  </a:bodyPr>
                  <a:lstStyle/>
                  <a:p>
                    <a:pPr eaLnBrk="0" hangingPunct="0"/>
                    <a:r>
                      <a:rPr lang="en-GB" sz="1100" b="1" dirty="0">
                        <a:solidFill>
                          <a:schemeClr val="bg1"/>
                        </a:solidFill>
                      </a:rPr>
                      <a:t>N</a:t>
                    </a:r>
                    <a:endParaRPr lang="en-US" sz="1100" b="1" dirty="0">
                      <a:solidFill>
                        <a:schemeClr val="bg1"/>
                      </a:solidFill>
                    </a:endParaRPr>
                  </a:p>
                </p:txBody>
              </p:sp>
            </p:grpSp>
            <p:pic>
              <p:nvPicPr>
                <p:cNvPr id="52" name="Picture 41" descr="98vs90"/>
                <p:cNvPicPr>
                  <a:picLocks noChangeAspect="1" noChangeArrowheads="1"/>
                </p:cNvPicPr>
                <p:nvPr/>
              </p:nvPicPr>
              <p:blipFill>
                <a:blip r:embed="rId4" cstate="print"/>
                <a:srcRect/>
                <a:stretch>
                  <a:fillRect/>
                </a:stretch>
              </p:blipFill>
              <p:spPr bwMode="auto">
                <a:xfrm>
                  <a:off x="320" y="2478"/>
                  <a:ext cx="1916" cy="1678"/>
                </a:xfrm>
                <a:prstGeom prst="rect">
                  <a:avLst/>
                </a:prstGeom>
                <a:noFill/>
                <a:ln w="9525">
                  <a:noFill/>
                  <a:miter lim="800000"/>
                  <a:headEnd/>
                  <a:tailEnd/>
                </a:ln>
              </p:spPr>
            </p:pic>
            <p:grpSp>
              <p:nvGrpSpPr>
                <p:cNvPr id="53" name="Group 42"/>
                <p:cNvGrpSpPr>
                  <a:grpSpLocks/>
                </p:cNvGrpSpPr>
                <p:nvPr/>
              </p:nvGrpSpPr>
              <p:grpSpPr bwMode="auto">
                <a:xfrm>
                  <a:off x="415" y="2714"/>
                  <a:ext cx="263" cy="399"/>
                  <a:chOff x="430" y="1281"/>
                  <a:chExt cx="263" cy="399"/>
                </a:xfrm>
              </p:grpSpPr>
              <p:sp>
                <p:nvSpPr>
                  <p:cNvPr id="54" name="Line 43"/>
                  <p:cNvSpPr>
                    <a:spLocks noChangeShapeType="1"/>
                  </p:cNvSpPr>
                  <p:nvPr/>
                </p:nvSpPr>
                <p:spPr bwMode="auto">
                  <a:xfrm>
                    <a:off x="528" y="1440"/>
                    <a:ext cx="0" cy="240"/>
                  </a:xfrm>
                  <a:prstGeom prst="line">
                    <a:avLst/>
                  </a:prstGeom>
                  <a:noFill/>
                  <a:ln w="38100">
                    <a:solidFill>
                      <a:schemeClr val="bg1"/>
                    </a:solidFill>
                    <a:round/>
                    <a:headEnd type="triangle" w="med" len="med"/>
                    <a:tailEnd/>
                  </a:ln>
                </p:spPr>
                <p:txBody>
                  <a:bodyPr/>
                  <a:lstStyle/>
                  <a:p>
                    <a:endParaRPr lang="en-GB" sz="1400" dirty="0"/>
                  </a:p>
                </p:txBody>
              </p:sp>
              <p:sp>
                <p:nvSpPr>
                  <p:cNvPr id="55" name="Text Box 44"/>
                  <p:cNvSpPr txBox="1">
                    <a:spLocks noChangeArrowheads="1"/>
                  </p:cNvSpPr>
                  <p:nvPr/>
                </p:nvSpPr>
                <p:spPr bwMode="auto">
                  <a:xfrm>
                    <a:off x="430" y="1281"/>
                    <a:ext cx="263" cy="179"/>
                  </a:xfrm>
                  <a:prstGeom prst="rect">
                    <a:avLst/>
                  </a:prstGeom>
                  <a:noFill/>
                  <a:ln w="9525">
                    <a:noFill/>
                    <a:miter lim="800000"/>
                    <a:headEnd/>
                    <a:tailEnd/>
                  </a:ln>
                </p:spPr>
                <p:txBody>
                  <a:bodyPr wrap="none">
                    <a:spAutoFit/>
                  </a:bodyPr>
                  <a:lstStyle/>
                  <a:p>
                    <a:pPr eaLnBrk="0" hangingPunct="0"/>
                    <a:r>
                      <a:rPr lang="en-GB" sz="1100" b="1" dirty="0">
                        <a:solidFill>
                          <a:schemeClr val="bg1"/>
                        </a:solidFill>
                      </a:rPr>
                      <a:t>N</a:t>
                    </a:r>
                    <a:endParaRPr lang="en-US" sz="1100" b="1" dirty="0">
                      <a:solidFill>
                        <a:schemeClr val="bg1"/>
                      </a:solidFill>
                    </a:endParaRPr>
                  </a:p>
                </p:txBody>
              </p:sp>
            </p:grpSp>
          </p:grpSp>
          <p:sp>
            <p:nvSpPr>
              <p:cNvPr id="49" name="Text Box 45"/>
              <p:cNvSpPr txBox="1">
                <a:spLocks noChangeArrowheads="1"/>
              </p:cNvSpPr>
              <p:nvPr/>
            </p:nvSpPr>
            <p:spPr bwMode="auto">
              <a:xfrm>
                <a:off x="1630187" y="5978526"/>
                <a:ext cx="1890888" cy="334730"/>
              </a:xfrm>
              <a:prstGeom prst="rect">
                <a:avLst/>
              </a:prstGeom>
              <a:noFill/>
              <a:ln w="9525">
                <a:noFill/>
                <a:miter lim="800000"/>
                <a:headEnd/>
                <a:tailEnd/>
              </a:ln>
            </p:spPr>
            <p:txBody>
              <a:bodyPr wrap="square">
                <a:spAutoFit/>
              </a:bodyPr>
              <a:lstStyle/>
              <a:p>
                <a:pPr eaLnBrk="0" hangingPunct="0">
                  <a:spcBef>
                    <a:spcPct val="50000"/>
                  </a:spcBef>
                </a:pPr>
                <a:r>
                  <a:rPr lang="en-GB" sz="1400" b="1" dirty="0">
                    <a:solidFill>
                      <a:schemeClr val="bg1"/>
                    </a:solidFill>
                    <a:latin typeface="Symbol" pitchFamily="18" charset="2"/>
                  </a:rPr>
                  <a:t>D</a:t>
                </a:r>
                <a:r>
                  <a:rPr lang="en-GB" sz="1400" b="1" dirty="0">
                    <a:solidFill>
                      <a:schemeClr val="bg1"/>
                    </a:solidFill>
                  </a:rPr>
                  <a:t>S+</a:t>
                </a:r>
                <a:r>
                  <a:rPr lang="en-GB" sz="1400" b="1" dirty="0">
                    <a:solidFill>
                      <a:schemeClr val="bg1"/>
                    </a:solidFill>
                    <a:latin typeface="Symbol" pitchFamily="18" charset="2"/>
                  </a:rPr>
                  <a:t>D</a:t>
                </a:r>
                <a:r>
                  <a:rPr lang="en-GB" sz="1400" b="1" dirty="0">
                    <a:solidFill>
                      <a:schemeClr val="bg1"/>
                    </a:solidFill>
                  </a:rPr>
                  <a:t>R = 72m</a:t>
                </a:r>
              </a:p>
            </p:txBody>
          </p:sp>
        </p:grpSp>
      </p:grpSp>
      <p:grpSp>
        <p:nvGrpSpPr>
          <p:cNvPr id="62" name="Group 61"/>
          <p:cNvGrpSpPr/>
          <p:nvPr/>
        </p:nvGrpSpPr>
        <p:grpSpPr>
          <a:xfrm>
            <a:off x="6017142" y="1157908"/>
            <a:ext cx="2558700" cy="4997071"/>
            <a:chOff x="5803900" y="893763"/>
            <a:chExt cx="3373811" cy="5434682"/>
          </a:xfrm>
        </p:grpSpPr>
        <p:pic>
          <p:nvPicPr>
            <p:cNvPr id="6148" name="Object 1026"/>
            <p:cNvPicPr>
              <a:picLocks noChangeArrowheads="1"/>
            </p:cNvPicPr>
            <p:nvPr/>
          </p:nvPicPr>
          <p:blipFill>
            <a:blip r:embed="rId5" cstate="print"/>
            <a:srcRect l="5084" t="14264" r="25418" b="7608"/>
            <a:stretch>
              <a:fillRect/>
            </a:stretch>
          </p:blipFill>
          <p:spPr bwMode="auto">
            <a:xfrm>
              <a:off x="5803900" y="893763"/>
              <a:ext cx="3130550" cy="2684462"/>
            </a:xfrm>
            <a:prstGeom prst="rect">
              <a:avLst/>
            </a:prstGeom>
            <a:noFill/>
            <a:ln w="9525">
              <a:miter lim="800000"/>
              <a:headEnd/>
              <a:tailEnd/>
            </a:ln>
            <a:effectLst/>
          </p:spPr>
        </p:pic>
        <p:grpSp>
          <p:nvGrpSpPr>
            <p:cNvPr id="2" name="Group 2"/>
            <p:cNvGrpSpPr>
              <a:grpSpLocks/>
            </p:cNvGrpSpPr>
            <p:nvPr/>
          </p:nvGrpSpPr>
          <p:grpSpPr bwMode="auto">
            <a:xfrm>
              <a:off x="6284610" y="1048420"/>
              <a:ext cx="2893101" cy="5280025"/>
              <a:chOff x="4250" y="847"/>
              <a:chExt cx="1974" cy="3326"/>
            </a:xfrm>
          </p:grpSpPr>
          <p:grpSp>
            <p:nvGrpSpPr>
              <p:cNvPr id="6178" name="Group 3"/>
              <p:cNvGrpSpPr>
                <a:grpSpLocks/>
              </p:cNvGrpSpPr>
              <p:nvPr/>
            </p:nvGrpSpPr>
            <p:grpSpPr bwMode="auto">
              <a:xfrm>
                <a:off x="4250" y="847"/>
                <a:ext cx="1915" cy="3302"/>
                <a:chOff x="3923" y="847"/>
                <a:chExt cx="1768" cy="3302"/>
              </a:xfrm>
            </p:grpSpPr>
            <p:pic>
              <p:nvPicPr>
                <p:cNvPr id="6180" name="Picture 4" descr="04vs01"/>
                <p:cNvPicPr>
                  <a:picLocks noChangeArrowheads="1"/>
                </p:cNvPicPr>
                <p:nvPr/>
              </p:nvPicPr>
              <p:blipFill>
                <a:blip r:embed="rId6" cstate="print"/>
                <a:srcRect/>
                <a:stretch>
                  <a:fillRect/>
                </a:stretch>
              </p:blipFill>
              <p:spPr bwMode="auto">
                <a:xfrm>
                  <a:off x="3923" y="2471"/>
                  <a:ext cx="1768" cy="1678"/>
                </a:xfrm>
                <a:prstGeom prst="rect">
                  <a:avLst/>
                </a:prstGeom>
                <a:noFill/>
                <a:ln w="9525">
                  <a:noFill/>
                  <a:miter lim="800000"/>
                  <a:headEnd/>
                  <a:tailEnd/>
                </a:ln>
              </p:spPr>
            </p:pic>
            <p:grpSp>
              <p:nvGrpSpPr>
                <p:cNvPr id="6181" name="Group 5"/>
                <p:cNvGrpSpPr>
                  <a:grpSpLocks/>
                </p:cNvGrpSpPr>
                <p:nvPr/>
              </p:nvGrpSpPr>
              <p:grpSpPr bwMode="auto">
                <a:xfrm>
                  <a:off x="4010" y="847"/>
                  <a:ext cx="1680" cy="1606"/>
                  <a:chOff x="4064" y="1480"/>
                  <a:chExt cx="1680" cy="1606"/>
                </a:xfrm>
              </p:grpSpPr>
              <p:sp>
                <p:nvSpPr>
                  <p:cNvPr id="6188" name="Text Box 7"/>
                  <p:cNvSpPr txBox="1">
                    <a:spLocks noChangeArrowheads="1"/>
                  </p:cNvSpPr>
                  <p:nvPr/>
                </p:nvSpPr>
                <p:spPr bwMode="auto">
                  <a:xfrm>
                    <a:off x="4806" y="2896"/>
                    <a:ext cx="938" cy="190"/>
                  </a:xfrm>
                  <a:prstGeom prst="rect">
                    <a:avLst/>
                  </a:prstGeom>
                  <a:noFill/>
                  <a:ln w="9525">
                    <a:noFill/>
                    <a:miter lim="800000"/>
                    <a:headEnd/>
                    <a:tailEnd/>
                  </a:ln>
                </p:spPr>
                <p:txBody>
                  <a:bodyPr wrap="square">
                    <a:spAutoFit/>
                  </a:bodyPr>
                  <a:lstStyle/>
                  <a:p>
                    <a:pPr eaLnBrk="0" hangingPunct="0">
                      <a:spcBef>
                        <a:spcPct val="50000"/>
                      </a:spcBef>
                    </a:pPr>
                    <a:r>
                      <a:rPr lang="en-GB" sz="1200" b="1" dirty="0">
                        <a:solidFill>
                          <a:schemeClr val="bg1"/>
                        </a:solidFill>
                      </a:rPr>
                      <a:t>NRMS= 0.17 </a:t>
                    </a:r>
                  </a:p>
                </p:txBody>
              </p:sp>
              <p:sp>
                <p:nvSpPr>
                  <p:cNvPr id="6189" name="Text Box 8"/>
                  <p:cNvSpPr txBox="1">
                    <a:spLocks noChangeArrowheads="1"/>
                  </p:cNvSpPr>
                  <p:nvPr/>
                </p:nvSpPr>
                <p:spPr bwMode="auto">
                  <a:xfrm>
                    <a:off x="4064" y="1480"/>
                    <a:ext cx="624" cy="211"/>
                  </a:xfrm>
                  <a:prstGeom prst="rect">
                    <a:avLst/>
                  </a:prstGeom>
                  <a:noFill/>
                  <a:ln w="9525">
                    <a:noFill/>
                    <a:miter lim="800000"/>
                    <a:headEnd/>
                    <a:tailEnd/>
                  </a:ln>
                </p:spPr>
                <p:txBody>
                  <a:bodyPr>
                    <a:spAutoFit/>
                  </a:bodyPr>
                  <a:lstStyle/>
                  <a:p>
                    <a:pPr eaLnBrk="0" hangingPunct="0">
                      <a:spcBef>
                        <a:spcPct val="50000"/>
                      </a:spcBef>
                    </a:pPr>
                    <a:r>
                      <a:rPr lang="en-GB" sz="1400" b="1" dirty="0">
                        <a:solidFill>
                          <a:srgbClr val="FF0000"/>
                        </a:solidFill>
                      </a:rPr>
                      <a:t>01-04</a:t>
                    </a:r>
                  </a:p>
                </p:txBody>
              </p:sp>
            </p:grpSp>
            <p:grpSp>
              <p:nvGrpSpPr>
                <p:cNvPr id="6182" name="Group 9"/>
                <p:cNvGrpSpPr>
                  <a:grpSpLocks/>
                </p:cNvGrpSpPr>
                <p:nvPr/>
              </p:nvGrpSpPr>
              <p:grpSpPr bwMode="auto">
                <a:xfrm>
                  <a:off x="4023" y="1296"/>
                  <a:ext cx="243" cy="399"/>
                  <a:chOff x="430" y="1281"/>
                  <a:chExt cx="243" cy="399"/>
                </a:xfrm>
              </p:grpSpPr>
              <p:sp>
                <p:nvSpPr>
                  <p:cNvPr id="6186" name="Line 10"/>
                  <p:cNvSpPr>
                    <a:spLocks noChangeShapeType="1"/>
                  </p:cNvSpPr>
                  <p:nvPr/>
                </p:nvSpPr>
                <p:spPr bwMode="auto">
                  <a:xfrm>
                    <a:off x="528" y="1440"/>
                    <a:ext cx="0" cy="240"/>
                  </a:xfrm>
                  <a:prstGeom prst="line">
                    <a:avLst/>
                  </a:prstGeom>
                  <a:noFill/>
                  <a:ln w="38100">
                    <a:solidFill>
                      <a:schemeClr val="bg1"/>
                    </a:solidFill>
                    <a:round/>
                    <a:headEnd type="triangle" w="med" len="med"/>
                    <a:tailEnd/>
                  </a:ln>
                </p:spPr>
                <p:txBody>
                  <a:bodyPr/>
                  <a:lstStyle/>
                  <a:p>
                    <a:endParaRPr lang="en-GB" sz="1400" dirty="0"/>
                  </a:p>
                </p:txBody>
              </p:sp>
              <p:sp>
                <p:nvSpPr>
                  <p:cNvPr id="6187" name="Text Box 11"/>
                  <p:cNvSpPr txBox="1">
                    <a:spLocks noChangeArrowheads="1"/>
                  </p:cNvSpPr>
                  <p:nvPr/>
                </p:nvSpPr>
                <p:spPr bwMode="auto">
                  <a:xfrm>
                    <a:off x="430" y="1281"/>
                    <a:ext cx="243" cy="179"/>
                  </a:xfrm>
                  <a:prstGeom prst="rect">
                    <a:avLst/>
                  </a:prstGeom>
                  <a:noFill/>
                  <a:ln w="9525">
                    <a:noFill/>
                    <a:miter lim="800000"/>
                    <a:headEnd/>
                    <a:tailEnd/>
                  </a:ln>
                </p:spPr>
                <p:txBody>
                  <a:bodyPr wrap="none">
                    <a:spAutoFit/>
                  </a:bodyPr>
                  <a:lstStyle/>
                  <a:p>
                    <a:pPr eaLnBrk="0" hangingPunct="0"/>
                    <a:r>
                      <a:rPr lang="en-GB" sz="1100" b="1" dirty="0">
                        <a:solidFill>
                          <a:schemeClr val="bg1"/>
                        </a:solidFill>
                      </a:rPr>
                      <a:t>N</a:t>
                    </a:r>
                    <a:endParaRPr lang="en-US" sz="1100" b="1" dirty="0">
                      <a:solidFill>
                        <a:schemeClr val="bg1"/>
                      </a:solidFill>
                    </a:endParaRPr>
                  </a:p>
                </p:txBody>
              </p:sp>
            </p:grpSp>
            <p:grpSp>
              <p:nvGrpSpPr>
                <p:cNvPr id="6183" name="Group 12"/>
                <p:cNvGrpSpPr>
                  <a:grpSpLocks/>
                </p:cNvGrpSpPr>
                <p:nvPr/>
              </p:nvGrpSpPr>
              <p:grpSpPr bwMode="auto">
                <a:xfrm>
                  <a:off x="4044" y="2714"/>
                  <a:ext cx="243" cy="399"/>
                  <a:chOff x="430" y="1281"/>
                  <a:chExt cx="243" cy="399"/>
                </a:xfrm>
              </p:grpSpPr>
              <p:sp>
                <p:nvSpPr>
                  <p:cNvPr id="6184" name="Line 13"/>
                  <p:cNvSpPr>
                    <a:spLocks noChangeShapeType="1"/>
                  </p:cNvSpPr>
                  <p:nvPr/>
                </p:nvSpPr>
                <p:spPr bwMode="auto">
                  <a:xfrm>
                    <a:off x="528" y="1440"/>
                    <a:ext cx="0" cy="240"/>
                  </a:xfrm>
                  <a:prstGeom prst="line">
                    <a:avLst/>
                  </a:prstGeom>
                  <a:noFill/>
                  <a:ln w="38100">
                    <a:solidFill>
                      <a:schemeClr val="bg1"/>
                    </a:solidFill>
                    <a:round/>
                    <a:headEnd type="triangle" w="med" len="med"/>
                    <a:tailEnd/>
                  </a:ln>
                </p:spPr>
                <p:txBody>
                  <a:bodyPr/>
                  <a:lstStyle/>
                  <a:p>
                    <a:endParaRPr lang="en-GB" sz="1400" dirty="0"/>
                  </a:p>
                </p:txBody>
              </p:sp>
              <p:sp>
                <p:nvSpPr>
                  <p:cNvPr id="6185" name="Text Box 14"/>
                  <p:cNvSpPr txBox="1">
                    <a:spLocks noChangeArrowheads="1"/>
                  </p:cNvSpPr>
                  <p:nvPr/>
                </p:nvSpPr>
                <p:spPr bwMode="auto">
                  <a:xfrm>
                    <a:off x="430" y="1281"/>
                    <a:ext cx="243" cy="179"/>
                  </a:xfrm>
                  <a:prstGeom prst="rect">
                    <a:avLst/>
                  </a:prstGeom>
                  <a:noFill/>
                  <a:ln w="9525">
                    <a:noFill/>
                    <a:miter lim="800000"/>
                    <a:headEnd/>
                    <a:tailEnd/>
                  </a:ln>
                </p:spPr>
                <p:txBody>
                  <a:bodyPr wrap="none">
                    <a:spAutoFit/>
                  </a:bodyPr>
                  <a:lstStyle/>
                  <a:p>
                    <a:pPr eaLnBrk="0" hangingPunct="0"/>
                    <a:r>
                      <a:rPr lang="en-GB" sz="1100" b="1" dirty="0">
                        <a:solidFill>
                          <a:schemeClr val="bg1"/>
                        </a:solidFill>
                      </a:rPr>
                      <a:t>N</a:t>
                    </a:r>
                    <a:endParaRPr lang="en-US" sz="1100" b="1" dirty="0">
                      <a:solidFill>
                        <a:schemeClr val="bg1"/>
                      </a:solidFill>
                    </a:endParaRPr>
                  </a:p>
                </p:txBody>
              </p:sp>
            </p:grpSp>
          </p:grpSp>
          <p:sp>
            <p:nvSpPr>
              <p:cNvPr id="6179" name="Text Box 15"/>
              <p:cNvSpPr txBox="1">
                <a:spLocks noChangeArrowheads="1"/>
              </p:cNvSpPr>
              <p:nvPr/>
            </p:nvSpPr>
            <p:spPr bwMode="auto">
              <a:xfrm>
                <a:off x="4954" y="3962"/>
                <a:ext cx="1270" cy="211"/>
              </a:xfrm>
              <a:prstGeom prst="rect">
                <a:avLst/>
              </a:prstGeom>
              <a:noFill/>
              <a:ln w="9525">
                <a:noFill/>
                <a:miter lim="800000"/>
                <a:headEnd/>
                <a:tailEnd/>
              </a:ln>
            </p:spPr>
            <p:txBody>
              <a:bodyPr wrap="square">
                <a:spAutoFit/>
              </a:bodyPr>
              <a:lstStyle/>
              <a:p>
                <a:pPr eaLnBrk="0" hangingPunct="0">
                  <a:spcBef>
                    <a:spcPct val="50000"/>
                  </a:spcBef>
                </a:pPr>
                <a:r>
                  <a:rPr lang="en-GB" sz="1400" b="1" dirty="0">
                    <a:solidFill>
                      <a:schemeClr val="bg1"/>
                    </a:solidFill>
                    <a:latin typeface="Symbol" pitchFamily="18" charset="2"/>
                  </a:rPr>
                  <a:t>D</a:t>
                </a:r>
                <a:r>
                  <a:rPr lang="en-GB" sz="1400" b="1" dirty="0">
                    <a:solidFill>
                      <a:schemeClr val="bg1"/>
                    </a:solidFill>
                  </a:rPr>
                  <a:t>S+</a:t>
                </a:r>
                <a:r>
                  <a:rPr lang="en-GB" sz="1400" b="1" dirty="0">
                    <a:solidFill>
                      <a:schemeClr val="bg1"/>
                    </a:solidFill>
                    <a:latin typeface="Symbol" pitchFamily="18" charset="2"/>
                  </a:rPr>
                  <a:t>D</a:t>
                </a:r>
                <a:r>
                  <a:rPr lang="en-GB" sz="1400" b="1" dirty="0">
                    <a:solidFill>
                      <a:schemeClr val="bg1"/>
                    </a:solidFill>
                  </a:rPr>
                  <a:t>R = 31m</a:t>
                </a:r>
              </a:p>
            </p:txBody>
          </p:sp>
        </p:grpSp>
      </p:grpSp>
      <p:sp>
        <p:nvSpPr>
          <p:cNvPr id="6150" name="Text Box 17"/>
          <p:cNvSpPr txBox="1">
            <a:spLocks noChangeArrowheads="1"/>
          </p:cNvSpPr>
          <p:nvPr/>
        </p:nvSpPr>
        <p:spPr bwMode="auto">
          <a:xfrm>
            <a:off x="45468" y="6233146"/>
            <a:ext cx="1981200" cy="261610"/>
          </a:xfrm>
          <a:prstGeom prst="rect">
            <a:avLst/>
          </a:prstGeom>
          <a:noFill/>
          <a:ln w="9525">
            <a:solidFill>
              <a:schemeClr val="tx1"/>
            </a:solidFill>
            <a:miter lim="800000"/>
            <a:headEnd/>
            <a:tailEnd/>
          </a:ln>
        </p:spPr>
        <p:txBody>
          <a:bodyPr>
            <a:spAutoFit/>
          </a:bodyPr>
          <a:lstStyle/>
          <a:p>
            <a:pPr>
              <a:spcBef>
                <a:spcPct val="50000"/>
              </a:spcBef>
            </a:pPr>
            <a:r>
              <a:rPr lang="en-GB" sz="1050" b="1" dirty="0">
                <a:cs typeface="Times New Roman" pitchFamily="18" charset="0"/>
              </a:rPr>
              <a:t>Smit and Brain 2006</a:t>
            </a:r>
          </a:p>
        </p:txBody>
      </p:sp>
      <p:grpSp>
        <p:nvGrpSpPr>
          <p:cNvPr id="61" name="Group 60"/>
          <p:cNvGrpSpPr/>
          <p:nvPr/>
        </p:nvGrpSpPr>
        <p:grpSpPr>
          <a:xfrm>
            <a:off x="3169167" y="1157908"/>
            <a:ext cx="2498484" cy="4983317"/>
            <a:chOff x="2955925" y="893763"/>
            <a:chExt cx="3294409" cy="5419725"/>
          </a:xfrm>
        </p:grpSpPr>
        <p:pic>
          <p:nvPicPr>
            <p:cNvPr id="6147" name="Object 1025"/>
            <p:cNvPicPr>
              <a:picLocks noChangeArrowheads="1"/>
            </p:cNvPicPr>
            <p:nvPr/>
          </p:nvPicPr>
          <p:blipFill>
            <a:blip r:embed="rId7" cstate="print"/>
            <a:srcRect l="5084" t="14264" r="25418" b="7608"/>
            <a:stretch>
              <a:fillRect/>
            </a:stretch>
          </p:blipFill>
          <p:spPr bwMode="auto">
            <a:xfrm>
              <a:off x="2955925" y="893763"/>
              <a:ext cx="3130550" cy="2684462"/>
            </a:xfrm>
            <a:prstGeom prst="rect">
              <a:avLst/>
            </a:prstGeom>
            <a:noFill/>
            <a:ln w="9525">
              <a:miter lim="800000"/>
              <a:headEnd/>
              <a:tailEnd/>
            </a:ln>
            <a:effectLst/>
          </p:spPr>
        </p:pic>
        <p:grpSp>
          <p:nvGrpSpPr>
            <p:cNvPr id="7" name="Group 18"/>
            <p:cNvGrpSpPr>
              <a:grpSpLocks/>
            </p:cNvGrpSpPr>
            <p:nvPr/>
          </p:nvGrpSpPr>
          <p:grpSpPr bwMode="auto">
            <a:xfrm>
              <a:off x="3350141" y="1046163"/>
              <a:ext cx="2900193" cy="5267325"/>
              <a:chOff x="2286" y="855"/>
              <a:chExt cx="1979" cy="3318"/>
            </a:xfrm>
          </p:grpSpPr>
          <p:grpSp>
            <p:nvGrpSpPr>
              <p:cNvPr id="6166" name="Group 19"/>
              <p:cNvGrpSpPr>
                <a:grpSpLocks/>
              </p:cNvGrpSpPr>
              <p:nvPr/>
            </p:nvGrpSpPr>
            <p:grpSpPr bwMode="auto">
              <a:xfrm>
                <a:off x="2286" y="855"/>
                <a:ext cx="1979" cy="3310"/>
                <a:chOff x="2286" y="855"/>
                <a:chExt cx="1979" cy="3310"/>
              </a:xfrm>
            </p:grpSpPr>
            <p:grpSp>
              <p:nvGrpSpPr>
                <p:cNvPr id="6168" name="Group 20"/>
                <p:cNvGrpSpPr>
                  <a:grpSpLocks/>
                </p:cNvGrpSpPr>
                <p:nvPr/>
              </p:nvGrpSpPr>
              <p:grpSpPr bwMode="auto">
                <a:xfrm>
                  <a:off x="2395" y="855"/>
                  <a:ext cx="1870" cy="1608"/>
                  <a:chOff x="2395" y="855"/>
                  <a:chExt cx="1870" cy="1608"/>
                </a:xfrm>
              </p:grpSpPr>
              <p:sp>
                <p:nvSpPr>
                  <p:cNvPr id="6176" name="Text Box 22"/>
                  <p:cNvSpPr txBox="1">
                    <a:spLocks noChangeArrowheads="1"/>
                  </p:cNvSpPr>
                  <p:nvPr/>
                </p:nvSpPr>
                <p:spPr bwMode="auto">
                  <a:xfrm>
                    <a:off x="3214" y="2273"/>
                    <a:ext cx="1051" cy="190"/>
                  </a:xfrm>
                  <a:prstGeom prst="rect">
                    <a:avLst/>
                  </a:prstGeom>
                  <a:noFill/>
                  <a:ln w="9525">
                    <a:noFill/>
                    <a:miter lim="800000"/>
                    <a:headEnd/>
                    <a:tailEnd/>
                  </a:ln>
                </p:spPr>
                <p:txBody>
                  <a:bodyPr wrap="square">
                    <a:spAutoFit/>
                  </a:bodyPr>
                  <a:lstStyle/>
                  <a:p>
                    <a:pPr eaLnBrk="0" hangingPunct="0">
                      <a:spcBef>
                        <a:spcPct val="50000"/>
                      </a:spcBef>
                    </a:pPr>
                    <a:r>
                      <a:rPr lang="en-GB" sz="1200" b="1" dirty="0">
                        <a:solidFill>
                          <a:schemeClr val="bg1"/>
                        </a:solidFill>
                      </a:rPr>
                      <a:t>NRMS = 0.26</a:t>
                    </a:r>
                  </a:p>
                </p:txBody>
              </p:sp>
              <p:sp>
                <p:nvSpPr>
                  <p:cNvPr id="6177" name="Text Box 23"/>
                  <p:cNvSpPr txBox="1">
                    <a:spLocks noChangeArrowheads="1"/>
                  </p:cNvSpPr>
                  <p:nvPr/>
                </p:nvSpPr>
                <p:spPr bwMode="auto">
                  <a:xfrm>
                    <a:off x="2395" y="855"/>
                    <a:ext cx="676" cy="211"/>
                  </a:xfrm>
                  <a:prstGeom prst="rect">
                    <a:avLst/>
                  </a:prstGeom>
                  <a:noFill/>
                  <a:ln w="9525">
                    <a:noFill/>
                    <a:miter lim="800000"/>
                    <a:headEnd/>
                    <a:tailEnd/>
                  </a:ln>
                </p:spPr>
                <p:txBody>
                  <a:bodyPr>
                    <a:spAutoFit/>
                  </a:bodyPr>
                  <a:lstStyle/>
                  <a:p>
                    <a:pPr eaLnBrk="0" hangingPunct="0">
                      <a:spcBef>
                        <a:spcPct val="50000"/>
                      </a:spcBef>
                    </a:pPr>
                    <a:r>
                      <a:rPr lang="en-GB" sz="1400" b="1" dirty="0">
                        <a:solidFill>
                          <a:schemeClr val="bg1"/>
                        </a:solidFill>
                      </a:rPr>
                      <a:t>98-04</a:t>
                    </a:r>
                  </a:p>
                </p:txBody>
              </p:sp>
            </p:grpSp>
            <p:grpSp>
              <p:nvGrpSpPr>
                <p:cNvPr id="6169" name="Group 24"/>
                <p:cNvGrpSpPr>
                  <a:grpSpLocks/>
                </p:cNvGrpSpPr>
                <p:nvPr/>
              </p:nvGrpSpPr>
              <p:grpSpPr bwMode="auto">
                <a:xfrm>
                  <a:off x="2432" y="1281"/>
                  <a:ext cx="263" cy="399"/>
                  <a:chOff x="430" y="1281"/>
                  <a:chExt cx="243" cy="399"/>
                </a:xfrm>
              </p:grpSpPr>
              <p:sp>
                <p:nvSpPr>
                  <p:cNvPr id="6174" name="Line 25"/>
                  <p:cNvSpPr>
                    <a:spLocks noChangeShapeType="1"/>
                  </p:cNvSpPr>
                  <p:nvPr/>
                </p:nvSpPr>
                <p:spPr bwMode="auto">
                  <a:xfrm>
                    <a:off x="528" y="1440"/>
                    <a:ext cx="0" cy="240"/>
                  </a:xfrm>
                  <a:prstGeom prst="line">
                    <a:avLst/>
                  </a:prstGeom>
                  <a:noFill/>
                  <a:ln w="38100">
                    <a:solidFill>
                      <a:schemeClr val="bg1"/>
                    </a:solidFill>
                    <a:round/>
                    <a:headEnd type="triangle" w="med" len="med"/>
                    <a:tailEnd/>
                  </a:ln>
                </p:spPr>
                <p:txBody>
                  <a:bodyPr/>
                  <a:lstStyle/>
                  <a:p>
                    <a:endParaRPr lang="en-GB" sz="1400" dirty="0"/>
                  </a:p>
                </p:txBody>
              </p:sp>
              <p:sp>
                <p:nvSpPr>
                  <p:cNvPr id="6175" name="Text Box 26"/>
                  <p:cNvSpPr txBox="1">
                    <a:spLocks noChangeArrowheads="1"/>
                  </p:cNvSpPr>
                  <p:nvPr/>
                </p:nvSpPr>
                <p:spPr bwMode="auto">
                  <a:xfrm>
                    <a:off x="430" y="1281"/>
                    <a:ext cx="243" cy="179"/>
                  </a:xfrm>
                  <a:prstGeom prst="rect">
                    <a:avLst/>
                  </a:prstGeom>
                  <a:noFill/>
                  <a:ln w="9525">
                    <a:noFill/>
                    <a:miter lim="800000"/>
                    <a:headEnd/>
                    <a:tailEnd/>
                  </a:ln>
                </p:spPr>
                <p:txBody>
                  <a:bodyPr wrap="none">
                    <a:spAutoFit/>
                  </a:bodyPr>
                  <a:lstStyle/>
                  <a:p>
                    <a:pPr eaLnBrk="0" hangingPunct="0"/>
                    <a:r>
                      <a:rPr lang="en-GB" sz="1100" b="1" dirty="0">
                        <a:solidFill>
                          <a:schemeClr val="bg1"/>
                        </a:solidFill>
                      </a:rPr>
                      <a:t>N</a:t>
                    </a:r>
                    <a:endParaRPr lang="en-US" sz="1100" b="1" dirty="0">
                      <a:solidFill>
                        <a:schemeClr val="bg1"/>
                      </a:solidFill>
                    </a:endParaRPr>
                  </a:p>
                </p:txBody>
              </p:sp>
            </p:grpSp>
            <p:pic>
              <p:nvPicPr>
                <p:cNvPr id="6170" name="Picture 27" descr="01vs98"/>
                <p:cNvPicPr>
                  <a:picLocks noChangeArrowheads="1"/>
                </p:cNvPicPr>
                <p:nvPr/>
              </p:nvPicPr>
              <p:blipFill>
                <a:blip r:embed="rId8" cstate="print"/>
                <a:srcRect/>
                <a:stretch>
                  <a:fillRect/>
                </a:stretch>
              </p:blipFill>
              <p:spPr bwMode="auto">
                <a:xfrm>
                  <a:off x="2286" y="2487"/>
                  <a:ext cx="1915" cy="1678"/>
                </a:xfrm>
                <a:prstGeom prst="rect">
                  <a:avLst/>
                </a:prstGeom>
                <a:noFill/>
                <a:ln w="9525">
                  <a:noFill/>
                  <a:miter lim="800000"/>
                  <a:headEnd/>
                  <a:tailEnd/>
                </a:ln>
              </p:spPr>
            </p:pic>
            <p:grpSp>
              <p:nvGrpSpPr>
                <p:cNvPr id="6171" name="Group 28"/>
                <p:cNvGrpSpPr>
                  <a:grpSpLocks/>
                </p:cNvGrpSpPr>
                <p:nvPr/>
              </p:nvGrpSpPr>
              <p:grpSpPr bwMode="auto">
                <a:xfrm>
                  <a:off x="2416" y="2714"/>
                  <a:ext cx="263" cy="399"/>
                  <a:chOff x="430" y="1281"/>
                  <a:chExt cx="243" cy="399"/>
                </a:xfrm>
              </p:grpSpPr>
              <p:sp>
                <p:nvSpPr>
                  <p:cNvPr id="6172" name="Line 29"/>
                  <p:cNvSpPr>
                    <a:spLocks noChangeShapeType="1"/>
                  </p:cNvSpPr>
                  <p:nvPr/>
                </p:nvSpPr>
                <p:spPr bwMode="auto">
                  <a:xfrm>
                    <a:off x="528" y="1440"/>
                    <a:ext cx="0" cy="240"/>
                  </a:xfrm>
                  <a:prstGeom prst="line">
                    <a:avLst/>
                  </a:prstGeom>
                  <a:noFill/>
                  <a:ln w="38100">
                    <a:solidFill>
                      <a:schemeClr val="bg1"/>
                    </a:solidFill>
                    <a:round/>
                    <a:headEnd type="triangle" w="med" len="med"/>
                    <a:tailEnd/>
                  </a:ln>
                </p:spPr>
                <p:txBody>
                  <a:bodyPr/>
                  <a:lstStyle/>
                  <a:p>
                    <a:endParaRPr lang="en-GB" sz="1400" dirty="0"/>
                  </a:p>
                </p:txBody>
              </p:sp>
              <p:sp>
                <p:nvSpPr>
                  <p:cNvPr id="6173" name="Text Box 30"/>
                  <p:cNvSpPr txBox="1">
                    <a:spLocks noChangeArrowheads="1"/>
                  </p:cNvSpPr>
                  <p:nvPr/>
                </p:nvSpPr>
                <p:spPr bwMode="auto">
                  <a:xfrm>
                    <a:off x="430" y="1281"/>
                    <a:ext cx="243" cy="179"/>
                  </a:xfrm>
                  <a:prstGeom prst="rect">
                    <a:avLst/>
                  </a:prstGeom>
                  <a:noFill/>
                  <a:ln w="9525">
                    <a:noFill/>
                    <a:miter lim="800000"/>
                    <a:headEnd/>
                    <a:tailEnd/>
                  </a:ln>
                </p:spPr>
                <p:txBody>
                  <a:bodyPr wrap="none">
                    <a:spAutoFit/>
                  </a:bodyPr>
                  <a:lstStyle/>
                  <a:p>
                    <a:pPr eaLnBrk="0" hangingPunct="0"/>
                    <a:r>
                      <a:rPr lang="en-GB" sz="1100" b="1" dirty="0">
                        <a:solidFill>
                          <a:schemeClr val="bg1"/>
                        </a:solidFill>
                      </a:rPr>
                      <a:t>N</a:t>
                    </a:r>
                    <a:endParaRPr lang="en-US" sz="1100" b="1" dirty="0">
                      <a:solidFill>
                        <a:schemeClr val="bg1"/>
                      </a:solidFill>
                    </a:endParaRPr>
                  </a:p>
                </p:txBody>
              </p:sp>
            </p:grpSp>
          </p:grpSp>
          <p:sp>
            <p:nvSpPr>
              <p:cNvPr id="6167" name="Text Box 31"/>
              <p:cNvSpPr txBox="1">
                <a:spLocks noChangeArrowheads="1"/>
              </p:cNvSpPr>
              <p:nvPr/>
            </p:nvSpPr>
            <p:spPr bwMode="auto">
              <a:xfrm>
                <a:off x="3020" y="3962"/>
                <a:ext cx="1181" cy="211"/>
              </a:xfrm>
              <a:prstGeom prst="rect">
                <a:avLst/>
              </a:prstGeom>
              <a:noFill/>
              <a:ln w="9525">
                <a:noFill/>
                <a:miter lim="800000"/>
                <a:headEnd/>
                <a:tailEnd/>
              </a:ln>
            </p:spPr>
            <p:txBody>
              <a:bodyPr wrap="square">
                <a:spAutoFit/>
              </a:bodyPr>
              <a:lstStyle/>
              <a:p>
                <a:pPr eaLnBrk="0" hangingPunct="0">
                  <a:spcBef>
                    <a:spcPct val="50000"/>
                  </a:spcBef>
                </a:pPr>
                <a:r>
                  <a:rPr lang="en-GB" sz="1400" b="1" dirty="0">
                    <a:solidFill>
                      <a:schemeClr val="bg1"/>
                    </a:solidFill>
                    <a:latin typeface="Symbol" pitchFamily="18" charset="2"/>
                  </a:rPr>
                  <a:t>D</a:t>
                </a:r>
                <a:r>
                  <a:rPr lang="en-GB" sz="1400" b="1" dirty="0">
                    <a:solidFill>
                      <a:schemeClr val="bg1"/>
                    </a:solidFill>
                  </a:rPr>
                  <a:t>S+</a:t>
                </a:r>
                <a:r>
                  <a:rPr lang="en-GB" sz="1400" b="1" dirty="0">
                    <a:solidFill>
                      <a:schemeClr val="bg1"/>
                    </a:solidFill>
                    <a:latin typeface="Symbol" pitchFamily="18" charset="2"/>
                  </a:rPr>
                  <a:t>D</a:t>
                </a:r>
                <a:r>
                  <a:rPr lang="en-GB" sz="1400" b="1" dirty="0">
                    <a:solidFill>
                      <a:schemeClr val="bg1"/>
                    </a:solidFill>
                  </a:rPr>
                  <a:t>R = 57m</a:t>
                </a:r>
              </a:p>
            </p:txBody>
          </p:sp>
        </p:grpSp>
      </p:grpSp>
      <p:sp>
        <p:nvSpPr>
          <p:cNvPr id="6153" name="Rectangle 46"/>
          <p:cNvSpPr>
            <a:spLocks noGrp="1" noChangeArrowheads="1"/>
          </p:cNvSpPr>
          <p:nvPr>
            <p:ph type="title"/>
          </p:nvPr>
        </p:nvSpPr>
        <p:spPr>
          <a:noFill/>
        </p:spPr>
        <p:txBody>
          <a:bodyPr/>
          <a:lstStyle/>
          <a:p>
            <a:r>
              <a:rPr lang="en-GB" sz="2300" dirty="0">
                <a:solidFill>
                  <a:srgbClr val="00B0F0"/>
                </a:solidFill>
                <a:cs typeface="Arial" charset="0"/>
              </a:rPr>
              <a:t>Repeatability: Final Migrations Still Show Impact of Geometrical Repeatability </a:t>
            </a:r>
          </a:p>
        </p:txBody>
      </p:sp>
    </p:spTree>
    <p:extLst>
      <p:ext uri="{BB962C8B-B14F-4D97-AF65-F5344CB8AC3E}">
        <p14:creationId xmlns:p14="http://schemas.microsoft.com/office/powerpoint/2010/main" val="300017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467544" y="790104"/>
            <a:ext cx="7992252" cy="936104"/>
          </a:xfrm>
          <a:prstGeom prst="rect">
            <a:avLst/>
          </a:prstGeom>
          <a:solidFill>
            <a:schemeClr val="tx1">
              <a:lumMod val="20000"/>
              <a:lumOff val="80000"/>
            </a:schemeClr>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8" name="TextBox 47"/>
          <p:cNvSpPr txBox="1"/>
          <p:nvPr/>
        </p:nvSpPr>
        <p:spPr>
          <a:xfrm>
            <a:off x="4716016" y="862112"/>
            <a:ext cx="3384376" cy="1061829"/>
          </a:xfrm>
          <a:prstGeom prst="rect">
            <a:avLst/>
          </a:prstGeom>
          <a:noFill/>
        </p:spPr>
        <p:txBody>
          <a:bodyPr wrap="square" rtlCol="0">
            <a:spAutoFit/>
          </a:bodyPr>
          <a:lstStyle/>
          <a:p>
            <a:pPr algn="ctr">
              <a:spcBef>
                <a:spcPct val="50000"/>
              </a:spcBef>
            </a:pPr>
            <a:r>
              <a:rPr lang="en-GB" b="1" dirty="0">
                <a:cs typeface="Times New Roman" pitchFamily="18" charset="0"/>
              </a:rPr>
              <a:t>A</a:t>
            </a:r>
            <a:r>
              <a:rPr lang="en-GB" b="1" baseline="-25000" dirty="0">
                <a:cs typeface="Times New Roman" pitchFamily="18" charset="0"/>
              </a:rPr>
              <a:t>RMS</a:t>
            </a:r>
            <a:r>
              <a:rPr lang="en-GB" b="1" dirty="0">
                <a:cs typeface="Times New Roman" pitchFamily="18" charset="0"/>
              </a:rPr>
              <a:t> (</a:t>
            </a:r>
            <a:r>
              <a:rPr lang="en-GB" b="1" dirty="0">
                <a:solidFill>
                  <a:srgbClr val="9900CC"/>
                </a:solidFill>
                <a:cs typeface="Times New Roman" pitchFamily="18" charset="0"/>
              </a:rPr>
              <a:t>base</a:t>
            </a:r>
            <a:r>
              <a:rPr lang="en-GB" b="1" dirty="0">
                <a:solidFill>
                  <a:srgbClr val="0000FF"/>
                </a:solidFill>
                <a:cs typeface="Times New Roman" pitchFamily="18" charset="0"/>
              </a:rPr>
              <a:t> </a:t>
            </a:r>
            <a:r>
              <a:rPr lang="en-GB" b="1" dirty="0">
                <a:cs typeface="Times New Roman" pitchFamily="18" charset="0"/>
              </a:rPr>
              <a:t>–</a:t>
            </a:r>
            <a:r>
              <a:rPr lang="en-GB" b="1" dirty="0">
                <a:solidFill>
                  <a:srgbClr val="0000FF"/>
                </a:solidFill>
                <a:cs typeface="Times New Roman" pitchFamily="18" charset="0"/>
              </a:rPr>
              <a:t> </a:t>
            </a:r>
            <a:r>
              <a:rPr lang="en-GB" b="1" dirty="0" err="1">
                <a:solidFill>
                  <a:srgbClr val="C00000"/>
                </a:solidFill>
                <a:cs typeface="Times New Roman" pitchFamily="18" charset="0"/>
              </a:rPr>
              <a:t>mon</a:t>
            </a:r>
            <a:r>
              <a:rPr lang="en-GB" b="1" dirty="0">
                <a:cs typeface="Times New Roman" pitchFamily="18" charset="0"/>
              </a:rPr>
              <a:t>)</a:t>
            </a:r>
          </a:p>
          <a:p>
            <a:pPr algn="ctr">
              <a:spcBef>
                <a:spcPct val="50000"/>
              </a:spcBef>
            </a:pPr>
            <a:r>
              <a:rPr lang="en-GB" b="1" dirty="0">
                <a:solidFill>
                  <a:srgbClr val="000000"/>
                </a:solidFill>
                <a:cs typeface="Times New Roman" pitchFamily="18" charset="0"/>
              </a:rPr>
              <a:t>½ (</a:t>
            </a:r>
            <a:r>
              <a:rPr lang="en-GB" b="1" dirty="0">
                <a:solidFill>
                  <a:srgbClr val="9900CC"/>
                </a:solidFill>
                <a:cs typeface="Times New Roman" pitchFamily="18" charset="0"/>
              </a:rPr>
              <a:t>A</a:t>
            </a:r>
            <a:r>
              <a:rPr lang="en-GB" b="1" baseline="-25000" dirty="0">
                <a:solidFill>
                  <a:srgbClr val="9900CC"/>
                </a:solidFill>
                <a:cs typeface="Times New Roman" pitchFamily="18" charset="0"/>
              </a:rPr>
              <a:t>RMS</a:t>
            </a:r>
            <a:r>
              <a:rPr lang="en-GB" b="1" dirty="0">
                <a:solidFill>
                  <a:srgbClr val="9900CC"/>
                </a:solidFill>
                <a:cs typeface="Times New Roman" pitchFamily="18" charset="0"/>
              </a:rPr>
              <a:t> base </a:t>
            </a:r>
            <a:r>
              <a:rPr lang="en-GB" b="1" dirty="0">
                <a:cs typeface="Times New Roman" pitchFamily="18" charset="0"/>
              </a:rPr>
              <a:t>+ </a:t>
            </a:r>
            <a:r>
              <a:rPr lang="en-GB" b="1" dirty="0">
                <a:solidFill>
                  <a:srgbClr val="C00000"/>
                </a:solidFill>
                <a:cs typeface="Times New Roman" pitchFamily="18" charset="0"/>
              </a:rPr>
              <a:t>A</a:t>
            </a:r>
            <a:r>
              <a:rPr lang="en-GB" b="1" baseline="-25000" dirty="0">
                <a:solidFill>
                  <a:srgbClr val="C00000"/>
                </a:solidFill>
                <a:cs typeface="Times New Roman" pitchFamily="18" charset="0"/>
              </a:rPr>
              <a:t>RMS</a:t>
            </a:r>
            <a:r>
              <a:rPr lang="en-GB" b="1" dirty="0">
                <a:solidFill>
                  <a:srgbClr val="C00000"/>
                </a:solidFill>
                <a:cs typeface="Times New Roman" pitchFamily="18" charset="0"/>
              </a:rPr>
              <a:t> mon</a:t>
            </a:r>
            <a:r>
              <a:rPr lang="en-GB" b="1" dirty="0">
                <a:solidFill>
                  <a:srgbClr val="000000"/>
                </a:solidFill>
                <a:cs typeface="Times New Roman" pitchFamily="18" charset="0"/>
              </a:rPr>
              <a:t>)</a:t>
            </a:r>
          </a:p>
          <a:p>
            <a:endParaRPr lang="en-GB" dirty="0"/>
          </a:p>
        </p:txBody>
      </p:sp>
      <p:sp>
        <p:nvSpPr>
          <p:cNvPr id="49165" name="Rectangle 1043"/>
          <p:cNvSpPr>
            <a:spLocks noGrp="1" noChangeArrowheads="1"/>
          </p:cNvSpPr>
          <p:nvPr>
            <p:ph type="title"/>
          </p:nvPr>
        </p:nvSpPr>
        <p:spPr/>
        <p:txBody>
          <a:bodyPr/>
          <a:lstStyle/>
          <a:p>
            <a:r>
              <a:rPr lang="en-GB" dirty="0">
                <a:solidFill>
                  <a:srgbClr val="00B0F0"/>
                </a:solidFill>
              </a:rPr>
              <a:t>Repeatability Measures — NRMS</a:t>
            </a:r>
          </a:p>
        </p:txBody>
      </p:sp>
      <p:sp>
        <p:nvSpPr>
          <p:cNvPr id="49169" name="Text Box 14"/>
          <p:cNvSpPr txBox="1">
            <a:spLocks noChangeArrowheads="1"/>
          </p:cNvSpPr>
          <p:nvPr/>
        </p:nvSpPr>
        <p:spPr bwMode="auto">
          <a:xfrm>
            <a:off x="1989478" y="1067368"/>
            <a:ext cx="6370026" cy="400110"/>
          </a:xfrm>
          <a:prstGeom prst="rect">
            <a:avLst/>
          </a:prstGeom>
          <a:noFill/>
          <a:ln w="9525">
            <a:noFill/>
            <a:miter lim="800000"/>
            <a:headEnd/>
            <a:tailEnd/>
          </a:ln>
        </p:spPr>
        <p:txBody>
          <a:bodyPr wrap="square">
            <a:spAutoFit/>
          </a:bodyPr>
          <a:lstStyle/>
          <a:p>
            <a:pPr>
              <a:spcBef>
                <a:spcPct val="50000"/>
              </a:spcBef>
            </a:pPr>
            <a:r>
              <a:rPr lang="en-GB" sz="2000" b="1" dirty="0">
                <a:cs typeface="Times New Roman" pitchFamily="18" charset="0"/>
              </a:rPr>
              <a:t>R</a:t>
            </a:r>
            <a:r>
              <a:rPr lang="en-GB" sz="2000" b="1" baseline="-25000" dirty="0">
                <a:cs typeface="Times New Roman" pitchFamily="18" charset="0"/>
              </a:rPr>
              <a:t>RMS</a:t>
            </a:r>
            <a:r>
              <a:rPr lang="en-GB" sz="2000" b="1" dirty="0">
                <a:cs typeface="Times New Roman" pitchFamily="18" charset="0"/>
              </a:rPr>
              <a:t> (=NRMS) = 100 *                                               % </a:t>
            </a:r>
          </a:p>
        </p:txBody>
      </p:sp>
      <p:sp>
        <p:nvSpPr>
          <p:cNvPr id="49168" name="Line 13"/>
          <p:cNvSpPr>
            <a:spLocks noChangeShapeType="1"/>
          </p:cNvSpPr>
          <p:nvPr/>
        </p:nvSpPr>
        <p:spPr bwMode="auto">
          <a:xfrm flipV="1">
            <a:off x="4716016" y="1275962"/>
            <a:ext cx="3096344" cy="0"/>
          </a:xfrm>
          <a:prstGeom prst="line">
            <a:avLst/>
          </a:prstGeom>
          <a:noFill/>
          <a:ln w="19050">
            <a:solidFill>
              <a:srgbClr val="000000"/>
            </a:solidFill>
            <a:round/>
            <a:headEnd/>
            <a:tailEnd/>
          </a:ln>
        </p:spPr>
        <p:txBody>
          <a:bodyPr/>
          <a:lstStyle/>
          <a:p>
            <a:endParaRPr lang="en-GB" dirty="0"/>
          </a:p>
        </p:txBody>
      </p:sp>
      <p:pic>
        <p:nvPicPr>
          <p:cNvPr id="12289" name="Picture 1"/>
          <p:cNvPicPr>
            <a:picLocks noChangeAspect="1" noChangeArrowheads="1"/>
          </p:cNvPicPr>
          <p:nvPr/>
        </p:nvPicPr>
        <p:blipFill>
          <a:blip r:embed="rId3" cstate="print"/>
          <a:srcRect/>
          <a:stretch>
            <a:fillRect/>
          </a:stretch>
        </p:blipFill>
        <p:spPr bwMode="auto">
          <a:xfrm>
            <a:off x="251520" y="3356992"/>
            <a:ext cx="7053674" cy="1280344"/>
          </a:xfrm>
          <a:prstGeom prst="rect">
            <a:avLst/>
          </a:prstGeom>
          <a:noFill/>
          <a:ln w="9525">
            <a:noFill/>
            <a:miter lim="800000"/>
            <a:headEnd/>
            <a:tailEnd/>
          </a:ln>
          <a:effectLst/>
        </p:spPr>
      </p:pic>
      <p:grpSp>
        <p:nvGrpSpPr>
          <p:cNvPr id="2" name="Group 67"/>
          <p:cNvGrpSpPr/>
          <p:nvPr/>
        </p:nvGrpSpPr>
        <p:grpSpPr>
          <a:xfrm>
            <a:off x="1491083" y="4581128"/>
            <a:ext cx="7299659" cy="1906377"/>
            <a:chOff x="1491083" y="4941168"/>
            <a:chExt cx="7299659" cy="1906377"/>
          </a:xfrm>
        </p:grpSpPr>
        <p:grpSp>
          <p:nvGrpSpPr>
            <p:cNvPr id="3" name="Group 22"/>
            <p:cNvGrpSpPr>
              <a:grpSpLocks/>
            </p:cNvGrpSpPr>
            <p:nvPr/>
          </p:nvGrpSpPr>
          <p:grpSpPr bwMode="auto">
            <a:xfrm>
              <a:off x="6516195" y="4941168"/>
              <a:ext cx="2274547" cy="1906377"/>
              <a:chOff x="2830" y="96"/>
              <a:chExt cx="2811" cy="1818"/>
            </a:xfrm>
          </p:grpSpPr>
          <p:grpSp>
            <p:nvGrpSpPr>
              <p:cNvPr id="4" name="Group 23"/>
              <p:cNvGrpSpPr>
                <a:grpSpLocks/>
              </p:cNvGrpSpPr>
              <p:nvPr/>
            </p:nvGrpSpPr>
            <p:grpSpPr bwMode="auto">
              <a:xfrm>
                <a:off x="2830" y="96"/>
                <a:ext cx="2811" cy="1818"/>
                <a:chOff x="2830" y="96"/>
                <a:chExt cx="2811" cy="1818"/>
              </a:xfrm>
            </p:grpSpPr>
            <p:pic>
              <p:nvPicPr>
                <p:cNvPr id="53" name="Picture 24" descr="C:\Documents and Settings\Jonathan.Brain\DATA\shearwater\nplot_500m_rrr_vs_rms_col.gif"/>
                <p:cNvPicPr>
                  <a:picLocks noChangeAspect="1" noChangeArrowheads="1"/>
                </p:cNvPicPr>
                <p:nvPr/>
              </p:nvPicPr>
              <p:blipFill>
                <a:blip r:embed="rId4" cstate="print"/>
                <a:srcRect l="2477" t="7300" r="13206" b="5408"/>
                <a:stretch>
                  <a:fillRect/>
                </a:stretch>
              </p:blipFill>
              <p:spPr bwMode="auto">
                <a:xfrm>
                  <a:off x="3168" y="96"/>
                  <a:ext cx="2473" cy="1564"/>
                </a:xfrm>
                <a:prstGeom prst="rect">
                  <a:avLst/>
                </a:prstGeom>
                <a:noFill/>
                <a:ln w="9525">
                  <a:solidFill>
                    <a:srgbClr val="4C79D2"/>
                  </a:solidFill>
                  <a:miter lim="800000"/>
                  <a:headEnd/>
                  <a:tailEnd/>
                </a:ln>
              </p:spPr>
            </p:pic>
            <p:sp>
              <p:nvSpPr>
                <p:cNvPr id="54" name="Line 25"/>
                <p:cNvSpPr>
                  <a:spLocks noChangeShapeType="1"/>
                </p:cNvSpPr>
                <p:nvPr/>
              </p:nvSpPr>
              <p:spPr bwMode="auto">
                <a:xfrm flipV="1">
                  <a:off x="4080" y="768"/>
                  <a:ext cx="288" cy="480"/>
                </a:xfrm>
                <a:prstGeom prst="line">
                  <a:avLst/>
                </a:prstGeom>
                <a:noFill/>
                <a:ln w="9525">
                  <a:solidFill>
                    <a:schemeClr val="tx1"/>
                  </a:solidFill>
                  <a:round/>
                  <a:headEnd/>
                  <a:tailEnd type="triangle" w="med" len="med"/>
                </a:ln>
              </p:spPr>
              <p:txBody>
                <a:bodyPr/>
                <a:lstStyle/>
                <a:p>
                  <a:endParaRPr lang="en-GB" dirty="0"/>
                </a:p>
              </p:txBody>
            </p:sp>
            <p:sp>
              <p:nvSpPr>
                <p:cNvPr id="55" name="Text Box 26"/>
                <p:cNvSpPr txBox="1">
                  <a:spLocks noChangeArrowheads="1"/>
                </p:cNvSpPr>
                <p:nvPr/>
              </p:nvSpPr>
              <p:spPr bwMode="auto">
                <a:xfrm>
                  <a:off x="4176" y="384"/>
                  <a:ext cx="1056" cy="382"/>
                </a:xfrm>
                <a:prstGeom prst="rect">
                  <a:avLst/>
                </a:prstGeom>
                <a:noFill/>
                <a:ln w="9525">
                  <a:noFill/>
                  <a:miter lim="800000"/>
                  <a:headEnd/>
                  <a:tailEnd/>
                </a:ln>
              </p:spPr>
              <p:txBody>
                <a:bodyPr>
                  <a:spAutoFit/>
                </a:bodyPr>
                <a:lstStyle/>
                <a:p>
                  <a:pPr eaLnBrk="0" hangingPunct="0">
                    <a:spcBef>
                      <a:spcPct val="50000"/>
                    </a:spcBef>
                  </a:pPr>
                  <a:r>
                    <a:rPr lang="en-GB" sz="1000" dirty="0"/>
                    <a:t>Positioning Differences</a:t>
                  </a:r>
                  <a:endParaRPr lang="en-US" sz="1000" dirty="0"/>
                </a:p>
              </p:txBody>
            </p:sp>
            <p:sp>
              <p:nvSpPr>
                <p:cNvPr id="56" name="Freeform 27"/>
                <p:cNvSpPr>
                  <a:spLocks/>
                </p:cNvSpPr>
                <p:nvPr/>
              </p:nvSpPr>
              <p:spPr bwMode="auto">
                <a:xfrm>
                  <a:off x="3525" y="351"/>
                  <a:ext cx="1965" cy="1185"/>
                </a:xfrm>
                <a:custGeom>
                  <a:avLst/>
                  <a:gdLst>
                    <a:gd name="T0" fmla="*/ 1947 w 1965"/>
                    <a:gd name="T1" fmla="*/ 1185 h 1185"/>
                    <a:gd name="T2" fmla="*/ 1965 w 1965"/>
                    <a:gd name="T3" fmla="*/ 1167 h 1185"/>
                    <a:gd name="T4" fmla="*/ 1284 w 1965"/>
                    <a:gd name="T5" fmla="*/ 1161 h 1185"/>
                    <a:gd name="T6" fmla="*/ 789 w 1965"/>
                    <a:gd name="T7" fmla="*/ 1116 h 1185"/>
                    <a:gd name="T8" fmla="*/ 447 w 1965"/>
                    <a:gd name="T9" fmla="*/ 1044 h 1185"/>
                    <a:gd name="T10" fmla="*/ 249 w 1965"/>
                    <a:gd name="T11" fmla="*/ 921 h 1185"/>
                    <a:gd name="T12" fmla="*/ 111 w 1965"/>
                    <a:gd name="T13" fmla="*/ 717 h 1185"/>
                    <a:gd name="T14" fmla="*/ 39 w 1965"/>
                    <a:gd name="T15" fmla="*/ 411 h 1185"/>
                    <a:gd name="T16" fmla="*/ 0 w 1965"/>
                    <a:gd name="T17" fmla="*/ 0 h 11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5"/>
                    <a:gd name="T28" fmla="*/ 0 h 1185"/>
                    <a:gd name="T29" fmla="*/ 1965 w 1965"/>
                    <a:gd name="T30" fmla="*/ 1185 h 11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5" h="1185">
                      <a:moveTo>
                        <a:pt x="1947" y="1185"/>
                      </a:moveTo>
                      <a:lnTo>
                        <a:pt x="1965" y="1167"/>
                      </a:lnTo>
                      <a:cubicBezTo>
                        <a:pt x="1855" y="1163"/>
                        <a:pt x="1480" y="1169"/>
                        <a:pt x="1284" y="1161"/>
                      </a:cubicBezTo>
                      <a:cubicBezTo>
                        <a:pt x="1088" y="1153"/>
                        <a:pt x="928" y="1135"/>
                        <a:pt x="789" y="1116"/>
                      </a:cubicBezTo>
                      <a:cubicBezTo>
                        <a:pt x="650" y="1097"/>
                        <a:pt x="537" y="1076"/>
                        <a:pt x="447" y="1044"/>
                      </a:cubicBezTo>
                      <a:cubicBezTo>
                        <a:pt x="357" y="1012"/>
                        <a:pt x="305" y="975"/>
                        <a:pt x="249" y="921"/>
                      </a:cubicBezTo>
                      <a:cubicBezTo>
                        <a:pt x="193" y="867"/>
                        <a:pt x="146" y="802"/>
                        <a:pt x="111" y="717"/>
                      </a:cubicBezTo>
                      <a:cubicBezTo>
                        <a:pt x="76" y="632"/>
                        <a:pt x="57" y="530"/>
                        <a:pt x="39" y="411"/>
                      </a:cubicBezTo>
                      <a:cubicBezTo>
                        <a:pt x="21" y="292"/>
                        <a:pt x="10" y="146"/>
                        <a:pt x="0" y="0"/>
                      </a:cubicBezTo>
                    </a:path>
                  </a:pathLst>
                </a:custGeom>
                <a:noFill/>
                <a:ln w="9525">
                  <a:solidFill>
                    <a:schemeClr val="tx1"/>
                  </a:solidFill>
                  <a:round/>
                  <a:headEnd/>
                  <a:tailEnd/>
                </a:ln>
              </p:spPr>
              <p:txBody>
                <a:bodyPr/>
                <a:lstStyle/>
                <a:p>
                  <a:endParaRPr lang="en-GB" dirty="0"/>
                </a:p>
              </p:txBody>
            </p:sp>
            <p:sp>
              <p:nvSpPr>
                <p:cNvPr id="58" name="Freeform 29"/>
                <p:cNvSpPr>
                  <a:spLocks/>
                </p:cNvSpPr>
                <p:nvPr/>
              </p:nvSpPr>
              <p:spPr bwMode="auto">
                <a:xfrm>
                  <a:off x="3696" y="1296"/>
                  <a:ext cx="351" cy="186"/>
                </a:xfrm>
                <a:custGeom>
                  <a:avLst/>
                  <a:gdLst>
                    <a:gd name="T0" fmla="*/ 351 w 351"/>
                    <a:gd name="T1" fmla="*/ 186 h 186"/>
                    <a:gd name="T2" fmla="*/ 276 w 351"/>
                    <a:gd name="T3" fmla="*/ 168 h 186"/>
                    <a:gd name="T4" fmla="*/ 210 w 351"/>
                    <a:gd name="T5" fmla="*/ 147 h 186"/>
                    <a:gd name="T6" fmla="*/ 144 w 351"/>
                    <a:gd name="T7" fmla="*/ 117 h 186"/>
                    <a:gd name="T8" fmla="*/ 87 w 351"/>
                    <a:gd name="T9" fmla="*/ 84 h 186"/>
                    <a:gd name="T10" fmla="*/ 42 w 351"/>
                    <a:gd name="T11" fmla="*/ 48 h 186"/>
                    <a:gd name="T12" fmla="*/ 0 w 351"/>
                    <a:gd name="T13" fmla="*/ 0 h 186"/>
                    <a:gd name="T14" fmla="*/ 0 60000 65536"/>
                    <a:gd name="T15" fmla="*/ 0 60000 65536"/>
                    <a:gd name="T16" fmla="*/ 0 60000 65536"/>
                    <a:gd name="T17" fmla="*/ 0 60000 65536"/>
                    <a:gd name="T18" fmla="*/ 0 60000 65536"/>
                    <a:gd name="T19" fmla="*/ 0 60000 65536"/>
                    <a:gd name="T20" fmla="*/ 0 60000 65536"/>
                    <a:gd name="T21" fmla="*/ 0 w 351"/>
                    <a:gd name="T22" fmla="*/ 0 h 186"/>
                    <a:gd name="T23" fmla="*/ 351 w 351"/>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1" h="186">
                      <a:moveTo>
                        <a:pt x="351" y="186"/>
                      </a:moveTo>
                      <a:cubicBezTo>
                        <a:pt x="325" y="180"/>
                        <a:pt x="299" y="174"/>
                        <a:pt x="276" y="168"/>
                      </a:cubicBezTo>
                      <a:cubicBezTo>
                        <a:pt x="253" y="162"/>
                        <a:pt x="232" y="156"/>
                        <a:pt x="210" y="147"/>
                      </a:cubicBezTo>
                      <a:cubicBezTo>
                        <a:pt x="188" y="138"/>
                        <a:pt x="165" y="128"/>
                        <a:pt x="144" y="117"/>
                      </a:cubicBezTo>
                      <a:cubicBezTo>
                        <a:pt x="123" y="106"/>
                        <a:pt x="104" y="95"/>
                        <a:pt x="87" y="84"/>
                      </a:cubicBezTo>
                      <a:cubicBezTo>
                        <a:pt x="70" y="73"/>
                        <a:pt x="57" y="62"/>
                        <a:pt x="42" y="48"/>
                      </a:cubicBezTo>
                      <a:cubicBezTo>
                        <a:pt x="27" y="34"/>
                        <a:pt x="13" y="17"/>
                        <a:pt x="0" y="0"/>
                      </a:cubicBezTo>
                    </a:path>
                  </a:pathLst>
                </a:custGeom>
                <a:noFill/>
                <a:ln w="9525">
                  <a:solidFill>
                    <a:schemeClr val="tx1"/>
                  </a:solidFill>
                  <a:round/>
                  <a:headEnd/>
                  <a:tailEnd/>
                </a:ln>
              </p:spPr>
              <p:txBody>
                <a:bodyPr/>
                <a:lstStyle/>
                <a:p>
                  <a:endParaRPr lang="en-GB" dirty="0"/>
                </a:p>
              </p:txBody>
            </p:sp>
            <p:sp>
              <p:nvSpPr>
                <p:cNvPr id="59" name="Text Box 30"/>
                <p:cNvSpPr txBox="1">
                  <a:spLocks noChangeArrowheads="1"/>
                </p:cNvSpPr>
                <p:nvPr/>
              </p:nvSpPr>
              <p:spPr bwMode="auto">
                <a:xfrm>
                  <a:off x="3346" y="1343"/>
                  <a:ext cx="792" cy="264"/>
                </a:xfrm>
                <a:prstGeom prst="rect">
                  <a:avLst/>
                </a:prstGeom>
                <a:noFill/>
                <a:ln w="9525">
                  <a:noFill/>
                  <a:miter lim="800000"/>
                  <a:headEnd/>
                  <a:tailEnd/>
                </a:ln>
              </p:spPr>
              <p:txBody>
                <a:bodyPr wrap="square">
                  <a:spAutoFit/>
                </a:bodyPr>
                <a:lstStyle/>
                <a:p>
                  <a:pPr eaLnBrk="0" hangingPunct="0">
                    <a:spcBef>
                      <a:spcPct val="50000"/>
                    </a:spcBef>
                  </a:pPr>
                  <a:r>
                    <a:rPr lang="en-GB" sz="1200" dirty="0"/>
                    <a:t>N/S</a:t>
                  </a:r>
                  <a:endParaRPr lang="en-US" sz="1200" dirty="0"/>
                </a:p>
              </p:txBody>
            </p:sp>
            <p:sp>
              <p:nvSpPr>
                <p:cNvPr id="60" name="Text Box 31"/>
                <p:cNvSpPr txBox="1">
                  <a:spLocks noChangeArrowheads="1"/>
                </p:cNvSpPr>
                <p:nvPr/>
              </p:nvSpPr>
              <p:spPr bwMode="auto">
                <a:xfrm rot="10800000">
                  <a:off x="2830" y="371"/>
                  <a:ext cx="456" cy="588"/>
                </a:xfrm>
                <a:prstGeom prst="rect">
                  <a:avLst/>
                </a:prstGeom>
                <a:noFill/>
                <a:ln w="9525">
                  <a:noFill/>
                  <a:miter lim="800000"/>
                  <a:headEnd/>
                  <a:tailEnd/>
                </a:ln>
              </p:spPr>
              <p:txBody>
                <a:bodyPr vert="eaVert" wrap="square">
                  <a:spAutoFit/>
                </a:bodyPr>
                <a:lstStyle/>
                <a:p>
                  <a:pPr eaLnBrk="0" hangingPunct="0">
                    <a:spcBef>
                      <a:spcPct val="50000"/>
                    </a:spcBef>
                  </a:pPr>
                  <a:r>
                    <a:rPr lang="en-GB" sz="1200" b="1" dirty="0"/>
                    <a:t>NRMS</a:t>
                  </a:r>
                  <a:endParaRPr lang="en-US" sz="1200" b="1" dirty="0"/>
                </a:p>
              </p:txBody>
            </p:sp>
            <p:sp>
              <p:nvSpPr>
                <p:cNvPr id="61" name="Text Box 32"/>
                <p:cNvSpPr txBox="1">
                  <a:spLocks noChangeArrowheads="1"/>
                </p:cNvSpPr>
                <p:nvPr/>
              </p:nvSpPr>
              <p:spPr bwMode="auto">
                <a:xfrm>
                  <a:off x="4272" y="1650"/>
                  <a:ext cx="1121" cy="264"/>
                </a:xfrm>
                <a:prstGeom prst="rect">
                  <a:avLst/>
                </a:prstGeom>
                <a:noFill/>
                <a:ln w="9525">
                  <a:noFill/>
                  <a:miter lim="800000"/>
                  <a:headEnd/>
                  <a:tailEnd/>
                </a:ln>
              </p:spPr>
              <p:txBody>
                <a:bodyPr wrap="square">
                  <a:spAutoFit/>
                </a:bodyPr>
                <a:lstStyle/>
                <a:p>
                  <a:pPr eaLnBrk="0" hangingPunct="0">
                    <a:spcBef>
                      <a:spcPct val="50000"/>
                    </a:spcBef>
                  </a:pPr>
                  <a:r>
                    <a:rPr lang="en-GB" sz="1200" b="1" dirty="0"/>
                    <a:t>RMS</a:t>
                  </a:r>
                  <a:endParaRPr lang="en-US" sz="1200" b="1" dirty="0"/>
                </a:p>
              </p:txBody>
            </p:sp>
          </p:grpSp>
          <p:sp>
            <p:nvSpPr>
              <p:cNvPr id="52" name="Line 33"/>
              <p:cNvSpPr>
                <a:spLocks noChangeShapeType="1"/>
              </p:cNvSpPr>
              <p:nvPr/>
            </p:nvSpPr>
            <p:spPr bwMode="auto">
              <a:xfrm rot="10683930">
                <a:off x="3648" y="1248"/>
                <a:ext cx="48" cy="48"/>
              </a:xfrm>
              <a:prstGeom prst="line">
                <a:avLst/>
              </a:prstGeom>
              <a:noFill/>
              <a:ln w="9525">
                <a:solidFill>
                  <a:schemeClr val="tx1"/>
                </a:solidFill>
                <a:round/>
                <a:headEnd/>
                <a:tailEnd type="triangle" w="med" len="med"/>
              </a:ln>
            </p:spPr>
            <p:txBody>
              <a:bodyPr/>
              <a:lstStyle/>
              <a:p>
                <a:endParaRPr lang="en-GB" dirty="0"/>
              </a:p>
            </p:txBody>
          </p:sp>
        </p:grpSp>
        <p:sp>
          <p:nvSpPr>
            <p:cNvPr id="67" name="TextBox 66"/>
            <p:cNvSpPr txBox="1"/>
            <p:nvPr/>
          </p:nvSpPr>
          <p:spPr>
            <a:xfrm>
              <a:off x="1491083" y="5563485"/>
              <a:ext cx="4585126" cy="1065228"/>
            </a:xfrm>
            <a:prstGeom prst="rect">
              <a:avLst/>
            </a:prstGeom>
            <a:noFill/>
            <a:ln w="25400">
              <a:solidFill>
                <a:schemeClr val="accent1"/>
              </a:solidFill>
            </a:ln>
          </p:spPr>
          <p:txBody>
            <a:bodyPr wrap="square" rtlCol="0">
              <a:spAutoFit/>
            </a:bodyPr>
            <a:lstStyle/>
            <a:p>
              <a:pPr algn="r">
                <a:lnSpc>
                  <a:spcPct val="120000"/>
                </a:lnSpc>
              </a:pPr>
              <a:r>
                <a:rPr lang="en-GB" b="1" dirty="0"/>
                <a:t>Assuming good alignment/match and similar 4D noise, NRMS will reduce with increasing 3D amplitudes.</a:t>
              </a:r>
            </a:p>
          </p:txBody>
        </p:sp>
      </p:grpSp>
      <p:sp>
        <p:nvSpPr>
          <p:cNvPr id="35" name="Rectangle 34"/>
          <p:cNvSpPr/>
          <p:nvPr/>
        </p:nvSpPr>
        <p:spPr>
          <a:xfrm>
            <a:off x="4067944" y="3429000"/>
            <a:ext cx="576064" cy="21602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solidFill>
                  <a:schemeClr val="tx1"/>
                </a:solidFill>
              </a:rPr>
              <a:t>140</a:t>
            </a:r>
            <a:endParaRPr lang="en-US" sz="1400" dirty="0">
              <a:solidFill>
                <a:schemeClr val="tx1"/>
              </a:solidFill>
            </a:endParaRPr>
          </a:p>
        </p:txBody>
      </p:sp>
      <p:pic>
        <p:nvPicPr>
          <p:cNvPr id="49" name="Picture 3" descr="H:\Images\Draugen\monitor.gif"/>
          <p:cNvPicPr>
            <a:picLocks noChangeAspect="1" noChangeArrowheads="1"/>
          </p:cNvPicPr>
          <p:nvPr/>
        </p:nvPicPr>
        <p:blipFill>
          <a:blip r:embed="rId5" cstate="print"/>
          <a:srcRect r="8456" b="30603"/>
          <a:stretch>
            <a:fillRect/>
          </a:stretch>
        </p:blipFill>
        <p:spPr bwMode="auto">
          <a:xfrm>
            <a:off x="6143066" y="1988840"/>
            <a:ext cx="2579274" cy="1321191"/>
          </a:xfrm>
          <a:prstGeom prst="rect">
            <a:avLst/>
          </a:prstGeom>
          <a:noFill/>
          <a:ln w="28575">
            <a:solidFill>
              <a:srgbClr val="000000"/>
            </a:solidFill>
            <a:miter lim="800000"/>
            <a:headEnd/>
            <a:tailEnd/>
          </a:ln>
        </p:spPr>
      </p:pic>
      <p:pic>
        <p:nvPicPr>
          <p:cNvPr id="50" name="Picture 2" descr="H:\Images\Draugen\base.gif"/>
          <p:cNvPicPr>
            <a:picLocks noChangeAspect="1" noChangeArrowheads="1"/>
          </p:cNvPicPr>
          <p:nvPr/>
        </p:nvPicPr>
        <p:blipFill>
          <a:blip r:embed="rId6" cstate="print"/>
          <a:srcRect r="8687" b="30603"/>
          <a:stretch>
            <a:fillRect/>
          </a:stretch>
        </p:blipFill>
        <p:spPr bwMode="auto">
          <a:xfrm>
            <a:off x="3256731" y="1988840"/>
            <a:ext cx="2579274" cy="1321191"/>
          </a:xfrm>
          <a:prstGeom prst="rect">
            <a:avLst/>
          </a:prstGeom>
          <a:noFill/>
          <a:ln w="28575">
            <a:solidFill>
              <a:srgbClr val="000000"/>
            </a:solidFill>
            <a:miter lim="800000"/>
            <a:headEnd/>
            <a:tailEnd/>
          </a:ln>
        </p:spPr>
      </p:pic>
      <p:pic>
        <p:nvPicPr>
          <p:cNvPr id="51" name="Picture 6" descr="H:\Images\Draugen\draugdiff.gif"/>
          <p:cNvPicPr>
            <a:picLocks noChangeAspect="1" noChangeArrowheads="1"/>
          </p:cNvPicPr>
          <p:nvPr/>
        </p:nvPicPr>
        <p:blipFill>
          <a:blip r:embed="rId7" cstate="print"/>
          <a:srcRect r="8324" b="30351"/>
          <a:stretch>
            <a:fillRect/>
          </a:stretch>
        </p:blipFill>
        <p:spPr bwMode="auto">
          <a:xfrm>
            <a:off x="428026" y="1988840"/>
            <a:ext cx="2579274" cy="1321191"/>
          </a:xfrm>
          <a:prstGeom prst="rect">
            <a:avLst/>
          </a:prstGeom>
          <a:noFill/>
          <a:ln w="28575">
            <a:solidFill>
              <a:srgbClr val="000000"/>
            </a:solidFill>
            <a:miter lim="800000"/>
            <a:headEnd/>
            <a:tailEnd/>
          </a:ln>
        </p:spPr>
      </p:pic>
      <p:sp>
        <p:nvSpPr>
          <p:cNvPr id="57" name="Rectangle 56"/>
          <p:cNvSpPr/>
          <p:nvPr/>
        </p:nvSpPr>
        <p:spPr>
          <a:xfrm>
            <a:off x="6121757" y="1988840"/>
            <a:ext cx="2600583" cy="619313"/>
          </a:xfrm>
          <a:prstGeom prst="rect">
            <a:avLst/>
          </a:prstGeom>
          <a:noFill/>
          <a:ln w="28575" cap="flat" cmpd="sng" algn="ctr">
            <a:solidFill>
              <a:srgbClr val="D42E12"/>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noFill/>
              </a:ln>
              <a:solidFill>
                <a:srgbClr val="FFFFFF"/>
              </a:solidFill>
              <a:effectLst/>
              <a:uLnTx/>
              <a:uFillTx/>
              <a:latin typeface="Futura Medium"/>
            </a:endParaRPr>
          </a:p>
        </p:txBody>
      </p:sp>
      <p:sp>
        <p:nvSpPr>
          <p:cNvPr id="65" name="TextBox 64"/>
          <p:cNvSpPr txBox="1"/>
          <p:nvPr/>
        </p:nvSpPr>
        <p:spPr>
          <a:xfrm>
            <a:off x="849450" y="2048136"/>
            <a:ext cx="1793154"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0000FF"/>
                </a:solidFill>
                <a:effectLst/>
                <a:uLnTx/>
                <a:uFillTx/>
              </a:rPr>
              <a:t>RMS Amplitude</a:t>
            </a:r>
          </a:p>
        </p:txBody>
      </p:sp>
      <p:sp>
        <p:nvSpPr>
          <p:cNvPr id="66" name="TextBox 65"/>
          <p:cNvSpPr txBox="1"/>
          <p:nvPr/>
        </p:nvSpPr>
        <p:spPr>
          <a:xfrm>
            <a:off x="6637427" y="2060278"/>
            <a:ext cx="1720217"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D42E12"/>
                </a:solidFill>
                <a:effectLst/>
                <a:uLnTx/>
                <a:uFillTx/>
              </a:rPr>
              <a:t>RMS Amplitude</a:t>
            </a:r>
          </a:p>
        </p:txBody>
      </p:sp>
      <p:sp>
        <p:nvSpPr>
          <p:cNvPr id="68" name="Rectangle 67"/>
          <p:cNvSpPr/>
          <p:nvPr/>
        </p:nvSpPr>
        <p:spPr>
          <a:xfrm>
            <a:off x="3256731" y="1988840"/>
            <a:ext cx="2600583" cy="619313"/>
          </a:xfrm>
          <a:prstGeom prst="rect">
            <a:avLst/>
          </a:prstGeom>
          <a:noFill/>
          <a:ln w="28575" cap="flat" cmpd="sng" algn="ctr">
            <a:solidFill>
              <a:srgbClr val="9900CC"/>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solidFill>
                  <a:srgbClr val="FF00FF"/>
                </a:solidFill>
              </a:ln>
              <a:solidFill>
                <a:srgbClr val="FFFFFF"/>
              </a:solidFill>
              <a:effectLst/>
              <a:uLnTx/>
              <a:uFillTx/>
              <a:latin typeface="Futura Medium"/>
            </a:endParaRPr>
          </a:p>
        </p:txBody>
      </p:sp>
      <p:sp>
        <p:nvSpPr>
          <p:cNvPr id="69" name="TextBox 68"/>
          <p:cNvSpPr txBox="1"/>
          <p:nvPr/>
        </p:nvSpPr>
        <p:spPr>
          <a:xfrm>
            <a:off x="3761599" y="2048136"/>
            <a:ext cx="1738525"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9900CC"/>
                </a:solidFill>
                <a:effectLst/>
                <a:uLnTx/>
                <a:uFillTx/>
              </a:rPr>
              <a:t>RMS Amplitude</a:t>
            </a:r>
          </a:p>
        </p:txBody>
      </p:sp>
      <p:sp>
        <p:nvSpPr>
          <p:cNvPr id="70" name="Rectangle 69"/>
          <p:cNvSpPr/>
          <p:nvPr/>
        </p:nvSpPr>
        <p:spPr>
          <a:xfrm>
            <a:off x="428026" y="1988840"/>
            <a:ext cx="2600583" cy="619313"/>
          </a:xfrm>
          <a:prstGeom prst="rect">
            <a:avLst/>
          </a:prstGeom>
          <a:noFill/>
          <a:ln w="28575" cap="flat" cmpd="sng" algn="ctr">
            <a:solidFill>
              <a:srgbClr val="0000FF"/>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dirty="0">
              <a:ln>
                <a:solidFill>
                  <a:srgbClr val="0000FF"/>
                </a:solidFill>
              </a:ln>
              <a:solidFill>
                <a:srgbClr val="FFFFFF"/>
              </a:solidFill>
              <a:effectLst/>
              <a:uLnTx/>
              <a:uFillTx/>
              <a:latin typeface="Futura Medium"/>
            </a:endParaRPr>
          </a:p>
        </p:txBody>
      </p:sp>
      <p:sp>
        <p:nvSpPr>
          <p:cNvPr id="71" name="TextBox 70"/>
          <p:cNvSpPr txBox="1"/>
          <p:nvPr/>
        </p:nvSpPr>
        <p:spPr>
          <a:xfrm>
            <a:off x="395536" y="2961165"/>
            <a:ext cx="1224136"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ysClr val="windowText" lastClr="000000"/>
                </a:solidFill>
                <a:effectLst/>
                <a:uLnTx/>
                <a:uFillTx/>
              </a:rPr>
              <a:t>Difference</a:t>
            </a:r>
          </a:p>
        </p:txBody>
      </p:sp>
      <p:sp>
        <p:nvSpPr>
          <p:cNvPr id="72" name="TextBox 71"/>
          <p:cNvSpPr txBox="1"/>
          <p:nvPr/>
        </p:nvSpPr>
        <p:spPr>
          <a:xfrm>
            <a:off x="6156176" y="2961165"/>
            <a:ext cx="1224136"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ysClr val="windowText" lastClr="000000"/>
                </a:solidFill>
                <a:effectLst/>
                <a:uLnTx/>
                <a:uFillTx/>
              </a:rPr>
              <a:t>Monitor</a:t>
            </a:r>
          </a:p>
        </p:txBody>
      </p:sp>
      <p:sp>
        <p:nvSpPr>
          <p:cNvPr id="73" name="TextBox 72"/>
          <p:cNvSpPr txBox="1"/>
          <p:nvPr/>
        </p:nvSpPr>
        <p:spPr>
          <a:xfrm>
            <a:off x="3275856" y="2961165"/>
            <a:ext cx="1224136"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ysClr val="windowText" lastClr="000000"/>
                </a:solidFill>
                <a:effectLst/>
                <a:uLnTx/>
                <a:uFillTx/>
              </a:rPr>
              <a:t>Base</a:t>
            </a:r>
          </a:p>
        </p:txBody>
      </p:sp>
    </p:spTree>
    <p:extLst>
      <p:ext uri="{BB962C8B-B14F-4D97-AF65-F5344CB8AC3E}">
        <p14:creationId xmlns:p14="http://schemas.microsoft.com/office/powerpoint/2010/main" val="175984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341"/>
          <p:cNvSpPr>
            <a:spLocks noGrp="1"/>
          </p:cNvSpPr>
          <p:nvPr>
            <p:ph type="title"/>
          </p:nvPr>
        </p:nvSpPr>
        <p:spPr/>
        <p:txBody>
          <a:bodyPr/>
          <a:lstStyle/>
          <a:p>
            <a:r>
              <a:rPr lang="en-US" dirty="0">
                <a:solidFill>
                  <a:srgbClr val="00B0F0"/>
                </a:solidFill>
              </a:rPr>
              <a:t>Small time shifts cause large differences</a:t>
            </a:r>
            <a:endParaRPr lang="en-GB" dirty="0">
              <a:solidFill>
                <a:srgbClr val="00B0F0"/>
              </a:solidFill>
            </a:endParaRPr>
          </a:p>
        </p:txBody>
      </p:sp>
      <p:sp>
        <p:nvSpPr>
          <p:cNvPr id="20797" name="Rectangle 317"/>
          <p:cNvSpPr>
            <a:spLocks noChangeArrowheads="1"/>
          </p:cNvSpPr>
          <p:nvPr/>
        </p:nvSpPr>
        <p:spPr bwMode="auto">
          <a:xfrm>
            <a:off x="960120" y="1030288"/>
            <a:ext cx="3626314" cy="369332"/>
          </a:xfrm>
          <a:prstGeom prst="rect">
            <a:avLst/>
          </a:prstGeom>
          <a:noFill/>
          <a:ln w="25400">
            <a:solidFill>
              <a:schemeClr val="accent1"/>
            </a:solidFill>
            <a:miter lim="800000"/>
            <a:headEnd/>
            <a:tailEnd/>
          </a:ln>
        </p:spPr>
        <p:txBody>
          <a:bodyPr wrap="none" lIns="91440" tIns="45720" rIns="9144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Futura Medium"/>
                <a:ea typeface="+mn-ea"/>
                <a:cs typeface="+mn-cs"/>
              </a:rPr>
              <a:t>Difference at 50 Hz for </a:t>
            </a:r>
            <a:r>
              <a:rPr kumimoji="0" lang="en-US" sz="1800" b="1" i="0" u="none" strike="noStrike" kern="1200" cap="none" spc="0" normalizeH="0" baseline="0" noProof="0" dirty="0">
                <a:ln>
                  <a:noFill/>
                </a:ln>
                <a:solidFill>
                  <a:prstClr val="black"/>
                </a:solidFill>
                <a:effectLst/>
                <a:uLnTx/>
                <a:uFillTx/>
                <a:latin typeface="Symbol" panose="05050102010706020507" pitchFamily="18" charset="2"/>
              </a:rPr>
              <a:t>D</a:t>
            </a:r>
            <a:r>
              <a:rPr kumimoji="0" lang="en-US" sz="1800" b="1" i="0" u="none" strike="noStrike" kern="1200" cap="none" spc="0" normalizeH="0" baseline="0" noProof="0" dirty="0">
                <a:ln>
                  <a:noFill/>
                </a:ln>
                <a:solidFill>
                  <a:prstClr val="black"/>
                </a:solidFill>
                <a:effectLst/>
                <a:uLnTx/>
                <a:uFillTx/>
                <a:latin typeface="Futura Medium"/>
                <a:ea typeface="+mn-ea"/>
                <a:cs typeface="+mn-cs"/>
              </a:rPr>
              <a:t>t = 1ms</a:t>
            </a:r>
          </a:p>
        </p:txBody>
      </p:sp>
      <p:grpSp>
        <p:nvGrpSpPr>
          <p:cNvPr id="2" name="Group 340"/>
          <p:cNvGrpSpPr>
            <a:grpSpLocks/>
          </p:cNvGrpSpPr>
          <p:nvPr/>
        </p:nvGrpSpPr>
        <p:grpSpPr bwMode="auto">
          <a:xfrm>
            <a:off x="536477" y="1571625"/>
            <a:ext cx="5351940" cy="4053874"/>
            <a:chOff x="531" y="1104"/>
            <a:chExt cx="3645" cy="2693"/>
          </a:xfrm>
        </p:grpSpPr>
        <p:sp>
          <p:nvSpPr>
            <p:cNvPr id="85010" name="Rectangle 6"/>
            <p:cNvSpPr>
              <a:spLocks noChangeArrowheads="1"/>
            </p:cNvSpPr>
            <p:nvPr/>
          </p:nvSpPr>
          <p:spPr bwMode="auto">
            <a:xfrm>
              <a:off x="865" y="1187"/>
              <a:ext cx="3212" cy="2550"/>
            </a:xfrm>
            <a:prstGeom prst="rect">
              <a:avLst/>
            </a:prstGeom>
            <a:solidFill>
              <a:srgbClr val="C0C0C0"/>
            </a:solidFill>
            <a:ln w="9525">
              <a:no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1" name="Line 7"/>
            <p:cNvSpPr>
              <a:spLocks noChangeShapeType="1"/>
            </p:cNvSpPr>
            <p:nvPr/>
          </p:nvSpPr>
          <p:spPr bwMode="auto">
            <a:xfrm>
              <a:off x="865" y="3737"/>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2" name="Line 8"/>
            <p:cNvSpPr>
              <a:spLocks noChangeShapeType="1"/>
            </p:cNvSpPr>
            <p:nvPr/>
          </p:nvSpPr>
          <p:spPr bwMode="auto">
            <a:xfrm>
              <a:off x="865" y="3309"/>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3" name="Line 9"/>
            <p:cNvSpPr>
              <a:spLocks noChangeShapeType="1"/>
            </p:cNvSpPr>
            <p:nvPr/>
          </p:nvSpPr>
          <p:spPr bwMode="auto">
            <a:xfrm>
              <a:off x="865" y="2890"/>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4" name="Line 10"/>
            <p:cNvSpPr>
              <a:spLocks noChangeShapeType="1"/>
            </p:cNvSpPr>
            <p:nvPr/>
          </p:nvSpPr>
          <p:spPr bwMode="auto">
            <a:xfrm>
              <a:off x="865" y="2034"/>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5" name="Line 11"/>
            <p:cNvSpPr>
              <a:spLocks noChangeShapeType="1"/>
            </p:cNvSpPr>
            <p:nvPr/>
          </p:nvSpPr>
          <p:spPr bwMode="auto">
            <a:xfrm>
              <a:off x="865" y="1615"/>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6" name="Line 12"/>
            <p:cNvSpPr>
              <a:spLocks noChangeShapeType="1"/>
            </p:cNvSpPr>
            <p:nvPr/>
          </p:nvSpPr>
          <p:spPr bwMode="auto">
            <a:xfrm>
              <a:off x="865" y="1187"/>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7" name="Rectangle 13"/>
            <p:cNvSpPr>
              <a:spLocks noChangeArrowheads="1"/>
            </p:cNvSpPr>
            <p:nvPr/>
          </p:nvSpPr>
          <p:spPr bwMode="auto">
            <a:xfrm>
              <a:off x="865" y="1187"/>
              <a:ext cx="3212" cy="2550"/>
            </a:xfrm>
            <a:prstGeom prst="rect">
              <a:avLst/>
            </a:prstGeom>
            <a:noFill/>
            <a:ln w="12700">
              <a:solidFill>
                <a:srgbClr val="808080"/>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8" name="Line 14"/>
            <p:cNvSpPr>
              <a:spLocks noChangeShapeType="1"/>
            </p:cNvSpPr>
            <p:nvPr/>
          </p:nvSpPr>
          <p:spPr bwMode="auto">
            <a:xfrm>
              <a:off x="865" y="1187"/>
              <a:ext cx="1" cy="2550"/>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19" name="Line 15"/>
            <p:cNvSpPr>
              <a:spLocks noChangeShapeType="1"/>
            </p:cNvSpPr>
            <p:nvPr/>
          </p:nvSpPr>
          <p:spPr bwMode="auto">
            <a:xfrm>
              <a:off x="824" y="3737"/>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0" name="Line 16"/>
            <p:cNvSpPr>
              <a:spLocks noChangeShapeType="1"/>
            </p:cNvSpPr>
            <p:nvPr/>
          </p:nvSpPr>
          <p:spPr bwMode="auto">
            <a:xfrm>
              <a:off x="824" y="3309"/>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1" name="Line 17"/>
            <p:cNvSpPr>
              <a:spLocks noChangeShapeType="1"/>
            </p:cNvSpPr>
            <p:nvPr/>
          </p:nvSpPr>
          <p:spPr bwMode="auto">
            <a:xfrm>
              <a:off x="824" y="2890"/>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2" name="Line 18"/>
            <p:cNvSpPr>
              <a:spLocks noChangeShapeType="1"/>
            </p:cNvSpPr>
            <p:nvPr/>
          </p:nvSpPr>
          <p:spPr bwMode="auto">
            <a:xfrm>
              <a:off x="824" y="2462"/>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3" name="Line 19"/>
            <p:cNvSpPr>
              <a:spLocks noChangeShapeType="1"/>
            </p:cNvSpPr>
            <p:nvPr/>
          </p:nvSpPr>
          <p:spPr bwMode="auto">
            <a:xfrm>
              <a:off x="824" y="2034"/>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4" name="Line 20"/>
            <p:cNvSpPr>
              <a:spLocks noChangeShapeType="1"/>
            </p:cNvSpPr>
            <p:nvPr/>
          </p:nvSpPr>
          <p:spPr bwMode="auto">
            <a:xfrm>
              <a:off x="824" y="1615"/>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5" name="Line 21"/>
            <p:cNvSpPr>
              <a:spLocks noChangeShapeType="1"/>
            </p:cNvSpPr>
            <p:nvPr/>
          </p:nvSpPr>
          <p:spPr bwMode="auto">
            <a:xfrm>
              <a:off x="824" y="1187"/>
              <a:ext cx="41"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6" name="Line 22"/>
            <p:cNvSpPr>
              <a:spLocks noChangeShapeType="1"/>
            </p:cNvSpPr>
            <p:nvPr/>
          </p:nvSpPr>
          <p:spPr bwMode="auto">
            <a:xfrm>
              <a:off x="865" y="2462"/>
              <a:ext cx="3212" cy="1"/>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7" name="Line 23"/>
            <p:cNvSpPr>
              <a:spLocks noChangeShapeType="1"/>
            </p:cNvSpPr>
            <p:nvPr/>
          </p:nvSpPr>
          <p:spPr bwMode="auto">
            <a:xfrm flipV="1">
              <a:off x="865" y="2462"/>
              <a:ext cx="1" cy="45"/>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8" name="Line 24"/>
            <p:cNvSpPr>
              <a:spLocks noChangeShapeType="1"/>
            </p:cNvSpPr>
            <p:nvPr/>
          </p:nvSpPr>
          <p:spPr bwMode="auto">
            <a:xfrm flipV="1">
              <a:off x="1666" y="2462"/>
              <a:ext cx="1" cy="45"/>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29" name="Line 25"/>
            <p:cNvSpPr>
              <a:spLocks noChangeShapeType="1"/>
            </p:cNvSpPr>
            <p:nvPr/>
          </p:nvSpPr>
          <p:spPr bwMode="auto">
            <a:xfrm flipV="1">
              <a:off x="2475" y="2462"/>
              <a:ext cx="1" cy="45"/>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0" name="Line 26"/>
            <p:cNvSpPr>
              <a:spLocks noChangeShapeType="1"/>
            </p:cNvSpPr>
            <p:nvPr/>
          </p:nvSpPr>
          <p:spPr bwMode="auto">
            <a:xfrm flipV="1">
              <a:off x="3276" y="2462"/>
              <a:ext cx="1" cy="45"/>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1" name="Line 27"/>
            <p:cNvSpPr>
              <a:spLocks noChangeShapeType="1"/>
            </p:cNvSpPr>
            <p:nvPr/>
          </p:nvSpPr>
          <p:spPr bwMode="auto">
            <a:xfrm flipV="1">
              <a:off x="4077" y="2462"/>
              <a:ext cx="1" cy="45"/>
            </a:xfrm>
            <a:prstGeom prst="line">
              <a:avLst/>
            </a:prstGeom>
            <a:noFill/>
            <a:ln w="0">
              <a:solidFill>
                <a:srgbClr val="0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2" name="Line 28"/>
            <p:cNvSpPr>
              <a:spLocks noChangeShapeType="1"/>
            </p:cNvSpPr>
            <p:nvPr/>
          </p:nvSpPr>
          <p:spPr bwMode="auto">
            <a:xfrm flipV="1">
              <a:off x="865" y="2311"/>
              <a:ext cx="41" cy="151"/>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3" name="Line 29"/>
            <p:cNvSpPr>
              <a:spLocks noChangeShapeType="1"/>
            </p:cNvSpPr>
            <p:nvPr/>
          </p:nvSpPr>
          <p:spPr bwMode="auto">
            <a:xfrm flipV="1">
              <a:off x="906" y="2168"/>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4" name="Freeform 30"/>
            <p:cNvSpPr>
              <a:spLocks/>
            </p:cNvSpPr>
            <p:nvPr/>
          </p:nvSpPr>
          <p:spPr bwMode="auto">
            <a:xfrm>
              <a:off x="947" y="2034"/>
              <a:ext cx="41" cy="134"/>
            </a:xfrm>
            <a:custGeom>
              <a:avLst/>
              <a:gdLst>
                <a:gd name="T0" fmla="*/ 0 w 41"/>
                <a:gd name="T1" fmla="*/ 134 h 134"/>
                <a:gd name="T2" fmla="*/ 16 w 41"/>
                <a:gd name="T3" fmla="*/ 63 h 134"/>
                <a:gd name="T4" fmla="*/ 41 w 41"/>
                <a:gd name="T5" fmla="*/ 0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134"/>
                  </a:moveTo>
                  <a:lnTo>
                    <a:pt x="16" y="63"/>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5" name="Line 31"/>
            <p:cNvSpPr>
              <a:spLocks noChangeShapeType="1"/>
            </p:cNvSpPr>
            <p:nvPr/>
          </p:nvSpPr>
          <p:spPr bwMode="auto">
            <a:xfrm flipV="1">
              <a:off x="988" y="1918"/>
              <a:ext cx="40"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6" name="Freeform 32"/>
            <p:cNvSpPr>
              <a:spLocks/>
            </p:cNvSpPr>
            <p:nvPr/>
          </p:nvSpPr>
          <p:spPr bwMode="auto">
            <a:xfrm>
              <a:off x="1028" y="1812"/>
              <a:ext cx="41" cy="106"/>
            </a:xfrm>
            <a:custGeom>
              <a:avLst/>
              <a:gdLst>
                <a:gd name="T0" fmla="*/ 0 w 41"/>
                <a:gd name="T1" fmla="*/ 106 h 106"/>
                <a:gd name="T2" fmla="*/ 25 w 41"/>
                <a:gd name="T3" fmla="*/ 53 h 106"/>
                <a:gd name="T4" fmla="*/ 41 w 41"/>
                <a:gd name="T5" fmla="*/ 0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106"/>
                  </a:moveTo>
                  <a:lnTo>
                    <a:pt x="25" y="53"/>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7" name="Freeform 33"/>
            <p:cNvSpPr>
              <a:spLocks/>
            </p:cNvSpPr>
            <p:nvPr/>
          </p:nvSpPr>
          <p:spPr bwMode="auto">
            <a:xfrm>
              <a:off x="1069" y="1722"/>
              <a:ext cx="33" cy="90"/>
            </a:xfrm>
            <a:custGeom>
              <a:avLst/>
              <a:gdLst>
                <a:gd name="T0" fmla="*/ 0 w 33"/>
                <a:gd name="T1" fmla="*/ 90 h 90"/>
                <a:gd name="T2" fmla="*/ 17 w 33"/>
                <a:gd name="T3" fmla="*/ 45 h 90"/>
                <a:gd name="T4" fmla="*/ 33 w 33"/>
                <a:gd name="T5" fmla="*/ 0 h 90"/>
                <a:gd name="T6" fmla="*/ 0 60000 65536"/>
                <a:gd name="T7" fmla="*/ 0 60000 65536"/>
                <a:gd name="T8" fmla="*/ 0 60000 65536"/>
                <a:gd name="T9" fmla="*/ 0 w 33"/>
                <a:gd name="T10" fmla="*/ 0 h 90"/>
                <a:gd name="T11" fmla="*/ 33 w 33"/>
                <a:gd name="T12" fmla="*/ 90 h 90"/>
              </a:gdLst>
              <a:ahLst/>
              <a:cxnLst>
                <a:cxn ang="T6">
                  <a:pos x="T0" y="T1"/>
                </a:cxn>
                <a:cxn ang="T7">
                  <a:pos x="T2" y="T3"/>
                </a:cxn>
                <a:cxn ang="T8">
                  <a:pos x="T4" y="T5"/>
                </a:cxn>
              </a:cxnLst>
              <a:rect l="T9" t="T10" r="T11" b="T12"/>
              <a:pathLst>
                <a:path w="33" h="90">
                  <a:moveTo>
                    <a:pt x="0" y="90"/>
                  </a:moveTo>
                  <a:lnTo>
                    <a:pt x="17" y="45"/>
                  </a:lnTo>
                  <a:lnTo>
                    <a:pt x="33"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8" name="Freeform 34"/>
            <p:cNvSpPr>
              <a:spLocks/>
            </p:cNvSpPr>
            <p:nvPr/>
          </p:nvSpPr>
          <p:spPr bwMode="auto">
            <a:xfrm>
              <a:off x="1102" y="1660"/>
              <a:ext cx="41" cy="62"/>
            </a:xfrm>
            <a:custGeom>
              <a:avLst/>
              <a:gdLst>
                <a:gd name="T0" fmla="*/ 0 w 41"/>
                <a:gd name="T1" fmla="*/ 62 h 62"/>
                <a:gd name="T2" fmla="*/ 16 w 41"/>
                <a:gd name="T3" fmla="*/ 27 h 62"/>
                <a:gd name="T4" fmla="*/ 41 w 41"/>
                <a:gd name="T5" fmla="*/ 0 h 62"/>
                <a:gd name="T6" fmla="*/ 0 60000 65536"/>
                <a:gd name="T7" fmla="*/ 0 60000 65536"/>
                <a:gd name="T8" fmla="*/ 0 60000 65536"/>
                <a:gd name="T9" fmla="*/ 0 w 41"/>
                <a:gd name="T10" fmla="*/ 0 h 62"/>
                <a:gd name="T11" fmla="*/ 41 w 41"/>
                <a:gd name="T12" fmla="*/ 62 h 62"/>
              </a:gdLst>
              <a:ahLst/>
              <a:cxnLst>
                <a:cxn ang="T6">
                  <a:pos x="T0" y="T1"/>
                </a:cxn>
                <a:cxn ang="T7">
                  <a:pos x="T2" y="T3"/>
                </a:cxn>
                <a:cxn ang="T8">
                  <a:pos x="T4" y="T5"/>
                </a:cxn>
              </a:cxnLst>
              <a:rect l="T9" t="T10" r="T11" b="T12"/>
              <a:pathLst>
                <a:path w="41" h="62">
                  <a:moveTo>
                    <a:pt x="0" y="62"/>
                  </a:moveTo>
                  <a:lnTo>
                    <a:pt x="16" y="27"/>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39" name="Freeform 35"/>
            <p:cNvSpPr>
              <a:spLocks/>
            </p:cNvSpPr>
            <p:nvPr/>
          </p:nvSpPr>
          <p:spPr bwMode="auto">
            <a:xfrm>
              <a:off x="1143" y="1624"/>
              <a:ext cx="41" cy="36"/>
            </a:xfrm>
            <a:custGeom>
              <a:avLst/>
              <a:gdLst>
                <a:gd name="T0" fmla="*/ 0 w 41"/>
                <a:gd name="T1" fmla="*/ 36 h 36"/>
                <a:gd name="T2" fmla="*/ 16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16" y="18"/>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0" name="Freeform 36"/>
            <p:cNvSpPr>
              <a:spLocks/>
            </p:cNvSpPr>
            <p:nvPr/>
          </p:nvSpPr>
          <p:spPr bwMode="auto">
            <a:xfrm>
              <a:off x="1184" y="1615"/>
              <a:ext cx="41" cy="9"/>
            </a:xfrm>
            <a:custGeom>
              <a:avLst/>
              <a:gdLst>
                <a:gd name="T0" fmla="*/ 0 w 41"/>
                <a:gd name="T1" fmla="*/ 9 h 9"/>
                <a:gd name="T2" fmla="*/ 16 w 41"/>
                <a:gd name="T3" fmla="*/ 0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16" y="0"/>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1" name="Freeform 37"/>
            <p:cNvSpPr>
              <a:spLocks/>
            </p:cNvSpPr>
            <p:nvPr/>
          </p:nvSpPr>
          <p:spPr bwMode="auto">
            <a:xfrm>
              <a:off x="1225" y="1615"/>
              <a:ext cx="40" cy="9"/>
            </a:xfrm>
            <a:custGeom>
              <a:avLst/>
              <a:gdLst>
                <a:gd name="T0" fmla="*/ 0 w 40"/>
                <a:gd name="T1" fmla="*/ 0 h 9"/>
                <a:gd name="T2" fmla="*/ 16 w 40"/>
                <a:gd name="T3" fmla="*/ 0 h 9"/>
                <a:gd name="T4" fmla="*/ 40 w 40"/>
                <a:gd name="T5" fmla="*/ 9 h 9"/>
                <a:gd name="T6" fmla="*/ 0 60000 65536"/>
                <a:gd name="T7" fmla="*/ 0 60000 65536"/>
                <a:gd name="T8" fmla="*/ 0 60000 65536"/>
                <a:gd name="T9" fmla="*/ 0 w 40"/>
                <a:gd name="T10" fmla="*/ 0 h 9"/>
                <a:gd name="T11" fmla="*/ 40 w 40"/>
                <a:gd name="T12" fmla="*/ 9 h 9"/>
              </a:gdLst>
              <a:ahLst/>
              <a:cxnLst>
                <a:cxn ang="T6">
                  <a:pos x="T0" y="T1"/>
                </a:cxn>
                <a:cxn ang="T7">
                  <a:pos x="T2" y="T3"/>
                </a:cxn>
                <a:cxn ang="T8">
                  <a:pos x="T4" y="T5"/>
                </a:cxn>
              </a:cxnLst>
              <a:rect l="T9" t="T10" r="T11" b="T12"/>
              <a:pathLst>
                <a:path w="40" h="9">
                  <a:moveTo>
                    <a:pt x="0" y="0"/>
                  </a:moveTo>
                  <a:lnTo>
                    <a:pt x="16" y="0"/>
                  </a:lnTo>
                  <a:lnTo>
                    <a:pt x="40" y="9"/>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2" name="Freeform 38"/>
            <p:cNvSpPr>
              <a:spLocks/>
            </p:cNvSpPr>
            <p:nvPr/>
          </p:nvSpPr>
          <p:spPr bwMode="auto">
            <a:xfrm>
              <a:off x="1265" y="1624"/>
              <a:ext cx="41" cy="36"/>
            </a:xfrm>
            <a:custGeom>
              <a:avLst/>
              <a:gdLst>
                <a:gd name="T0" fmla="*/ 0 w 41"/>
                <a:gd name="T1" fmla="*/ 0 h 36"/>
                <a:gd name="T2" fmla="*/ 17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7" y="18"/>
                  </a:lnTo>
                  <a:lnTo>
                    <a:pt x="41" y="36"/>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3" name="Freeform 39"/>
            <p:cNvSpPr>
              <a:spLocks/>
            </p:cNvSpPr>
            <p:nvPr/>
          </p:nvSpPr>
          <p:spPr bwMode="auto">
            <a:xfrm>
              <a:off x="1306" y="1660"/>
              <a:ext cx="41" cy="62"/>
            </a:xfrm>
            <a:custGeom>
              <a:avLst/>
              <a:gdLst>
                <a:gd name="T0" fmla="*/ 0 w 41"/>
                <a:gd name="T1" fmla="*/ 0 h 62"/>
                <a:gd name="T2" fmla="*/ 17 w 41"/>
                <a:gd name="T3" fmla="*/ 27 h 62"/>
                <a:gd name="T4" fmla="*/ 41 w 41"/>
                <a:gd name="T5" fmla="*/ 62 h 62"/>
                <a:gd name="T6" fmla="*/ 0 60000 65536"/>
                <a:gd name="T7" fmla="*/ 0 60000 65536"/>
                <a:gd name="T8" fmla="*/ 0 60000 65536"/>
                <a:gd name="T9" fmla="*/ 0 w 41"/>
                <a:gd name="T10" fmla="*/ 0 h 62"/>
                <a:gd name="T11" fmla="*/ 41 w 41"/>
                <a:gd name="T12" fmla="*/ 62 h 62"/>
              </a:gdLst>
              <a:ahLst/>
              <a:cxnLst>
                <a:cxn ang="T6">
                  <a:pos x="T0" y="T1"/>
                </a:cxn>
                <a:cxn ang="T7">
                  <a:pos x="T2" y="T3"/>
                </a:cxn>
                <a:cxn ang="T8">
                  <a:pos x="T4" y="T5"/>
                </a:cxn>
              </a:cxnLst>
              <a:rect l="T9" t="T10" r="T11" b="T12"/>
              <a:pathLst>
                <a:path w="41" h="62">
                  <a:moveTo>
                    <a:pt x="0" y="0"/>
                  </a:moveTo>
                  <a:lnTo>
                    <a:pt x="17" y="27"/>
                  </a:lnTo>
                  <a:lnTo>
                    <a:pt x="41" y="62"/>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4" name="Freeform 40"/>
            <p:cNvSpPr>
              <a:spLocks/>
            </p:cNvSpPr>
            <p:nvPr/>
          </p:nvSpPr>
          <p:spPr bwMode="auto">
            <a:xfrm>
              <a:off x="1347" y="1722"/>
              <a:ext cx="41" cy="90"/>
            </a:xfrm>
            <a:custGeom>
              <a:avLst/>
              <a:gdLst>
                <a:gd name="T0" fmla="*/ 0 w 41"/>
                <a:gd name="T1" fmla="*/ 0 h 90"/>
                <a:gd name="T2" fmla="*/ 16 w 41"/>
                <a:gd name="T3" fmla="*/ 45 h 90"/>
                <a:gd name="T4" fmla="*/ 41 w 41"/>
                <a:gd name="T5" fmla="*/ 90 h 90"/>
                <a:gd name="T6" fmla="*/ 0 60000 65536"/>
                <a:gd name="T7" fmla="*/ 0 60000 65536"/>
                <a:gd name="T8" fmla="*/ 0 60000 65536"/>
                <a:gd name="T9" fmla="*/ 0 w 41"/>
                <a:gd name="T10" fmla="*/ 0 h 90"/>
                <a:gd name="T11" fmla="*/ 41 w 41"/>
                <a:gd name="T12" fmla="*/ 90 h 90"/>
              </a:gdLst>
              <a:ahLst/>
              <a:cxnLst>
                <a:cxn ang="T6">
                  <a:pos x="T0" y="T1"/>
                </a:cxn>
                <a:cxn ang="T7">
                  <a:pos x="T2" y="T3"/>
                </a:cxn>
                <a:cxn ang="T8">
                  <a:pos x="T4" y="T5"/>
                </a:cxn>
              </a:cxnLst>
              <a:rect l="T9" t="T10" r="T11" b="T12"/>
              <a:pathLst>
                <a:path w="41" h="90">
                  <a:moveTo>
                    <a:pt x="0" y="0"/>
                  </a:moveTo>
                  <a:lnTo>
                    <a:pt x="16" y="45"/>
                  </a:lnTo>
                  <a:lnTo>
                    <a:pt x="41" y="9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5" name="Freeform 41"/>
            <p:cNvSpPr>
              <a:spLocks/>
            </p:cNvSpPr>
            <p:nvPr/>
          </p:nvSpPr>
          <p:spPr bwMode="auto">
            <a:xfrm>
              <a:off x="1388" y="1812"/>
              <a:ext cx="41" cy="106"/>
            </a:xfrm>
            <a:custGeom>
              <a:avLst/>
              <a:gdLst>
                <a:gd name="T0" fmla="*/ 0 w 41"/>
                <a:gd name="T1" fmla="*/ 0 h 106"/>
                <a:gd name="T2" fmla="*/ 16 w 41"/>
                <a:gd name="T3" fmla="*/ 53 h 106"/>
                <a:gd name="T4" fmla="*/ 41 w 41"/>
                <a:gd name="T5" fmla="*/ 106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0"/>
                  </a:moveTo>
                  <a:lnTo>
                    <a:pt x="16" y="53"/>
                  </a:lnTo>
                  <a:lnTo>
                    <a:pt x="41" y="106"/>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6" name="Line 42"/>
            <p:cNvSpPr>
              <a:spLocks noChangeShapeType="1"/>
            </p:cNvSpPr>
            <p:nvPr/>
          </p:nvSpPr>
          <p:spPr bwMode="auto">
            <a:xfrm>
              <a:off x="1429" y="1918"/>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7" name="Freeform 43"/>
            <p:cNvSpPr>
              <a:spLocks/>
            </p:cNvSpPr>
            <p:nvPr/>
          </p:nvSpPr>
          <p:spPr bwMode="auto">
            <a:xfrm>
              <a:off x="1470" y="2034"/>
              <a:ext cx="41" cy="134"/>
            </a:xfrm>
            <a:custGeom>
              <a:avLst/>
              <a:gdLst>
                <a:gd name="T0" fmla="*/ 0 w 41"/>
                <a:gd name="T1" fmla="*/ 0 h 134"/>
                <a:gd name="T2" fmla="*/ 16 w 41"/>
                <a:gd name="T3" fmla="*/ 63 h 134"/>
                <a:gd name="T4" fmla="*/ 41 w 41"/>
                <a:gd name="T5" fmla="*/ 134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0"/>
                  </a:moveTo>
                  <a:lnTo>
                    <a:pt x="16" y="63"/>
                  </a:lnTo>
                  <a:lnTo>
                    <a:pt x="41" y="134"/>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8" name="Line 44"/>
            <p:cNvSpPr>
              <a:spLocks noChangeShapeType="1"/>
            </p:cNvSpPr>
            <p:nvPr/>
          </p:nvSpPr>
          <p:spPr bwMode="auto">
            <a:xfrm>
              <a:off x="1511" y="2168"/>
              <a:ext cx="40"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49" name="Line 45"/>
            <p:cNvSpPr>
              <a:spLocks noChangeShapeType="1"/>
            </p:cNvSpPr>
            <p:nvPr/>
          </p:nvSpPr>
          <p:spPr bwMode="auto">
            <a:xfrm>
              <a:off x="1551" y="2311"/>
              <a:ext cx="33" cy="151"/>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0" name="Line 46"/>
            <p:cNvSpPr>
              <a:spLocks noChangeShapeType="1"/>
            </p:cNvSpPr>
            <p:nvPr/>
          </p:nvSpPr>
          <p:spPr bwMode="auto">
            <a:xfrm>
              <a:off x="1584" y="2462"/>
              <a:ext cx="41" cy="152"/>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1" name="Line 47"/>
            <p:cNvSpPr>
              <a:spLocks noChangeShapeType="1"/>
            </p:cNvSpPr>
            <p:nvPr/>
          </p:nvSpPr>
          <p:spPr bwMode="auto">
            <a:xfrm>
              <a:off x="1625" y="2614"/>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2" name="Freeform 48"/>
            <p:cNvSpPr>
              <a:spLocks/>
            </p:cNvSpPr>
            <p:nvPr/>
          </p:nvSpPr>
          <p:spPr bwMode="auto">
            <a:xfrm>
              <a:off x="1666" y="2757"/>
              <a:ext cx="41" cy="133"/>
            </a:xfrm>
            <a:custGeom>
              <a:avLst/>
              <a:gdLst>
                <a:gd name="T0" fmla="*/ 0 w 41"/>
                <a:gd name="T1" fmla="*/ 0 h 133"/>
                <a:gd name="T2" fmla="*/ 16 w 41"/>
                <a:gd name="T3" fmla="*/ 71 h 133"/>
                <a:gd name="T4" fmla="*/ 41 w 41"/>
                <a:gd name="T5" fmla="*/ 133 h 133"/>
                <a:gd name="T6" fmla="*/ 0 60000 65536"/>
                <a:gd name="T7" fmla="*/ 0 60000 65536"/>
                <a:gd name="T8" fmla="*/ 0 60000 65536"/>
                <a:gd name="T9" fmla="*/ 0 w 41"/>
                <a:gd name="T10" fmla="*/ 0 h 133"/>
                <a:gd name="T11" fmla="*/ 41 w 41"/>
                <a:gd name="T12" fmla="*/ 133 h 133"/>
              </a:gdLst>
              <a:ahLst/>
              <a:cxnLst>
                <a:cxn ang="T6">
                  <a:pos x="T0" y="T1"/>
                </a:cxn>
                <a:cxn ang="T7">
                  <a:pos x="T2" y="T3"/>
                </a:cxn>
                <a:cxn ang="T8">
                  <a:pos x="T4" y="T5"/>
                </a:cxn>
              </a:cxnLst>
              <a:rect l="T9" t="T10" r="T11" b="T12"/>
              <a:pathLst>
                <a:path w="41" h="133">
                  <a:moveTo>
                    <a:pt x="0" y="0"/>
                  </a:moveTo>
                  <a:lnTo>
                    <a:pt x="16" y="71"/>
                  </a:lnTo>
                  <a:lnTo>
                    <a:pt x="41" y="133"/>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3" name="Line 49"/>
            <p:cNvSpPr>
              <a:spLocks noChangeShapeType="1"/>
            </p:cNvSpPr>
            <p:nvPr/>
          </p:nvSpPr>
          <p:spPr bwMode="auto">
            <a:xfrm>
              <a:off x="1707" y="2890"/>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4" name="Freeform 50"/>
            <p:cNvSpPr>
              <a:spLocks/>
            </p:cNvSpPr>
            <p:nvPr/>
          </p:nvSpPr>
          <p:spPr bwMode="auto">
            <a:xfrm>
              <a:off x="1748" y="3006"/>
              <a:ext cx="40" cy="107"/>
            </a:xfrm>
            <a:custGeom>
              <a:avLst/>
              <a:gdLst>
                <a:gd name="T0" fmla="*/ 0 w 40"/>
                <a:gd name="T1" fmla="*/ 0 h 107"/>
                <a:gd name="T2" fmla="*/ 16 w 40"/>
                <a:gd name="T3" fmla="*/ 54 h 107"/>
                <a:gd name="T4" fmla="*/ 40 w 40"/>
                <a:gd name="T5" fmla="*/ 107 h 107"/>
                <a:gd name="T6" fmla="*/ 0 60000 65536"/>
                <a:gd name="T7" fmla="*/ 0 60000 65536"/>
                <a:gd name="T8" fmla="*/ 0 60000 65536"/>
                <a:gd name="T9" fmla="*/ 0 w 40"/>
                <a:gd name="T10" fmla="*/ 0 h 107"/>
                <a:gd name="T11" fmla="*/ 40 w 40"/>
                <a:gd name="T12" fmla="*/ 107 h 107"/>
              </a:gdLst>
              <a:ahLst/>
              <a:cxnLst>
                <a:cxn ang="T6">
                  <a:pos x="T0" y="T1"/>
                </a:cxn>
                <a:cxn ang="T7">
                  <a:pos x="T2" y="T3"/>
                </a:cxn>
                <a:cxn ang="T8">
                  <a:pos x="T4" y="T5"/>
                </a:cxn>
              </a:cxnLst>
              <a:rect l="T9" t="T10" r="T11" b="T12"/>
              <a:pathLst>
                <a:path w="40" h="107">
                  <a:moveTo>
                    <a:pt x="0" y="0"/>
                  </a:moveTo>
                  <a:lnTo>
                    <a:pt x="16" y="54"/>
                  </a:lnTo>
                  <a:lnTo>
                    <a:pt x="40" y="107"/>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5" name="Freeform 51"/>
            <p:cNvSpPr>
              <a:spLocks/>
            </p:cNvSpPr>
            <p:nvPr/>
          </p:nvSpPr>
          <p:spPr bwMode="auto">
            <a:xfrm>
              <a:off x="1788" y="3113"/>
              <a:ext cx="41" cy="89"/>
            </a:xfrm>
            <a:custGeom>
              <a:avLst/>
              <a:gdLst>
                <a:gd name="T0" fmla="*/ 0 w 41"/>
                <a:gd name="T1" fmla="*/ 0 h 89"/>
                <a:gd name="T2" fmla="*/ 17 w 41"/>
                <a:gd name="T3" fmla="*/ 45 h 89"/>
                <a:gd name="T4" fmla="*/ 41 w 41"/>
                <a:gd name="T5" fmla="*/ 89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0"/>
                  </a:moveTo>
                  <a:lnTo>
                    <a:pt x="17" y="45"/>
                  </a:lnTo>
                  <a:lnTo>
                    <a:pt x="41" y="89"/>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6" name="Freeform 52"/>
            <p:cNvSpPr>
              <a:spLocks/>
            </p:cNvSpPr>
            <p:nvPr/>
          </p:nvSpPr>
          <p:spPr bwMode="auto">
            <a:xfrm>
              <a:off x="1829" y="3202"/>
              <a:ext cx="41" cy="63"/>
            </a:xfrm>
            <a:custGeom>
              <a:avLst/>
              <a:gdLst>
                <a:gd name="T0" fmla="*/ 0 w 41"/>
                <a:gd name="T1" fmla="*/ 0 h 63"/>
                <a:gd name="T2" fmla="*/ 17 w 41"/>
                <a:gd name="T3" fmla="*/ 36 h 63"/>
                <a:gd name="T4" fmla="*/ 41 w 41"/>
                <a:gd name="T5" fmla="*/ 63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0"/>
                  </a:moveTo>
                  <a:lnTo>
                    <a:pt x="17" y="36"/>
                  </a:lnTo>
                  <a:lnTo>
                    <a:pt x="41" y="63"/>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7" name="Freeform 53"/>
            <p:cNvSpPr>
              <a:spLocks/>
            </p:cNvSpPr>
            <p:nvPr/>
          </p:nvSpPr>
          <p:spPr bwMode="auto">
            <a:xfrm>
              <a:off x="1870" y="3265"/>
              <a:ext cx="41" cy="35"/>
            </a:xfrm>
            <a:custGeom>
              <a:avLst/>
              <a:gdLst>
                <a:gd name="T0" fmla="*/ 0 w 41"/>
                <a:gd name="T1" fmla="*/ 0 h 35"/>
                <a:gd name="T2" fmla="*/ 17 w 41"/>
                <a:gd name="T3" fmla="*/ 18 h 35"/>
                <a:gd name="T4" fmla="*/ 41 w 41"/>
                <a:gd name="T5" fmla="*/ 35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0"/>
                  </a:moveTo>
                  <a:lnTo>
                    <a:pt x="17" y="18"/>
                  </a:lnTo>
                  <a:lnTo>
                    <a:pt x="41" y="35"/>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8" name="Freeform 54"/>
            <p:cNvSpPr>
              <a:spLocks/>
            </p:cNvSpPr>
            <p:nvPr/>
          </p:nvSpPr>
          <p:spPr bwMode="auto">
            <a:xfrm>
              <a:off x="1911" y="3300"/>
              <a:ext cx="41" cy="9"/>
            </a:xfrm>
            <a:custGeom>
              <a:avLst/>
              <a:gdLst>
                <a:gd name="T0" fmla="*/ 0 w 41"/>
                <a:gd name="T1" fmla="*/ 0 h 9"/>
                <a:gd name="T2" fmla="*/ 16 w 41"/>
                <a:gd name="T3" fmla="*/ 9 h 9"/>
                <a:gd name="T4" fmla="*/ 41 w 41"/>
                <a:gd name="T5" fmla="*/ 9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0"/>
                  </a:moveTo>
                  <a:lnTo>
                    <a:pt x="16" y="9"/>
                  </a:lnTo>
                  <a:lnTo>
                    <a:pt x="41" y="9"/>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59" name="Freeform 55"/>
            <p:cNvSpPr>
              <a:spLocks/>
            </p:cNvSpPr>
            <p:nvPr/>
          </p:nvSpPr>
          <p:spPr bwMode="auto">
            <a:xfrm>
              <a:off x="1952" y="3300"/>
              <a:ext cx="41" cy="9"/>
            </a:xfrm>
            <a:custGeom>
              <a:avLst/>
              <a:gdLst>
                <a:gd name="T0" fmla="*/ 0 w 41"/>
                <a:gd name="T1" fmla="*/ 9 h 9"/>
                <a:gd name="T2" fmla="*/ 24 w 41"/>
                <a:gd name="T3" fmla="*/ 9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24" y="9"/>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0" name="Freeform 56"/>
            <p:cNvSpPr>
              <a:spLocks/>
            </p:cNvSpPr>
            <p:nvPr/>
          </p:nvSpPr>
          <p:spPr bwMode="auto">
            <a:xfrm>
              <a:off x="1993" y="3265"/>
              <a:ext cx="32" cy="35"/>
            </a:xfrm>
            <a:custGeom>
              <a:avLst/>
              <a:gdLst>
                <a:gd name="T0" fmla="*/ 0 w 32"/>
                <a:gd name="T1" fmla="*/ 35 h 35"/>
                <a:gd name="T2" fmla="*/ 16 w 32"/>
                <a:gd name="T3" fmla="*/ 18 h 35"/>
                <a:gd name="T4" fmla="*/ 32 w 32"/>
                <a:gd name="T5" fmla="*/ 0 h 35"/>
                <a:gd name="T6" fmla="*/ 0 60000 65536"/>
                <a:gd name="T7" fmla="*/ 0 60000 65536"/>
                <a:gd name="T8" fmla="*/ 0 60000 65536"/>
                <a:gd name="T9" fmla="*/ 0 w 32"/>
                <a:gd name="T10" fmla="*/ 0 h 35"/>
                <a:gd name="T11" fmla="*/ 32 w 32"/>
                <a:gd name="T12" fmla="*/ 35 h 35"/>
              </a:gdLst>
              <a:ahLst/>
              <a:cxnLst>
                <a:cxn ang="T6">
                  <a:pos x="T0" y="T1"/>
                </a:cxn>
                <a:cxn ang="T7">
                  <a:pos x="T2" y="T3"/>
                </a:cxn>
                <a:cxn ang="T8">
                  <a:pos x="T4" y="T5"/>
                </a:cxn>
              </a:cxnLst>
              <a:rect l="T9" t="T10" r="T11" b="T12"/>
              <a:pathLst>
                <a:path w="32" h="35">
                  <a:moveTo>
                    <a:pt x="0" y="35"/>
                  </a:moveTo>
                  <a:lnTo>
                    <a:pt x="16" y="18"/>
                  </a:lnTo>
                  <a:lnTo>
                    <a:pt x="32"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1" name="Freeform 57"/>
            <p:cNvSpPr>
              <a:spLocks/>
            </p:cNvSpPr>
            <p:nvPr/>
          </p:nvSpPr>
          <p:spPr bwMode="auto">
            <a:xfrm>
              <a:off x="2025" y="3202"/>
              <a:ext cx="41" cy="63"/>
            </a:xfrm>
            <a:custGeom>
              <a:avLst/>
              <a:gdLst>
                <a:gd name="T0" fmla="*/ 0 w 41"/>
                <a:gd name="T1" fmla="*/ 63 h 63"/>
                <a:gd name="T2" fmla="*/ 17 w 41"/>
                <a:gd name="T3" fmla="*/ 36 h 63"/>
                <a:gd name="T4" fmla="*/ 41 w 41"/>
                <a:gd name="T5" fmla="*/ 0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63"/>
                  </a:moveTo>
                  <a:lnTo>
                    <a:pt x="17" y="36"/>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2" name="Freeform 58"/>
            <p:cNvSpPr>
              <a:spLocks/>
            </p:cNvSpPr>
            <p:nvPr/>
          </p:nvSpPr>
          <p:spPr bwMode="auto">
            <a:xfrm>
              <a:off x="2066" y="3113"/>
              <a:ext cx="41" cy="89"/>
            </a:xfrm>
            <a:custGeom>
              <a:avLst/>
              <a:gdLst>
                <a:gd name="T0" fmla="*/ 0 w 41"/>
                <a:gd name="T1" fmla="*/ 89 h 89"/>
                <a:gd name="T2" fmla="*/ 17 w 41"/>
                <a:gd name="T3" fmla="*/ 45 h 89"/>
                <a:gd name="T4" fmla="*/ 41 w 41"/>
                <a:gd name="T5" fmla="*/ 0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89"/>
                  </a:moveTo>
                  <a:lnTo>
                    <a:pt x="17" y="45"/>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3" name="Freeform 59"/>
            <p:cNvSpPr>
              <a:spLocks/>
            </p:cNvSpPr>
            <p:nvPr/>
          </p:nvSpPr>
          <p:spPr bwMode="auto">
            <a:xfrm>
              <a:off x="2107" y="3006"/>
              <a:ext cx="41" cy="107"/>
            </a:xfrm>
            <a:custGeom>
              <a:avLst/>
              <a:gdLst>
                <a:gd name="T0" fmla="*/ 0 w 41"/>
                <a:gd name="T1" fmla="*/ 107 h 107"/>
                <a:gd name="T2" fmla="*/ 16 w 41"/>
                <a:gd name="T3" fmla="*/ 54 h 107"/>
                <a:gd name="T4" fmla="*/ 41 w 41"/>
                <a:gd name="T5" fmla="*/ 0 h 107"/>
                <a:gd name="T6" fmla="*/ 0 60000 65536"/>
                <a:gd name="T7" fmla="*/ 0 60000 65536"/>
                <a:gd name="T8" fmla="*/ 0 60000 65536"/>
                <a:gd name="T9" fmla="*/ 0 w 41"/>
                <a:gd name="T10" fmla="*/ 0 h 107"/>
                <a:gd name="T11" fmla="*/ 41 w 41"/>
                <a:gd name="T12" fmla="*/ 107 h 107"/>
              </a:gdLst>
              <a:ahLst/>
              <a:cxnLst>
                <a:cxn ang="T6">
                  <a:pos x="T0" y="T1"/>
                </a:cxn>
                <a:cxn ang="T7">
                  <a:pos x="T2" y="T3"/>
                </a:cxn>
                <a:cxn ang="T8">
                  <a:pos x="T4" y="T5"/>
                </a:cxn>
              </a:cxnLst>
              <a:rect l="T9" t="T10" r="T11" b="T12"/>
              <a:pathLst>
                <a:path w="41" h="107">
                  <a:moveTo>
                    <a:pt x="0" y="107"/>
                  </a:moveTo>
                  <a:lnTo>
                    <a:pt x="16" y="54"/>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4" name="Line 60"/>
            <p:cNvSpPr>
              <a:spLocks noChangeShapeType="1"/>
            </p:cNvSpPr>
            <p:nvPr/>
          </p:nvSpPr>
          <p:spPr bwMode="auto">
            <a:xfrm flipV="1">
              <a:off x="2148" y="2890"/>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5" name="Freeform 61"/>
            <p:cNvSpPr>
              <a:spLocks/>
            </p:cNvSpPr>
            <p:nvPr/>
          </p:nvSpPr>
          <p:spPr bwMode="auto">
            <a:xfrm>
              <a:off x="2189" y="2757"/>
              <a:ext cx="41" cy="133"/>
            </a:xfrm>
            <a:custGeom>
              <a:avLst/>
              <a:gdLst>
                <a:gd name="T0" fmla="*/ 0 w 41"/>
                <a:gd name="T1" fmla="*/ 133 h 133"/>
                <a:gd name="T2" fmla="*/ 16 w 41"/>
                <a:gd name="T3" fmla="*/ 71 h 133"/>
                <a:gd name="T4" fmla="*/ 41 w 41"/>
                <a:gd name="T5" fmla="*/ 0 h 133"/>
                <a:gd name="T6" fmla="*/ 0 60000 65536"/>
                <a:gd name="T7" fmla="*/ 0 60000 65536"/>
                <a:gd name="T8" fmla="*/ 0 60000 65536"/>
                <a:gd name="T9" fmla="*/ 0 w 41"/>
                <a:gd name="T10" fmla="*/ 0 h 133"/>
                <a:gd name="T11" fmla="*/ 41 w 41"/>
                <a:gd name="T12" fmla="*/ 133 h 133"/>
              </a:gdLst>
              <a:ahLst/>
              <a:cxnLst>
                <a:cxn ang="T6">
                  <a:pos x="T0" y="T1"/>
                </a:cxn>
                <a:cxn ang="T7">
                  <a:pos x="T2" y="T3"/>
                </a:cxn>
                <a:cxn ang="T8">
                  <a:pos x="T4" y="T5"/>
                </a:cxn>
              </a:cxnLst>
              <a:rect l="T9" t="T10" r="T11" b="T12"/>
              <a:pathLst>
                <a:path w="41" h="133">
                  <a:moveTo>
                    <a:pt x="0" y="133"/>
                  </a:moveTo>
                  <a:lnTo>
                    <a:pt x="16" y="71"/>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6" name="Line 62"/>
            <p:cNvSpPr>
              <a:spLocks noChangeShapeType="1"/>
            </p:cNvSpPr>
            <p:nvPr/>
          </p:nvSpPr>
          <p:spPr bwMode="auto">
            <a:xfrm flipV="1">
              <a:off x="2230" y="2614"/>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7" name="Line 63"/>
            <p:cNvSpPr>
              <a:spLocks noChangeShapeType="1"/>
            </p:cNvSpPr>
            <p:nvPr/>
          </p:nvSpPr>
          <p:spPr bwMode="auto">
            <a:xfrm flipV="1">
              <a:off x="2271" y="2462"/>
              <a:ext cx="40" cy="152"/>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8" name="Line 64"/>
            <p:cNvSpPr>
              <a:spLocks noChangeShapeType="1"/>
            </p:cNvSpPr>
            <p:nvPr/>
          </p:nvSpPr>
          <p:spPr bwMode="auto">
            <a:xfrm flipV="1">
              <a:off x="2311" y="2311"/>
              <a:ext cx="41" cy="151"/>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69" name="Line 65"/>
            <p:cNvSpPr>
              <a:spLocks noChangeShapeType="1"/>
            </p:cNvSpPr>
            <p:nvPr/>
          </p:nvSpPr>
          <p:spPr bwMode="auto">
            <a:xfrm flipV="1">
              <a:off x="2352" y="2168"/>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0" name="Freeform 66"/>
            <p:cNvSpPr>
              <a:spLocks/>
            </p:cNvSpPr>
            <p:nvPr/>
          </p:nvSpPr>
          <p:spPr bwMode="auto">
            <a:xfrm>
              <a:off x="2393" y="2034"/>
              <a:ext cx="41" cy="134"/>
            </a:xfrm>
            <a:custGeom>
              <a:avLst/>
              <a:gdLst>
                <a:gd name="T0" fmla="*/ 0 w 41"/>
                <a:gd name="T1" fmla="*/ 134 h 134"/>
                <a:gd name="T2" fmla="*/ 17 w 41"/>
                <a:gd name="T3" fmla="*/ 63 h 134"/>
                <a:gd name="T4" fmla="*/ 41 w 41"/>
                <a:gd name="T5" fmla="*/ 0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134"/>
                  </a:moveTo>
                  <a:lnTo>
                    <a:pt x="17" y="63"/>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1" name="Line 67"/>
            <p:cNvSpPr>
              <a:spLocks noChangeShapeType="1"/>
            </p:cNvSpPr>
            <p:nvPr/>
          </p:nvSpPr>
          <p:spPr bwMode="auto">
            <a:xfrm flipV="1">
              <a:off x="2434" y="1918"/>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2" name="Freeform 68"/>
            <p:cNvSpPr>
              <a:spLocks/>
            </p:cNvSpPr>
            <p:nvPr/>
          </p:nvSpPr>
          <p:spPr bwMode="auto">
            <a:xfrm>
              <a:off x="2475" y="1812"/>
              <a:ext cx="33" cy="106"/>
            </a:xfrm>
            <a:custGeom>
              <a:avLst/>
              <a:gdLst>
                <a:gd name="T0" fmla="*/ 0 w 33"/>
                <a:gd name="T1" fmla="*/ 106 h 106"/>
                <a:gd name="T2" fmla="*/ 16 w 33"/>
                <a:gd name="T3" fmla="*/ 53 h 106"/>
                <a:gd name="T4" fmla="*/ 33 w 33"/>
                <a:gd name="T5" fmla="*/ 0 h 106"/>
                <a:gd name="T6" fmla="*/ 0 60000 65536"/>
                <a:gd name="T7" fmla="*/ 0 60000 65536"/>
                <a:gd name="T8" fmla="*/ 0 60000 65536"/>
                <a:gd name="T9" fmla="*/ 0 w 33"/>
                <a:gd name="T10" fmla="*/ 0 h 106"/>
                <a:gd name="T11" fmla="*/ 33 w 33"/>
                <a:gd name="T12" fmla="*/ 106 h 106"/>
              </a:gdLst>
              <a:ahLst/>
              <a:cxnLst>
                <a:cxn ang="T6">
                  <a:pos x="T0" y="T1"/>
                </a:cxn>
                <a:cxn ang="T7">
                  <a:pos x="T2" y="T3"/>
                </a:cxn>
                <a:cxn ang="T8">
                  <a:pos x="T4" y="T5"/>
                </a:cxn>
              </a:cxnLst>
              <a:rect l="T9" t="T10" r="T11" b="T12"/>
              <a:pathLst>
                <a:path w="33" h="106">
                  <a:moveTo>
                    <a:pt x="0" y="106"/>
                  </a:moveTo>
                  <a:lnTo>
                    <a:pt x="16" y="53"/>
                  </a:lnTo>
                  <a:lnTo>
                    <a:pt x="33"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3" name="Freeform 69"/>
            <p:cNvSpPr>
              <a:spLocks/>
            </p:cNvSpPr>
            <p:nvPr/>
          </p:nvSpPr>
          <p:spPr bwMode="auto">
            <a:xfrm>
              <a:off x="2508" y="1722"/>
              <a:ext cx="40" cy="90"/>
            </a:xfrm>
            <a:custGeom>
              <a:avLst/>
              <a:gdLst>
                <a:gd name="T0" fmla="*/ 0 w 40"/>
                <a:gd name="T1" fmla="*/ 90 h 90"/>
                <a:gd name="T2" fmla="*/ 16 w 40"/>
                <a:gd name="T3" fmla="*/ 45 h 90"/>
                <a:gd name="T4" fmla="*/ 40 w 40"/>
                <a:gd name="T5" fmla="*/ 0 h 90"/>
                <a:gd name="T6" fmla="*/ 0 60000 65536"/>
                <a:gd name="T7" fmla="*/ 0 60000 65536"/>
                <a:gd name="T8" fmla="*/ 0 60000 65536"/>
                <a:gd name="T9" fmla="*/ 0 w 40"/>
                <a:gd name="T10" fmla="*/ 0 h 90"/>
                <a:gd name="T11" fmla="*/ 40 w 40"/>
                <a:gd name="T12" fmla="*/ 90 h 90"/>
              </a:gdLst>
              <a:ahLst/>
              <a:cxnLst>
                <a:cxn ang="T6">
                  <a:pos x="T0" y="T1"/>
                </a:cxn>
                <a:cxn ang="T7">
                  <a:pos x="T2" y="T3"/>
                </a:cxn>
                <a:cxn ang="T8">
                  <a:pos x="T4" y="T5"/>
                </a:cxn>
              </a:cxnLst>
              <a:rect l="T9" t="T10" r="T11" b="T12"/>
              <a:pathLst>
                <a:path w="40" h="90">
                  <a:moveTo>
                    <a:pt x="0" y="90"/>
                  </a:moveTo>
                  <a:lnTo>
                    <a:pt x="16" y="45"/>
                  </a:lnTo>
                  <a:lnTo>
                    <a:pt x="40"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4" name="Freeform 70"/>
            <p:cNvSpPr>
              <a:spLocks/>
            </p:cNvSpPr>
            <p:nvPr/>
          </p:nvSpPr>
          <p:spPr bwMode="auto">
            <a:xfrm>
              <a:off x="2548" y="1660"/>
              <a:ext cx="41" cy="62"/>
            </a:xfrm>
            <a:custGeom>
              <a:avLst/>
              <a:gdLst>
                <a:gd name="T0" fmla="*/ 0 w 41"/>
                <a:gd name="T1" fmla="*/ 62 h 62"/>
                <a:gd name="T2" fmla="*/ 17 w 41"/>
                <a:gd name="T3" fmla="*/ 27 h 62"/>
                <a:gd name="T4" fmla="*/ 41 w 41"/>
                <a:gd name="T5" fmla="*/ 0 h 62"/>
                <a:gd name="T6" fmla="*/ 0 60000 65536"/>
                <a:gd name="T7" fmla="*/ 0 60000 65536"/>
                <a:gd name="T8" fmla="*/ 0 60000 65536"/>
                <a:gd name="T9" fmla="*/ 0 w 41"/>
                <a:gd name="T10" fmla="*/ 0 h 62"/>
                <a:gd name="T11" fmla="*/ 41 w 41"/>
                <a:gd name="T12" fmla="*/ 62 h 62"/>
              </a:gdLst>
              <a:ahLst/>
              <a:cxnLst>
                <a:cxn ang="T6">
                  <a:pos x="T0" y="T1"/>
                </a:cxn>
                <a:cxn ang="T7">
                  <a:pos x="T2" y="T3"/>
                </a:cxn>
                <a:cxn ang="T8">
                  <a:pos x="T4" y="T5"/>
                </a:cxn>
              </a:cxnLst>
              <a:rect l="T9" t="T10" r="T11" b="T12"/>
              <a:pathLst>
                <a:path w="41" h="62">
                  <a:moveTo>
                    <a:pt x="0" y="62"/>
                  </a:moveTo>
                  <a:lnTo>
                    <a:pt x="17" y="27"/>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5" name="Freeform 71"/>
            <p:cNvSpPr>
              <a:spLocks/>
            </p:cNvSpPr>
            <p:nvPr/>
          </p:nvSpPr>
          <p:spPr bwMode="auto">
            <a:xfrm>
              <a:off x="2589" y="1624"/>
              <a:ext cx="41" cy="36"/>
            </a:xfrm>
            <a:custGeom>
              <a:avLst/>
              <a:gdLst>
                <a:gd name="T0" fmla="*/ 0 w 41"/>
                <a:gd name="T1" fmla="*/ 36 h 36"/>
                <a:gd name="T2" fmla="*/ 17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17" y="18"/>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6" name="Freeform 72"/>
            <p:cNvSpPr>
              <a:spLocks/>
            </p:cNvSpPr>
            <p:nvPr/>
          </p:nvSpPr>
          <p:spPr bwMode="auto">
            <a:xfrm>
              <a:off x="2630" y="1615"/>
              <a:ext cx="41" cy="9"/>
            </a:xfrm>
            <a:custGeom>
              <a:avLst/>
              <a:gdLst>
                <a:gd name="T0" fmla="*/ 0 w 41"/>
                <a:gd name="T1" fmla="*/ 9 h 9"/>
                <a:gd name="T2" fmla="*/ 16 w 41"/>
                <a:gd name="T3" fmla="*/ 0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16" y="0"/>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7" name="Freeform 73"/>
            <p:cNvSpPr>
              <a:spLocks/>
            </p:cNvSpPr>
            <p:nvPr/>
          </p:nvSpPr>
          <p:spPr bwMode="auto">
            <a:xfrm>
              <a:off x="2671" y="1615"/>
              <a:ext cx="41" cy="9"/>
            </a:xfrm>
            <a:custGeom>
              <a:avLst/>
              <a:gdLst>
                <a:gd name="T0" fmla="*/ 0 w 41"/>
                <a:gd name="T1" fmla="*/ 0 h 9"/>
                <a:gd name="T2" fmla="*/ 16 w 41"/>
                <a:gd name="T3" fmla="*/ 0 h 9"/>
                <a:gd name="T4" fmla="*/ 41 w 41"/>
                <a:gd name="T5" fmla="*/ 9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0"/>
                  </a:moveTo>
                  <a:lnTo>
                    <a:pt x="16" y="0"/>
                  </a:lnTo>
                  <a:lnTo>
                    <a:pt x="41" y="9"/>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8" name="Freeform 74"/>
            <p:cNvSpPr>
              <a:spLocks/>
            </p:cNvSpPr>
            <p:nvPr/>
          </p:nvSpPr>
          <p:spPr bwMode="auto">
            <a:xfrm>
              <a:off x="2712" y="1624"/>
              <a:ext cx="41" cy="36"/>
            </a:xfrm>
            <a:custGeom>
              <a:avLst/>
              <a:gdLst>
                <a:gd name="T0" fmla="*/ 0 w 41"/>
                <a:gd name="T1" fmla="*/ 0 h 36"/>
                <a:gd name="T2" fmla="*/ 16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6" y="18"/>
                  </a:lnTo>
                  <a:lnTo>
                    <a:pt x="41" y="36"/>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79" name="Freeform 75"/>
            <p:cNvSpPr>
              <a:spLocks/>
            </p:cNvSpPr>
            <p:nvPr/>
          </p:nvSpPr>
          <p:spPr bwMode="auto">
            <a:xfrm>
              <a:off x="2753" y="1660"/>
              <a:ext cx="41" cy="62"/>
            </a:xfrm>
            <a:custGeom>
              <a:avLst/>
              <a:gdLst>
                <a:gd name="T0" fmla="*/ 0 w 41"/>
                <a:gd name="T1" fmla="*/ 0 h 62"/>
                <a:gd name="T2" fmla="*/ 16 w 41"/>
                <a:gd name="T3" fmla="*/ 27 h 62"/>
                <a:gd name="T4" fmla="*/ 41 w 41"/>
                <a:gd name="T5" fmla="*/ 62 h 62"/>
                <a:gd name="T6" fmla="*/ 0 60000 65536"/>
                <a:gd name="T7" fmla="*/ 0 60000 65536"/>
                <a:gd name="T8" fmla="*/ 0 60000 65536"/>
                <a:gd name="T9" fmla="*/ 0 w 41"/>
                <a:gd name="T10" fmla="*/ 0 h 62"/>
                <a:gd name="T11" fmla="*/ 41 w 41"/>
                <a:gd name="T12" fmla="*/ 62 h 62"/>
              </a:gdLst>
              <a:ahLst/>
              <a:cxnLst>
                <a:cxn ang="T6">
                  <a:pos x="T0" y="T1"/>
                </a:cxn>
                <a:cxn ang="T7">
                  <a:pos x="T2" y="T3"/>
                </a:cxn>
                <a:cxn ang="T8">
                  <a:pos x="T4" y="T5"/>
                </a:cxn>
              </a:cxnLst>
              <a:rect l="T9" t="T10" r="T11" b="T12"/>
              <a:pathLst>
                <a:path w="41" h="62">
                  <a:moveTo>
                    <a:pt x="0" y="0"/>
                  </a:moveTo>
                  <a:lnTo>
                    <a:pt x="16" y="27"/>
                  </a:lnTo>
                  <a:lnTo>
                    <a:pt x="41" y="62"/>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0" name="Freeform 76"/>
            <p:cNvSpPr>
              <a:spLocks/>
            </p:cNvSpPr>
            <p:nvPr/>
          </p:nvSpPr>
          <p:spPr bwMode="auto">
            <a:xfrm>
              <a:off x="2794" y="1722"/>
              <a:ext cx="40" cy="90"/>
            </a:xfrm>
            <a:custGeom>
              <a:avLst/>
              <a:gdLst>
                <a:gd name="T0" fmla="*/ 0 w 40"/>
                <a:gd name="T1" fmla="*/ 0 h 90"/>
                <a:gd name="T2" fmla="*/ 16 w 40"/>
                <a:gd name="T3" fmla="*/ 45 h 90"/>
                <a:gd name="T4" fmla="*/ 40 w 40"/>
                <a:gd name="T5" fmla="*/ 90 h 90"/>
                <a:gd name="T6" fmla="*/ 0 60000 65536"/>
                <a:gd name="T7" fmla="*/ 0 60000 65536"/>
                <a:gd name="T8" fmla="*/ 0 60000 65536"/>
                <a:gd name="T9" fmla="*/ 0 w 40"/>
                <a:gd name="T10" fmla="*/ 0 h 90"/>
                <a:gd name="T11" fmla="*/ 40 w 40"/>
                <a:gd name="T12" fmla="*/ 90 h 90"/>
              </a:gdLst>
              <a:ahLst/>
              <a:cxnLst>
                <a:cxn ang="T6">
                  <a:pos x="T0" y="T1"/>
                </a:cxn>
                <a:cxn ang="T7">
                  <a:pos x="T2" y="T3"/>
                </a:cxn>
                <a:cxn ang="T8">
                  <a:pos x="T4" y="T5"/>
                </a:cxn>
              </a:cxnLst>
              <a:rect l="T9" t="T10" r="T11" b="T12"/>
              <a:pathLst>
                <a:path w="40" h="90">
                  <a:moveTo>
                    <a:pt x="0" y="0"/>
                  </a:moveTo>
                  <a:lnTo>
                    <a:pt x="16" y="45"/>
                  </a:lnTo>
                  <a:lnTo>
                    <a:pt x="40" y="9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1" name="Freeform 77"/>
            <p:cNvSpPr>
              <a:spLocks/>
            </p:cNvSpPr>
            <p:nvPr/>
          </p:nvSpPr>
          <p:spPr bwMode="auto">
            <a:xfrm>
              <a:off x="2834" y="1812"/>
              <a:ext cx="41" cy="106"/>
            </a:xfrm>
            <a:custGeom>
              <a:avLst/>
              <a:gdLst>
                <a:gd name="T0" fmla="*/ 0 w 41"/>
                <a:gd name="T1" fmla="*/ 0 h 106"/>
                <a:gd name="T2" fmla="*/ 17 w 41"/>
                <a:gd name="T3" fmla="*/ 53 h 106"/>
                <a:gd name="T4" fmla="*/ 41 w 41"/>
                <a:gd name="T5" fmla="*/ 106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0"/>
                  </a:moveTo>
                  <a:lnTo>
                    <a:pt x="17" y="53"/>
                  </a:lnTo>
                  <a:lnTo>
                    <a:pt x="41" y="106"/>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2" name="Line 78"/>
            <p:cNvSpPr>
              <a:spLocks noChangeShapeType="1"/>
            </p:cNvSpPr>
            <p:nvPr/>
          </p:nvSpPr>
          <p:spPr bwMode="auto">
            <a:xfrm>
              <a:off x="2875" y="1918"/>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3" name="Freeform 79"/>
            <p:cNvSpPr>
              <a:spLocks/>
            </p:cNvSpPr>
            <p:nvPr/>
          </p:nvSpPr>
          <p:spPr bwMode="auto">
            <a:xfrm>
              <a:off x="2916" y="2034"/>
              <a:ext cx="33" cy="134"/>
            </a:xfrm>
            <a:custGeom>
              <a:avLst/>
              <a:gdLst>
                <a:gd name="T0" fmla="*/ 0 w 33"/>
                <a:gd name="T1" fmla="*/ 0 h 134"/>
                <a:gd name="T2" fmla="*/ 17 w 33"/>
                <a:gd name="T3" fmla="*/ 63 h 134"/>
                <a:gd name="T4" fmla="*/ 33 w 33"/>
                <a:gd name="T5" fmla="*/ 134 h 134"/>
                <a:gd name="T6" fmla="*/ 0 60000 65536"/>
                <a:gd name="T7" fmla="*/ 0 60000 65536"/>
                <a:gd name="T8" fmla="*/ 0 60000 65536"/>
                <a:gd name="T9" fmla="*/ 0 w 33"/>
                <a:gd name="T10" fmla="*/ 0 h 134"/>
                <a:gd name="T11" fmla="*/ 33 w 33"/>
                <a:gd name="T12" fmla="*/ 134 h 134"/>
              </a:gdLst>
              <a:ahLst/>
              <a:cxnLst>
                <a:cxn ang="T6">
                  <a:pos x="T0" y="T1"/>
                </a:cxn>
                <a:cxn ang="T7">
                  <a:pos x="T2" y="T3"/>
                </a:cxn>
                <a:cxn ang="T8">
                  <a:pos x="T4" y="T5"/>
                </a:cxn>
              </a:cxnLst>
              <a:rect l="T9" t="T10" r="T11" b="T12"/>
              <a:pathLst>
                <a:path w="33" h="134">
                  <a:moveTo>
                    <a:pt x="0" y="0"/>
                  </a:moveTo>
                  <a:lnTo>
                    <a:pt x="17" y="63"/>
                  </a:lnTo>
                  <a:lnTo>
                    <a:pt x="33" y="134"/>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4" name="Line 80"/>
            <p:cNvSpPr>
              <a:spLocks noChangeShapeType="1"/>
            </p:cNvSpPr>
            <p:nvPr/>
          </p:nvSpPr>
          <p:spPr bwMode="auto">
            <a:xfrm>
              <a:off x="2949" y="2168"/>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5" name="Line 81"/>
            <p:cNvSpPr>
              <a:spLocks noChangeShapeType="1"/>
            </p:cNvSpPr>
            <p:nvPr/>
          </p:nvSpPr>
          <p:spPr bwMode="auto">
            <a:xfrm>
              <a:off x="2990" y="2311"/>
              <a:ext cx="41" cy="151"/>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6" name="Line 82"/>
            <p:cNvSpPr>
              <a:spLocks noChangeShapeType="1"/>
            </p:cNvSpPr>
            <p:nvPr/>
          </p:nvSpPr>
          <p:spPr bwMode="auto">
            <a:xfrm>
              <a:off x="3031" y="2462"/>
              <a:ext cx="40" cy="152"/>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7" name="Line 83"/>
            <p:cNvSpPr>
              <a:spLocks noChangeShapeType="1"/>
            </p:cNvSpPr>
            <p:nvPr/>
          </p:nvSpPr>
          <p:spPr bwMode="auto">
            <a:xfrm>
              <a:off x="3071" y="2614"/>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8" name="Freeform 84"/>
            <p:cNvSpPr>
              <a:spLocks/>
            </p:cNvSpPr>
            <p:nvPr/>
          </p:nvSpPr>
          <p:spPr bwMode="auto">
            <a:xfrm>
              <a:off x="3112" y="2757"/>
              <a:ext cx="41" cy="133"/>
            </a:xfrm>
            <a:custGeom>
              <a:avLst/>
              <a:gdLst>
                <a:gd name="T0" fmla="*/ 0 w 41"/>
                <a:gd name="T1" fmla="*/ 0 h 133"/>
                <a:gd name="T2" fmla="*/ 17 w 41"/>
                <a:gd name="T3" fmla="*/ 71 h 133"/>
                <a:gd name="T4" fmla="*/ 41 w 41"/>
                <a:gd name="T5" fmla="*/ 133 h 133"/>
                <a:gd name="T6" fmla="*/ 0 60000 65536"/>
                <a:gd name="T7" fmla="*/ 0 60000 65536"/>
                <a:gd name="T8" fmla="*/ 0 60000 65536"/>
                <a:gd name="T9" fmla="*/ 0 w 41"/>
                <a:gd name="T10" fmla="*/ 0 h 133"/>
                <a:gd name="T11" fmla="*/ 41 w 41"/>
                <a:gd name="T12" fmla="*/ 133 h 133"/>
              </a:gdLst>
              <a:ahLst/>
              <a:cxnLst>
                <a:cxn ang="T6">
                  <a:pos x="T0" y="T1"/>
                </a:cxn>
                <a:cxn ang="T7">
                  <a:pos x="T2" y="T3"/>
                </a:cxn>
                <a:cxn ang="T8">
                  <a:pos x="T4" y="T5"/>
                </a:cxn>
              </a:cxnLst>
              <a:rect l="T9" t="T10" r="T11" b="T12"/>
              <a:pathLst>
                <a:path w="41" h="133">
                  <a:moveTo>
                    <a:pt x="0" y="0"/>
                  </a:moveTo>
                  <a:lnTo>
                    <a:pt x="17" y="71"/>
                  </a:lnTo>
                  <a:lnTo>
                    <a:pt x="41" y="133"/>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89" name="Line 85"/>
            <p:cNvSpPr>
              <a:spLocks noChangeShapeType="1"/>
            </p:cNvSpPr>
            <p:nvPr/>
          </p:nvSpPr>
          <p:spPr bwMode="auto">
            <a:xfrm>
              <a:off x="3153" y="2890"/>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0" name="Freeform 86"/>
            <p:cNvSpPr>
              <a:spLocks/>
            </p:cNvSpPr>
            <p:nvPr/>
          </p:nvSpPr>
          <p:spPr bwMode="auto">
            <a:xfrm>
              <a:off x="3194" y="3006"/>
              <a:ext cx="41" cy="107"/>
            </a:xfrm>
            <a:custGeom>
              <a:avLst/>
              <a:gdLst>
                <a:gd name="T0" fmla="*/ 0 w 41"/>
                <a:gd name="T1" fmla="*/ 0 h 107"/>
                <a:gd name="T2" fmla="*/ 16 w 41"/>
                <a:gd name="T3" fmla="*/ 54 h 107"/>
                <a:gd name="T4" fmla="*/ 41 w 41"/>
                <a:gd name="T5" fmla="*/ 107 h 107"/>
                <a:gd name="T6" fmla="*/ 0 60000 65536"/>
                <a:gd name="T7" fmla="*/ 0 60000 65536"/>
                <a:gd name="T8" fmla="*/ 0 60000 65536"/>
                <a:gd name="T9" fmla="*/ 0 w 41"/>
                <a:gd name="T10" fmla="*/ 0 h 107"/>
                <a:gd name="T11" fmla="*/ 41 w 41"/>
                <a:gd name="T12" fmla="*/ 107 h 107"/>
              </a:gdLst>
              <a:ahLst/>
              <a:cxnLst>
                <a:cxn ang="T6">
                  <a:pos x="T0" y="T1"/>
                </a:cxn>
                <a:cxn ang="T7">
                  <a:pos x="T2" y="T3"/>
                </a:cxn>
                <a:cxn ang="T8">
                  <a:pos x="T4" y="T5"/>
                </a:cxn>
              </a:cxnLst>
              <a:rect l="T9" t="T10" r="T11" b="T12"/>
              <a:pathLst>
                <a:path w="41" h="107">
                  <a:moveTo>
                    <a:pt x="0" y="0"/>
                  </a:moveTo>
                  <a:lnTo>
                    <a:pt x="16" y="54"/>
                  </a:lnTo>
                  <a:lnTo>
                    <a:pt x="41" y="107"/>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1" name="Freeform 87"/>
            <p:cNvSpPr>
              <a:spLocks/>
            </p:cNvSpPr>
            <p:nvPr/>
          </p:nvSpPr>
          <p:spPr bwMode="auto">
            <a:xfrm>
              <a:off x="3235" y="3113"/>
              <a:ext cx="41" cy="89"/>
            </a:xfrm>
            <a:custGeom>
              <a:avLst/>
              <a:gdLst>
                <a:gd name="T0" fmla="*/ 0 w 41"/>
                <a:gd name="T1" fmla="*/ 0 h 89"/>
                <a:gd name="T2" fmla="*/ 16 w 41"/>
                <a:gd name="T3" fmla="*/ 45 h 89"/>
                <a:gd name="T4" fmla="*/ 41 w 41"/>
                <a:gd name="T5" fmla="*/ 89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0"/>
                  </a:moveTo>
                  <a:lnTo>
                    <a:pt x="16" y="45"/>
                  </a:lnTo>
                  <a:lnTo>
                    <a:pt x="41" y="89"/>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2" name="Freeform 88"/>
            <p:cNvSpPr>
              <a:spLocks/>
            </p:cNvSpPr>
            <p:nvPr/>
          </p:nvSpPr>
          <p:spPr bwMode="auto">
            <a:xfrm>
              <a:off x="3276" y="3202"/>
              <a:ext cx="41" cy="63"/>
            </a:xfrm>
            <a:custGeom>
              <a:avLst/>
              <a:gdLst>
                <a:gd name="T0" fmla="*/ 0 w 41"/>
                <a:gd name="T1" fmla="*/ 0 h 63"/>
                <a:gd name="T2" fmla="*/ 16 w 41"/>
                <a:gd name="T3" fmla="*/ 36 h 63"/>
                <a:gd name="T4" fmla="*/ 41 w 41"/>
                <a:gd name="T5" fmla="*/ 63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0"/>
                  </a:moveTo>
                  <a:lnTo>
                    <a:pt x="16" y="36"/>
                  </a:lnTo>
                  <a:lnTo>
                    <a:pt x="41" y="63"/>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3" name="Freeform 89"/>
            <p:cNvSpPr>
              <a:spLocks/>
            </p:cNvSpPr>
            <p:nvPr/>
          </p:nvSpPr>
          <p:spPr bwMode="auto">
            <a:xfrm>
              <a:off x="3317" y="3265"/>
              <a:ext cx="40" cy="35"/>
            </a:xfrm>
            <a:custGeom>
              <a:avLst/>
              <a:gdLst>
                <a:gd name="T0" fmla="*/ 0 w 40"/>
                <a:gd name="T1" fmla="*/ 0 h 35"/>
                <a:gd name="T2" fmla="*/ 24 w 40"/>
                <a:gd name="T3" fmla="*/ 18 h 35"/>
                <a:gd name="T4" fmla="*/ 40 w 40"/>
                <a:gd name="T5" fmla="*/ 35 h 35"/>
                <a:gd name="T6" fmla="*/ 0 60000 65536"/>
                <a:gd name="T7" fmla="*/ 0 60000 65536"/>
                <a:gd name="T8" fmla="*/ 0 60000 65536"/>
                <a:gd name="T9" fmla="*/ 0 w 40"/>
                <a:gd name="T10" fmla="*/ 0 h 35"/>
                <a:gd name="T11" fmla="*/ 40 w 40"/>
                <a:gd name="T12" fmla="*/ 35 h 35"/>
              </a:gdLst>
              <a:ahLst/>
              <a:cxnLst>
                <a:cxn ang="T6">
                  <a:pos x="T0" y="T1"/>
                </a:cxn>
                <a:cxn ang="T7">
                  <a:pos x="T2" y="T3"/>
                </a:cxn>
                <a:cxn ang="T8">
                  <a:pos x="T4" y="T5"/>
                </a:cxn>
              </a:cxnLst>
              <a:rect l="T9" t="T10" r="T11" b="T12"/>
              <a:pathLst>
                <a:path w="40" h="35">
                  <a:moveTo>
                    <a:pt x="0" y="0"/>
                  </a:moveTo>
                  <a:lnTo>
                    <a:pt x="24" y="18"/>
                  </a:lnTo>
                  <a:lnTo>
                    <a:pt x="40" y="35"/>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4" name="Freeform 90"/>
            <p:cNvSpPr>
              <a:spLocks/>
            </p:cNvSpPr>
            <p:nvPr/>
          </p:nvSpPr>
          <p:spPr bwMode="auto">
            <a:xfrm>
              <a:off x="3357" y="3300"/>
              <a:ext cx="33" cy="9"/>
            </a:xfrm>
            <a:custGeom>
              <a:avLst/>
              <a:gdLst>
                <a:gd name="T0" fmla="*/ 0 w 33"/>
                <a:gd name="T1" fmla="*/ 0 h 9"/>
                <a:gd name="T2" fmla="*/ 17 w 33"/>
                <a:gd name="T3" fmla="*/ 9 h 9"/>
                <a:gd name="T4" fmla="*/ 33 w 33"/>
                <a:gd name="T5" fmla="*/ 9 h 9"/>
                <a:gd name="T6" fmla="*/ 0 60000 65536"/>
                <a:gd name="T7" fmla="*/ 0 60000 65536"/>
                <a:gd name="T8" fmla="*/ 0 60000 65536"/>
                <a:gd name="T9" fmla="*/ 0 w 33"/>
                <a:gd name="T10" fmla="*/ 0 h 9"/>
                <a:gd name="T11" fmla="*/ 33 w 33"/>
                <a:gd name="T12" fmla="*/ 9 h 9"/>
              </a:gdLst>
              <a:ahLst/>
              <a:cxnLst>
                <a:cxn ang="T6">
                  <a:pos x="T0" y="T1"/>
                </a:cxn>
                <a:cxn ang="T7">
                  <a:pos x="T2" y="T3"/>
                </a:cxn>
                <a:cxn ang="T8">
                  <a:pos x="T4" y="T5"/>
                </a:cxn>
              </a:cxnLst>
              <a:rect l="T9" t="T10" r="T11" b="T12"/>
              <a:pathLst>
                <a:path w="33" h="9">
                  <a:moveTo>
                    <a:pt x="0" y="0"/>
                  </a:moveTo>
                  <a:lnTo>
                    <a:pt x="17" y="9"/>
                  </a:lnTo>
                  <a:lnTo>
                    <a:pt x="33" y="9"/>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5" name="Freeform 91"/>
            <p:cNvSpPr>
              <a:spLocks/>
            </p:cNvSpPr>
            <p:nvPr/>
          </p:nvSpPr>
          <p:spPr bwMode="auto">
            <a:xfrm>
              <a:off x="3390" y="3300"/>
              <a:ext cx="41" cy="9"/>
            </a:xfrm>
            <a:custGeom>
              <a:avLst/>
              <a:gdLst>
                <a:gd name="T0" fmla="*/ 0 w 41"/>
                <a:gd name="T1" fmla="*/ 9 h 9"/>
                <a:gd name="T2" fmla="*/ 16 w 41"/>
                <a:gd name="T3" fmla="*/ 9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16" y="9"/>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6" name="Freeform 92"/>
            <p:cNvSpPr>
              <a:spLocks/>
            </p:cNvSpPr>
            <p:nvPr/>
          </p:nvSpPr>
          <p:spPr bwMode="auto">
            <a:xfrm>
              <a:off x="3431" y="3265"/>
              <a:ext cx="41" cy="35"/>
            </a:xfrm>
            <a:custGeom>
              <a:avLst/>
              <a:gdLst>
                <a:gd name="T0" fmla="*/ 0 w 41"/>
                <a:gd name="T1" fmla="*/ 35 h 35"/>
                <a:gd name="T2" fmla="*/ 16 w 41"/>
                <a:gd name="T3" fmla="*/ 18 h 35"/>
                <a:gd name="T4" fmla="*/ 41 w 41"/>
                <a:gd name="T5" fmla="*/ 0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35"/>
                  </a:moveTo>
                  <a:lnTo>
                    <a:pt x="16" y="18"/>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7" name="Freeform 93"/>
            <p:cNvSpPr>
              <a:spLocks/>
            </p:cNvSpPr>
            <p:nvPr/>
          </p:nvSpPr>
          <p:spPr bwMode="auto">
            <a:xfrm>
              <a:off x="3472" y="3202"/>
              <a:ext cx="41" cy="63"/>
            </a:xfrm>
            <a:custGeom>
              <a:avLst/>
              <a:gdLst>
                <a:gd name="T0" fmla="*/ 0 w 41"/>
                <a:gd name="T1" fmla="*/ 63 h 63"/>
                <a:gd name="T2" fmla="*/ 16 w 41"/>
                <a:gd name="T3" fmla="*/ 36 h 63"/>
                <a:gd name="T4" fmla="*/ 41 w 41"/>
                <a:gd name="T5" fmla="*/ 0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63"/>
                  </a:moveTo>
                  <a:lnTo>
                    <a:pt x="16" y="36"/>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8" name="Freeform 94"/>
            <p:cNvSpPr>
              <a:spLocks/>
            </p:cNvSpPr>
            <p:nvPr/>
          </p:nvSpPr>
          <p:spPr bwMode="auto">
            <a:xfrm>
              <a:off x="3513" y="3113"/>
              <a:ext cx="41" cy="89"/>
            </a:xfrm>
            <a:custGeom>
              <a:avLst/>
              <a:gdLst>
                <a:gd name="T0" fmla="*/ 0 w 41"/>
                <a:gd name="T1" fmla="*/ 89 h 89"/>
                <a:gd name="T2" fmla="*/ 16 w 41"/>
                <a:gd name="T3" fmla="*/ 45 h 89"/>
                <a:gd name="T4" fmla="*/ 41 w 41"/>
                <a:gd name="T5" fmla="*/ 0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89"/>
                  </a:moveTo>
                  <a:lnTo>
                    <a:pt x="16" y="45"/>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99" name="Freeform 95"/>
            <p:cNvSpPr>
              <a:spLocks/>
            </p:cNvSpPr>
            <p:nvPr/>
          </p:nvSpPr>
          <p:spPr bwMode="auto">
            <a:xfrm>
              <a:off x="3554" y="3006"/>
              <a:ext cx="40" cy="107"/>
            </a:xfrm>
            <a:custGeom>
              <a:avLst/>
              <a:gdLst>
                <a:gd name="T0" fmla="*/ 0 w 40"/>
                <a:gd name="T1" fmla="*/ 107 h 107"/>
                <a:gd name="T2" fmla="*/ 16 w 40"/>
                <a:gd name="T3" fmla="*/ 54 h 107"/>
                <a:gd name="T4" fmla="*/ 40 w 40"/>
                <a:gd name="T5" fmla="*/ 0 h 107"/>
                <a:gd name="T6" fmla="*/ 0 60000 65536"/>
                <a:gd name="T7" fmla="*/ 0 60000 65536"/>
                <a:gd name="T8" fmla="*/ 0 60000 65536"/>
                <a:gd name="T9" fmla="*/ 0 w 40"/>
                <a:gd name="T10" fmla="*/ 0 h 107"/>
                <a:gd name="T11" fmla="*/ 40 w 40"/>
                <a:gd name="T12" fmla="*/ 107 h 107"/>
              </a:gdLst>
              <a:ahLst/>
              <a:cxnLst>
                <a:cxn ang="T6">
                  <a:pos x="T0" y="T1"/>
                </a:cxn>
                <a:cxn ang="T7">
                  <a:pos x="T2" y="T3"/>
                </a:cxn>
                <a:cxn ang="T8">
                  <a:pos x="T4" y="T5"/>
                </a:cxn>
              </a:cxnLst>
              <a:rect l="T9" t="T10" r="T11" b="T12"/>
              <a:pathLst>
                <a:path w="40" h="107">
                  <a:moveTo>
                    <a:pt x="0" y="107"/>
                  </a:moveTo>
                  <a:lnTo>
                    <a:pt x="16" y="54"/>
                  </a:lnTo>
                  <a:lnTo>
                    <a:pt x="40"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0" name="Line 96"/>
            <p:cNvSpPr>
              <a:spLocks noChangeShapeType="1"/>
            </p:cNvSpPr>
            <p:nvPr/>
          </p:nvSpPr>
          <p:spPr bwMode="auto">
            <a:xfrm flipV="1">
              <a:off x="3594" y="2890"/>
              <a:ext cx="41" cy="116"/>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1" name="Freeform 97"/>
            <p:cNvSpPr>
              <a:spLocks/>
            </p:cNvSpPr>
            <p:nvPr/>
          </p:nvSpPr>
          <p:spPr bwMode="auto">
            <a:xfrm>
              <a:off x="3635" y="2757"/>
              <a:ext cx="41" cy="133"/>
            </a:xfrm>
            <a:custGeom>
              <a:avLst/>
              <a:gdLst>
                <a:gd name="T0" fmla="*/ 0 w 41"/>
                <a:gd name="T1" fmla="*/ 133 h 133"/>
                <a:gd name="T2" fmla="*/ 17 w 41"/>
                <a:gd name="T3" fmla="*/ 71 h 133"/>
                <a:gd name="T4" fmla="*/ 41 w 41"/>
                <a:gd name="T5" fmla="*/ 0 h 133"/>
                <a:gd name="T6" fmla="*/ 0 60000 65536"/>
                <a:gd name="T7" fmla="*/ 0 60000 65536"/>
                <a:gd name="T8" fmla="*/ 0 60000 65536"/>
                <a:gd name="T9" fmla="*/ 0 w 41"/>
                <a:gd name="T10" fmla="*/ 0 h 133"/>
                <a:gd name="T11" fmla="*/ 41 w 41"/>
                <a:gd name="T12" fmla="*/ 133 h 133"/>
              </a:gdLst>
              <a:ahLst/>
              <a:cxnLst>
                <a:cxn ang="T6">
                  <a:pos x="T0" y="T1"/>
                </a:cxn>
                <a:cxn ang="T7">
                  <a:pos x="T2" y="T3"/>
                </a:cxn>
                <a:cxn ang="T8">
                  <a:pos x="T4" y="T5"/>
                </a:cxn>
              </a:cxnLst>
              <a:rect l="T9" t="T10" r="T11" b="T12"/>
              <a:pathLst>
                <a:path w="41" h="133">
                  <a:moveTo>
                    <a:pt x="0" y="133"/>
                  </a:moveTo>
                  <a:lnTo>
                    <a:pt x="17" y="71"/>
                  </a:lnTo>
                  <a:lnTo>
                    <a:pt x="41" y="0"/>
                  </a:lnTo>
                </a:path>
              </a:pathLst>
            </a:custGeom>
            <a:noFill/>
            <a:ln w="12700">
              <a:solidFill>
                <a:srgbClr val="0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2" name="Line 98"/>
            <p:cNvSpPr>
              <a:spLocks noChangeShapeType="1"/>
            </p:cNvSpPr>
            <p:nvPr/>
          </p:nvSpPr>
          <p:spPr bwMode="auto">
            <a:xfrm flipV="1">
              <a:off x="3676" y="2614"/>
              <a:ext cx="41" cy="143"/>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3" name="Line 99"/>
            <p:cNvSpPr>
              <a:spLocks noChangeShapeType="1"/>
            </p:cNvSpPr>
            <p:nvPr/>
          </p:nvSpPr>
          <p:spPr bwMode="auto">
            <a:xfrm flipV="1">
              <a:off x="3717" y="2462"/>
              <a:ext cx="41" cy="152"/>
            </a:xfrm>
            <a:prstGeom prst="line">
              <a:avLst/>
            </a:prstGeom>
            <a:noFill/>
            <a:ln w="12700">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4" name="Freeform 100"/>
            <p:cNvSpPr>
              <a:spLocks/>
            </p:cNvSpPr>
            <p:nvPr/>
          </p:nvSpPr>
          <p:spPr bwMode="auto">
            <a:xfrm>
              <a:off x="865" y="2034"/>
              <a:ext cx="41" cy="134"/>
            </a:xfrm>
            <a:custGeom>
              <a:avLst/>
              <a:gdLst>
                <a:gd name="T0" fmla="*/ 0 w 41"/>
                <a:gd name="T1" fmla="*/ 134 h 134"/>
                <a:gd name="T2" fmla="*/ 16 w 41"/>
                <a:gd name="T3" fmla="*/ 63 h 134"/>
                <a:gd name="T4" fmla="*/ 41 w 41"/>
                <a:gd name="T5" fmla="*/ 0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134"/>
                  </a:moveTo>
                  <a:lnTo>
                    <a:pt x="16" y="63"/>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5" name="Line 101"/>
            <p:cNvSpPr>
              <a:spLocks noChangeShapeType="1"/>
            </p:cNvSpPr>
            <p:nvPr/>
          </p:nvSpPr>
          <p:spPr bwMode="auto">
            <a:xfrm flipV="1">
              <a:off x="906" y="1918"/>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6" name="Freeform 102"/>
            <p:cNvSpPr>
              <a:spLocks/>
            </p:cNvSpPr>
            <p:nvPr/>
          </p:nvSpPr>
          <p:spPr bwMode="auto">
            <a:xfrm>
              <a:off x="947" y="1812"/>
              <a:ext cx="41" cy="106"/>
            </a:xfrm>
            <a:custGeom>
              <a:avLst/>
              <a:gdLst>
                <a:gd name="T0" fmla="*/ 0 w 41"/>
                <a:gd name="T1" fmla="*/ 106 h 106"/>
                <a:gd name="T2" fmla="*/ 16 w 41"/>
                <a:gd name="T3" fmla="*/ 53 h 106"/>
                <a:gd name="T4" fmla="*/ 41 w 41"/>
                <a:gd name="T5" fmla="*/ 0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106"/>
                  </a:moveTo>
                  <a:lnTo>
                    <a:pt x="16" y="53"/>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7" name="Freeform 103"/>
            <p:cNvSpPr>
              <a:spLocks/>
            </p:cNvSpPr>
            <p:nvPr/>
          </p:nvSpPr>
          <p:spPr bwMode="auto">
            <a:xfrm>
              <a:off x="988" y="1722"/>
              <a:ext cx="40" cy="90"/>
            </a:xfrm>
            <a:custGeom>
              <a:avLst/>
              <a:gdLst>
                <a:gd name="T0" fmla="*/ 0 w 40"/>
                <a:gd name="T1" fmla="*/ 90 h 90"/>
                <a:gd name="T2" fmla="*/ 16 w 40"/>
                <a:gd name="T3" fmla="*/ 45 h 90"/>
                <a:gd name="T4" fmla="*/ 40 w 40"/>
                <a:gd name="T5" fmla="*/ 0 h 90"/>
                <a:gd name="T6" fmla="*/ 0 60000 65536"/>
                <a:gd name="T7" fmla="*/ 0 60000 65536"/>
                <a:gd name="T8" fmla="*/ 0 60000 65536"/>
                <a:gd name="T9" fmla="*/ 0 w 40"/>
                <a:gd name="T10" fmla="*/ 0 h 90"/>
                <a:gd name="T11" fmla="*/ 40 w 40"/>
                <a:gd name="T12" fmla="*/ 90 h 90"/>
              </a:gdLst>
              <a:ahLst/>
              <a:cxnLst>
                <a:cxn ang="T6">
                  <a:pos x="T0" y="T1"/>
                </a:cxn>
                <a:cxn ang="T7">
                  <a:pos x="T2" y="T3"/>
                </a:cxn>
                <a:cxn ang="T8">
                  <a:pos x="T4" y="T5"/>
                </a:cxn>
              </a:cxnLst>
              <a:rect l="T9" t="T10" r="T11" b="T12"/>
              <a:pathLst>
                <a:path w="40" h="90">
                  <a:moveTo>
                    <a:pt x="0" y="90"/>
                  </a:moveTo>
                  <a:lnTo>
                    <a:pt x="16" y="45"/>
                  </a:lnTo>
                  <a:lnTo>
                    <a:pt x="40"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8" name="Freeform 104"/>
            <p:cNvSpPr>
              <a:spLocks/>
            </p:cNvSpPr>
            <p:nvPr/>
          </p:nvSpPr>
          <p:spPr bwMode="auto">
            <a:xfrm>
              <a:off x="1028" y="1660"/>
              <a:ext cx="41" cy="62"/>
            </a:xfrm>
            <a:custGeom>
              <a:avLst/>
              <a:gdLst>
                <a:gd name="T0" fmla="*/ 0 w 41"/>
                <a:gd name="T1" fmla="*/ 62 h 62"/>
                <a:gd name="T2" fmla="*/ 25 w 41"/>
                <a:gd name="T3" fmla="*/ 27 h 62"/>
                <a:gd name="T4" fmla="*/ 41 w 41"/>
                <a:gd name="T5" fmla="*/ 0 h 62"/>
                <a:gd name="T6" fmla="*/ 0 60000 65536"/>
                <a:gd name="T7" fmla="*/ 0 60000 65536"/>
                <a:gd name="T8" fmla="*/ 0 60000 65536"/>
                <a:gd name="T9" fmla="*/ 0 w 41"/>
                <a:gd name="T10" fmla="*/ 0 h 62"/>
                <a:gd name="T11" fmla="*/ 41 w 41"/>
                <a:gd name="T12" fmla="*/ 62 h 62"/>
              </a:gdLst>
              <a:ahLst/>
              <a:cxnLst>
                <a:cxn ang="T6">
                  <a:pos x="T0" y="T1"/>
                </a:cxn>
                <a:cxn ang="T7">
                  <a:pos x="T2" y="T3"/>
                </a:cxn>
                <a:cxn ang="T8">
                  <a:pos x="T4" y="T5"/>
                </a:cxn>
              </a:cxnLst>
              <a:rect l="T9" t="T10" r="T11" b="T12"/>
              <a:pathLst>
                <a:path w="41" h="62">
                  <a:moveTo>
                    <a:pt x="0" y="62"/>
                  </a:moveTo>
                  <a:lnTo>
                    <a:pt x="25" y="27"/>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09" name="Freeform 105"/>
            <p:cNvSpPr>
              <a:spLocks/>
            </p:cNvSpPr>
            <p:nvPr/>
          </p:nvSpPr>
          <p:spPr bwMode="auto">
            <a:xfrm>
              <a:off x="1069" y="1624"/>
              <a:ext cx="33" cy="36"/>
            </a:xfrm>
            <a:custGeom>
              <a:avLst/>
              <a:gdLst>
                <a:gd name="T0" fmla="*/ 0 w 33"/>
                <a:gd name="T1" fmla="*/ 36 h 36"/>
                <a:gd name="T2" fmla="*/ 17 w 33"/>
                <a:gd name="T3" fmla="*/ 18 h 36"/>
                <a:gd name="T4" fmla="*/ 33 w 33"/>
                <a:gd name="T5" fmla="*/ 0 h 36"/>
                <a:gd name="T6" fmla="*/ 0 60000 65536"/>
                <a:gd name="T7" fmla="*/ 0 60000 65536"/>
                <a:gd name="T8" fmla="*/ 0 60000 65536"/>
                <a:gd name="T9" fmla="*/ 0 w 33"/>
                <a:gd name="T10" fmla="*/ 0 h 36"/>
                <a:gd name="T11" fmla="*/ 33 w 33"/>
                <a:gd name="T12" fmla="*/ 36 h 36"/>
              </a:gdLst>
              <a:ahLst/>
              <a:cxnLst>
                <a:cxn ang="T6">
                  <a:pos x="T0" y="T1"/>
                </a:cxn>
                <a:cxn ang="T7">
                  <a:pos x="T2" y="T3"/>
                </a:cxn>
                <a:cxn ang="T8">
                  <a:pos x="T4" y="T5"/>
                </a:cxn>
              </a:cxnLst>
              <a:rect l="T9" t="T10" r="T11" b="T12"/>
              <a:pathLst>
                <a:path w="33" h="36">
                  <a:moveTo>
                    <a:pt x="0" y="36"/>
                  </a:moveTo>
                  <a:lnTo>
                    <a:pt x="17" y="18"/>
                  </a:lnTo>
                  <a:lnTo>
                    <a:pt x="33"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0" name="Freeform 106"/>
            <p:cNvSpPr>
              <a:spLocks/>
            </p:cNvSpPr>
            <p:nvPr/>
          </p:nvSpPr>
          <p:spPr bwMode="auto">
            <a:xfrm>
              <a:off x="1102" y="1615"/>
              <a:ext cx="41" cy="9"/>
            </a:xfrm>
            <a:custGeom>
              <a:avLst/>
              <a:gdLst>
                <a:gd name="T0" fmla="*/ 0 w 41"/>
                <a:gd name="T1" fmla="*/ 9 h 9"/>
                <a:gd name="T2" fmla="*/ 16 w 41"/>
                <a:gd name="T3" fmla="*/ 0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16" y="0"/>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1" name="Freeform 107"/>
            <p:cNvSpPr>
              <a:spLocks/>
            </p:cNvSpPr>
            <p:nvPr/>
          </p:nvSpPr>
          <p:spPr bwMode="auto">
            <a:xfrm>
              <a:off x="1143" y="1615"/>
              <a:ext cx="41" cy="9"/>
            </a:xfrm>
            <a:custGeom>
              <a:avLst/>
              <a:gdLst>
                <a:gd name="T0" fmla="*/ 0 w 41"/>
                <a:gd name="T1" fmla="*/ 0 h 9"/>
                <a:gd name="T2" fmla="*/ 16 w 41"/>
                <a:gd name="T3" fmla="*/ 0 h 9"/>
                <a:gd name="T4" fmla="*/ 41 w 41"/>
                <a:gd name="T5" fmla="*/ 9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0"/>
                  </a:moveTo>
                  <a:lnTo>
                    <a:pt x="16" y="0"/>
                  </a:lnTo>
                  <a:lnTo>
                    <a:pt x="41" y="9"/>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2" name="Freeform 108"/>
            <p:cNvSpPr>
              <a:spLocks/>
            </p:cNvSpPr>
            <p:nvPr/>
          </p:nvSpPr>
          <p:spPr bwMode="auto">
            <a:xfrm>
              <a:off x="1184" y="1624"/>
              <a:ext cx="41" cy="36"/>
            </a:xfrm>
            <a:custGeom>
              <a:avLst/>
              <a:gdLst>
                <a:gd name="T0" fmla="*/ 0 w 41"/>
                <a:gd name="T1" fmla="*/ 0 h 36"/>
                <a:gd name="T2" fmla="*/ 16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6" y="18"/>
                  </a:lnTo>
                  <a:lnTo>
                    <a:pt x="41" y="36"/>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3" name="Freeform 109"/>
            <p:cNvSpPr>
              <a:spLocks/>
            </p:cNvSpPr>
            <p:nvPr/>
          </p:nvSpPr>
          <p:spPr bwMode="auto">
            <a:xfrm>
              <a:off x="1225" y="1660"/>
              <a:ext cx="40" cy="62"/>
            </a:xfrm>
            <a:custGeom>
              <a:avLst/>
              <a:gdLst>
                <a:gd name="T0" fmla="*/ 0 w 40"/>
                <a:gd name="T1" fmla="*/ 0 h 62"/>
                <a:gd name="T2" fmla="*/ 16 w 40"/>
                <a:gd name="T3" fmla="*/ 27 h 62"/>
                <a:gd name="T4" fmla="*/ 40 w 40"/>
                <a:gd name="T5" fmla="*/ 62 h 62"/>
                <a:gd name="T6" fmla="*/ 0 60000 65536"/>
                <a:gd name="T7" fmla="*/ 0 60000 65536"/>
                <a:gd name="T8" fmla="*/ 0 60000 65536"/>
                <a:gd name="T9" fmla="*/ 0 w 40"/>
                <a:gd name="T10" fmla="*/ 0 h 62"/>
                <a:gd name="T11" fmla="*/ 40 w 40"/>
                <a:gd name="T12" fmla="*/ 62 h 62"/>
              </a:gdLst>
              <a:ahLst/>
              <a:cxnLst>
                <a:cxn ang="T6">
                  <a:pos x="T0" y="T1"/>
                </a:cxn>
                <a:cxn ang="T7">
                  <a:pos x="T2" y="T3"/>
                </a:cxn>
                <a:cxn ang="T8">
                  <a:pos x="T4" y="T5"/>
                </a:cxn>
              </a:cxnLst>
              <a:rect l="T9" t="T10" r="T11" b="T12"/>
              <a:pathLst>
                <a:path w="40" h="62">
                  <a:moveTo>
                    <a:pt x="0" y="0"/>
                  </a:moveTo>
                  <a:lnTo>
                    <a:pt x="16" y="27"/>
                  </a:lnTo>
                  <a:lnTo>
                    <a:pt x="40" y="62"/>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4" name="Freeform 110"/>
            <p:cNvSpPr>
              <a:spLocks/>
            </p:cNvSpPr>
            <p:nvPr/>
          </p:nvSpPr>
          <p:spPr bwMode="auto">
            <a:xfrm>
              <a:off x="1265" y="1722"/>
              <a:ext cx="41" cy="90"/>
            </a:xfrm>
            <a:custGeom>
              <a:avLst/>
              <a:gdLst>
                <a:gd name="T0" fmla="*/ 0 w 41"/>
                <a:gd name="T1" fmla="*/ 0 h 90"/>
                <a:gd name="T2" fmla="*/ 17 w 41"/>
                <a:gd name="T3" fmla="*/ 45 h 90"/>
                <a:gd name="T4" fmla="*/ 41 w 41"/>
                <a:gd name="T5" fmla="*/ 90 h 90"/>
                <a:gd name="T6" fmla="*/ 0 60000 65536"/>
                <a:gd name="T7" fmla="*/ 0 60000 65536"/>
                <a:gd name="T8" fmla="*/ 0 60000 65536"/>
                <a:gd name="T9" fmla="*/ 0 w 41"/>
                <a:gd name="T10" fmla="*/ 0 h 90"/>
                <a:gd name="T11" fmla="*/ 41 w 41"/>
                <a:gd name="T12" fmla="*/ 90 h 90"/>
              </a:gdLst>
              <a:ahLst/>
              <a:cxnLst>
                <a:cxn ang="T6">
                  <a:pos x="T0" y="T1"/>
                </a:cxn>
                <a:cxn ang="T7">
                  <a:pos x="T2" y="T3"/>
                </a:cxn>
                <a:cxn ang="T8">
                  <a:pos x="T4" y="T5"/>
                </a:cxn>
              </a:cxnLst>
              <a:rect l="T9" t="T10" r="T11" b="T12"/>
              <a:pathLst>
                <a:path w="41" h="90">
                  <a:moveTo>
                    <a:pt x="0" y="0"/>
                  </a:moveTo>
                  <a:lnTo>
                    <a:pt x="17" y="45"/>
                  </a:lnTo>
                  <a:lnTo>
                    <a:pt x="41" y="9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5" name="Freeform 111"/>
            <p:cNvSpPr>
              <a:spLocks/>
            </p:cNvSpPr>
            <p:nvPr/>
          </p:nvSpPr>
          <p:spPr bwMode="auto">
            <a:xfrm>
              <a:off x="1306" y="1812"/>
              <a:ext cx="41" cy="106"/>
            </a:xfrm>
            <a:custGeom>
              <a:avLst/>
              <a:gdLst>
                <a:gd name="T0" fmla="*/ 0 w 41"/>
                <a:gd name="T1" fmla="*/ 0 h 106"/>
                <a:gd name="T2" fmla="*/ 17 w 41"/>
                <a:gd name="T3" fmla="*/ 53 h 106"/>
                <a:gd name="T4" fmla="*/ 41 w 41"/>
                <a:gd name="T5" fmla="*/ 106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0"/>
                  </a:moveTo>
                  <a:lnTo>
                    <a:pt x="17" y="53"/>
                  </a:lnTo>
                  <a:lnTo>
                    <a:pt x="41" y="106"/>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6" name="Line 112"/>
            <p:cNvSpPr>
              <a:spLocks noChangeShapeType="1"/>
            </p:cNvSpPr>
            <p:nvPr/>
          </p:nvSpPr>
          <p:spPr bwMode="auto">
            <a:xfrm>
              <a:off x="1347" y="1918"/>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7" name="Freeform 113"/>
            <p:cNvSpPr>
              <a:spLocks/>
            </p:cNvSpPr>
            <p:nvPr/>
          </p:nvSpPr>
          <p:spPr bwMode="auto">
            <a:xfrm>
              <a:off x="1388" y="2034"/>
              <a:ext cx="41" cy="134"/>
            </a:xfrm>
            <a:custGeom>
              <a:avLst/>
              <a:gdLst>
                <a:gd name="T0" fmla="*/ 0 w 41"/>
                <a:gd name="T1" fmla="*/ 0 h 134"/>
                <a:gd name="T2" fmla="*/ 16 w 41"/>
                <a:gd name="T3" fmla="*/ 63 h 134"/>
                <a:gd name="T4" fmla="*/ 41 w 41"/>
                <a:gd name="T5" fmla="*/ 134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0"/>
                  </a:moveTo>
                  <a:lnTo>
                    <a:pt x="16" y="63"/>
                  </a:lnTo>
                  <a:lnTo>
                    <a:pt x="41" y="134"/>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8" name="Line 114"/>
            <p:cNvSpPr>
              <a:spLocks noChangeShapeType="1"/>
            </p:cNvSpPr>
            <p:nvPr/>
          </p:nvSpPr>
          <p:spPr bwMode="auto">
            <a:xfrm>
              <a:off x="1429" y="2168"/>
              <a:ext cx="41"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19" name="Line 115"/>
            <p:cNvSpPr>
              <a:spLocks noChangeShapeType="1"/>
            </p:cNvSpPr>
            <p:nvPr/>
          </p:nvSpPr>
          <p:spPr bwMode="auto">
            <a:xfrm>
              <a:off x="1470" y="2311"/>
              <a:ext cx="41" cy="151"/>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0" name="Line 116"/>
            <p:cNvSpPr>
              <a:spLocks noChangeShapeType="1"/>
            </p:cNvSpPr>
            <p:nvPr/>
          </p:nvSpPr>
          <p:spPr bwMode="auto">
            <a:xfrm>
              <a:off x="1511" y="2462"/>
              <a:ext cx="40" cy="152"/>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1" name="Line 117"/>
            <p:cNvSpPr>
              <a:spLocks noChangeShapeType="1"/>
            </p:cNvSpPr>
            <p:nvPr/>
          </p:nvSpPr>
          <p:spPr bwMode="auto">
            <a:xfrm>
              <a:off x="1551" y="2614"/>
              <a:ext cx="33"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2" name="Freeform 118"/>
            <p:cNvSpPr>
              <a:spLocks/>
            </p:cNvSpPr>
            <p:nvPr/>
          </p:nvSpPr>
          <p:spPr bwMode="auto">
            <a:xfrm>
              <a:off x="1584" y="2757"/>
              <a:ext cx="41" cy="133"/>
            </a:xfrm>
            <a:custGeom>
              <a:avLst/>
              <a:gdLst>
                <a:gd name="T0" fmla="*/ 0 w 41"/>
                <a:gd name="T1" fmla="*/ 0 h 133"/>
                <a:gd name="T2" fmla="*/ 16 w 41"/>
                <a:gd name="T3" fmla="*/ 71 h 133"/>
                <a:gd name="T4" fmla="*/ 41 w 41"/>
                <a:gd name="T5" fmla="*/ 133 h 133"/>
                <a:gd name="T6" fmla="*/ 0 60000 65536"/>
                <a:gd name="T7" fmla="*/ 0 60000 65536"/>
                <a:gd name="T8" fmla="*/ 0 60000 65536"/>
                <a:gd name="T9" fmla="*/ 0 w 41"/>
                <a:gd name="T10" fmla="*/ 0 h 133"/>
                <a:gd name="T11" fmla="*/ 41 w 41"/>
                <a:gd name="T12" fmla="*/ 133 h 133"/>
              </a:gdLst>
              <a:ahLst/>
              <a:cxnLst>
                <a:cxn ang="T6">
                  <a:pos x="T0" y="T1"/>
                </a:cxn>
                <a:cxn ang="T7">
                  <a:pos x="T2" y="T3"/>
                </a:cxn>
                <a:cxn ang="T8">
                  <a:pos x="T4" y="T5"/>
                </a:cxn>
              </a:cxnLst>
              <a:rect l="T9" t="T10" r="T11" b="T12"/>
              <a:pathLst>
                <a:path w="41" h="133">
                  <a:moveTo>
                    <a:pt x="0" y="0"/>
                  </a:moveTo>
                  <a:lnTo>
                    <a:pt x="16" y="71"/>
                  </a:lnTo>
                  <a:lnTo>
                    <a:pt x="41" y="133"/>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3" name="Line 119"/>
            <p:cNvSpPr>
              <a:spLocks noChangeShapeType="1"/>
            </p:cNvSpPr>
            <p:nvPr/>
          </p:nvSpPr>
          <p:spPr bwMode="auto">
            <a:xfrm>
              <a:off x="1625" y="2890"/>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4" name="Freeform 120"/>
            <p:cNvSpPr>
              <a:spLocks/>
            </p:cNvSpPr>
            <p:nvPr/>
          </p:nvSpPr>
          <p:spPr bwMode="auto">
            <a:xfrm>
              <a:off x="1666" y="3006"/>
              <a:ext cx="41" cy="107"/>
            </a:xfrm>
            <a:custGeom>
              <a:avLst/>
              <a:gdLst>
                <a:gd name="T0" fmla="*/ 0 w 41"/>
                <a:gd name="T1" fmla="*/ 0 h 107"/>
                <a:gd name="T2" fmla="*/ 16 w 41"/>
                <a:gd name="T3" fmla="*/ 54 h 107"/>
                <a:gd name="T4" fmla="*/ 41 w 41"/>
                <a:gd name="T5" fmla="*/ 107 h 107"/>
                <a:gd name="T6" fmla="*/ 0 60000 65536"/>
                <a:gd name="T7" fmla="*/ 0 60000 65536"/>
                <a:gd name="T8" fmla="*/ 0 60000 65536"/>
                <a:gd name="T9" fmla="*/ 0 w 41"/>
                <a:gd name="T10" fmla="*/ 0 h 107"/>
                <a:gd name="T11" fmla="*/ 41 w 41"/>
                <a:gd name="T12" fmla="*/ 107 h 107"/>
              </a:gdLst>
              <a:ahLst/>
              <a:cxnLst>
                <a:cxn ang="T6">
                  <a:pos x="T0" y="T1"/>
                </a:cxn>
                <a:cxn ang="T7">
                  <a:pos x="T2" y="T3"/>
                </a:cxn>
                <a:cxn ang="T8">
                  <a:pos x="T4" y="T5"/>
                </a:cxn>
              </a:cxnLst>
              <a:rect l="T9" t="T10" r="T11" b="T12"/>
              <a:pathLst>
                <a:path w="41" h="107">
                  <a:moveTo>
                    <a:pt x="0" y="0"/>
                  </a:moveTo>
                  <a:lnTo>
                    <a:pt x="16" y="54"/>
                  </a:lnTo>
                  <a:lnTo>
                    <a:pt x="41" y="107"/>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5" name="Freeform 121"/>
            <p:cNvSpPr>
              <a:spLocks/>
            </p:cNvSpPr>
            <p:nvPr/>
          </p:nvSpPr>
          <p:spPr bwMode="auto">
            <a:xfrm>
              <a:off x="1707" y="3113"/>
              <a:ext cx="41" cy="89"/>
            </a:xfrm>
            <a:custGeom>
              <a:avLst/>
              <a:gdLst>
                <a:gd name="T0" fmla="*/ 0 w 41"/>
                <a:gd name="T1" fmla="*/ 0 h 89"/>
                <a:gd name="T2" fmla="*/ 16 w 41"/>
                <a:gd name="T3" fmla="*/ 45 h 89"/>
                <a:gd name="T4" fmla="*/ 41 w 41"/>
                <a:gd name="T5" fmla="*/ 89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0"/>
                  </a:moveTo>
                  <a:lnTo>
                    <a:pt x="16" y="45"/>
                  </a:lnTo>
                  <a:lnTo>
                    <a:pt x="41" y="89"/>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6" name="Freeform 122"/>
            <p:cNvSpPr>
              <a:spLocks/>
            </p:cNvSpPr>
            <p:nvPr/>
          </p:nvSpPr>
          <p:spPr bwMode="auto">
            <a:xfrm>
              <a:off x="1748" y="3202"/>
              <a:ext cx="40" cy="63"/>
            </a:xfrm>
            <a:custGeom>
              <a:avLst/>
              <a:gdLst>
                <a:gd name="T0" fmla="*/ 0 w 40"/>
                <a:gd name="T1" fmla="*/ 0 h 63"/>
                <a:gd name="T2" fmla="*/ 16 w 40"/>
                <a:gd name="T3" fmla="*/ 36 h 63"/>
                <a:gd name="T4" fmla="*/ 40 w 40"/>
                <a:gd name="T5" fmla="*/ 63 h 63"/>
                <a:gd name="T6" fmla="*/ 0 60000 65536"/>
                <a:gd name="T7" fmla="*/ 0 60000 65536"/>
                <a:gd name="T8" fmla="*/ 0 60000 65536"/>
                <a:gd name="T9" fmla="*/ 0 w 40"/>
                <a:gd name="T10" fmla="*/ 0 h 63"/>
                <a:gd name="T11" fmla="*/ 40 w 40"/>
                <a:gd name="T12" fmla="*/ 63 h 63"/>
              </a:gdLst>
              <a:ahLst/>
              <a:cxnLst>
                <a:cxn ang="T6">
                  <a:pos x="T0" y="T1"/>
                </a:cxn>
                <a:cxn ang="T7">
                  <a:pos x="T2" y="T3"/>
                </a:cxn>
                <a:cxn ang="T8">
                  <a:pos x="T4" y="T5"/>
                </a:cxn>
              </a:cxnLst>
              <a:rect l="T9" t="T10" r="T11" b="T12"/>
              <a:pathLst>
                <a:path w="40" h="63">
                  <a:moveTo>
                    <a:pt x="0" y="0"/>
                  </a:moveTo>
                  <a:lnTo>
                    <a:pt x="16" y="36"/>
                  </a:lnTo>
                  <a:lnTo>
                    <a:pt x="40" y="63"/>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7" name="Freeform 123"/>
            <p:cNvSpPr>
              <a:spLocks/>
            </p:cNvSpPr>
            <p:nvPr/>
          </p:nvSpPr>
          <p:spPr bwMode="auto">
            <a:xfrm>
              <a:off x="1788" y="3265"/>
              <a:ext cx="41" cy="35"/>
            </a:xfrm>
            <a:custGeom>
              <a:avLst/>
              <a:gdLst>
                <a:gd name="T0" fmla="*/ 0 w 41"/>
                <a:gd name="T1" fmla="*/ 0 h 35"/>
                <a:gd name="T2" fmla="*/ 17 w 41"/>
                <a:gd name="T3" fmla="*/ 18 h 35"/>
                <a:gd name="T4" fmla="*/ 41 w 41"/>
                <a:gd name="T5" fmla="*/ 35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0"/>
                  </a:moveTo>
                  <a:lnTo>
                    <a:pt x="17" y="18"/>
                  </a:lnTo>
                  <a:lnTo>
                    <a:pt x="41" y="35"/>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8" name="Freeform 124"/>
            <p:cNvSpPr>
              <a:spLocks/>
            </p:cNvSpPr>
            <p:nvPr/>
          </p:nvSpPr>
          <p:spPr bwMode="auto">
            <a:xfrm>
              <a:off x="1829" y="3300"/>
              <a:ext cx="41" cy="9"/>
            </a:xfrm>
            <a:custGeom>
              <a:avLst/>
              <a:gdLst>
                <a:gd name="T0" fmla="*/ 0 w 41"/>
                <a:gd name="T1" fmla="*/ 0 h 9"/>
                <a:gd name="T2" fmla="*/ 17 w 41"/>
                <a:gd name="T3" fmla="*/ 9 h 9"/>
                <a:gd name="T4" fmla="*/ 41 w 41"/>
                <a:gd name="T5" fmla="*/ 9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0"/>
                  </a:moveTo>
                  <a:lnTo>
                    <a:pt x="17" y="9"/>
                  </a:lnTo>
                  <a:lnTo>
                    <a:pt x="41" y="9"/>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29" name="Freeform 125"/>
            <p:cNvSpPr>
              <a:spLocks/>
            </p:cNvSpPr>
            <p:nvPr/>
          </p:nvSpPr>
          <p:spPr bwMode="auto">
            <a:xfrm>
              <a:off x="1870" y="3300"/>
              <a:ext cx="41" cy="9"/>
            </a:xfrm>
            <a:custGeom>
              <a:avLst/>
              <a:gdLst>
                <a:gd name="T0" fmla="*/ 0 w 41"/>
                <a:gd name="T1" fmla="*/ 9 h 9"/>
                <a:gd name="T2" fmla="*/ 17 w 41"/>
                <a:gd name="T3" fmla="*/ 9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17" y="9"/>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0" name="Freeform 126"/>
            <p:cNvSpPr>
              <a:spLocks/>
            </p:cNvSpPr>
            <p:nvPr/>
          </p:nvSpPr>
          <p:spPr bwMode="auto">
            <a:xfrm>
              <a:off x="1911" y="3265"/>
              <a:ext cx="41" cy="35"/>
            </a:xfrm>
            <a:custGeom>
              <a:avLst/>
              <a:gdLst>
                <a:gd name="T0" fmla="*/ 0 w 41"/>
                <a:gd name="T1" fmla="*/ 35 h 35"/>
                <a:gd name="T2" fmla="*/ 16 w 41"/>
                <a:gd name="T3" fmla="*/ 18 h 35"/>
                <a:gd name="T4" fmla="*/ 41 w 41"/>
                <a:gd name="T5" fmla="*/ 0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35"/>
                  </a:moveTo>
                  <a:lnTo>
                    <a:pt x="16" y="18"/>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1" name="Freeform 127"/>
            <p:cNvSpPr>
              <a:spLocks/>
            </p:cNvSpPr>
            <p:nvPr/>
          </p:nvSpPr>
          <p:spPr bwMode="auto">
            <a:xfrm>
              <a:off x="1952" y="3202"/>
              <a:ext cx="41" cy="63"/>
            </a:xfrm>
            <a:custGeom>
              <a:avLst/>
              <a:gdLst>
                <a:gd name="T0" fmla="*/ 0 w 41"/>
                <a:gd name="T1" fmla="*/ 63 h 63"/>
                <a:gd name="T2" fmla="*/ 24 w 41"/>
                <a:gd name="T3" fmla="*/ 36 h 63"/>
                <a:gd name="T4" fmla="*/ 41 w 41"/>
                <a:gd name="T5" fmla="*/ 0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63"/>
                  </a:moveTo>
                  <a:lnTo>
                    <a:pt x="24" y="36"/>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2" name="Freeform 128"/>
            <p:cNvSpPr>
              <a:spLocks/>
            </p:cNvSpPr>
            <p:nvPr/>
          </p:nvSpPr>
          <p:spPr bwMode="auto">
            <a:xfrm>
              <a:off x="1993" y="3113"/>
              <a:ext cx="32" cy="89"/>
            </a:xfrm>
            <a:custGeom>
              <a:avLst/>
              <a:gdLst>
                <a:gd name="T0" fmla="*/ 0 w 32"/>
                <a:gd name="T1" fmla="*/ 89 h 89"/>
                <a:gd name="T2" fmla="*/ 16 w 32"/>
                <a:gd name="T3" fmla="*/ 45 h 89"/>
                <a:gd name="T4" fmla="*/ 32 w 32"/>
                <a:gd name="T5" fmla="*/ 0 h 89"/>
                <a:gd name="T6" fmla="*/ 0 60000 65536"/>
                <a:gd name="T7" fmla="*/ 0 60000 65536"/>
                <a:gd name="T8" fmla="*/ 0 60000 65536"/>
                <a:gd name="T9" fmla="*/ 0 w 32"/>
                <a:gd name="T10" fmla="*/ 0 h 89"/>
                <a:gd name="T11" fmla="*/ 32 w 32"/>
                <a:gd name="T12" fmla="*/ 89 h 89"/>
              </a:gdLst>
              <a:ahLst/>
              <a:cxnLst>
                <a:cxn ang="T6">
                  <a:pos x="T0" y="T1"/>
                </a:cxn>
                <a:cxn ang="T7">
                  <a:pos x="T2" y="T3"/>
                </a:cxn>
                <a:cxn ang="T8">
                  <a:pos x="T4" y="T5"/>
                </a:cxn>
              </a:cxnLst>
              <a:rect l="T9" t="T10" r="T11" b="T12"/>
              <a:pathLst>
                <a:path w="32" h="89">
                  <a:moveTo>
                    <a:pt x="0" y="89"/>
                  </a:moveTo>
                  <a:lnTo>
                    <a:pt x="16" y="45"/>
                  </a:lnTo>
                  <a:lnTo>
                    <a:pt x="32"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3" name="Freeform 129"/>
            <p:cNvSpPr>
              <a:spLocks/>
            </p:cNvSpPr>
            <p:nvPr/>
          </p:nvSpPr>
          <p:spPr bwMode="auto">
            <a:xfrm>
              <a:off x="2025" y="3006"/>
              <a:ext cx="41" cy="107"/>
            </a:xfrm>
            <a:custGeom>
              <a:avLst/>
              <a:gdLst>
                <a:gd name="T0" fmla="*/ 0 w 41"/>
                <a:gd name="T1" fmla="*/ 107 h 107"/>
                <a:gd name="T2" fmla="*/ 17 w 41"/>
                <a:gd name="T3" fmla="*/ 54 h 107"/>
                <a:gd name="T4" fmla="*/ 41 w 41"/>
                <a:gd name="T5" fmla="*/ 0 h 107"/>
                <a:gd name="T6" fmla="*/ 0 60000 65536"/>
                <a:gd name="T7" fmla="*/ 0 60000 65536"/>
                <a:gd name="T8" fmla="*/ 0 60000 65536"/>
                <a:gd name="T9" fmla="*/ 0 w 41"/>
                <a:gd name="T10" fmla="*/ 0 h 107"/>
                <a:gd name="T11" fmla="*/ 41 w 41"/>
                <a:gd name="T12" fmla="*/ 107 h 107"/>
              </a:gdLst>
              <a:ahLst/>
              <a:cxnLst>
                <a:cxn ang="T6">
                  <a:pos x="T0" y="T1"/>
                </a:cxn>
                <a:cxn ang="T7">
                  <a:pos x="T2" y="T3"/>
                </a:cxn>
                <a:cxn ang="T8">
                  <a:pos x="T4" y="T5"/>
                </a:cxn>
              </a:cxnLst>
              <a:rect l="T9" t="T10" r="T11" b="T12"/>
              <a:pathLst>
                <a:path w="41" h="107">
                  <a:moveTo>
                    <a:pt x="0" y="107"/>
                  </a:moveTo>
                  <a:lnTo>
                    <a:pt x="17" y="54"/>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4" name="Line 130"/>
            <p:cNvSpPr>
              <a:spLocks noChangeShapeType="1"/>
            </p:cNvSpPr>
            <p:nvPr/>
          </p:nvSpPr>
          <p:spPr bwMode="auto">
            <a:xfrm flipV="1">
              <a:off x="2066" y="2890"/>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5" name="Freeform 131"/>
            <p:cNvSpPr>
              <a:spLocks/>
            </p:cNvSpPr>
            <p:nvPr/>
          </p:nvSpPr>
          <p:spPr bwMode="auto">
            <a:xfrm>
              <a:off x="2107" y="2757"/>
              <a:ext cx="41" cy="133"/>
            </a:xfrm>
            <a:custGeom>
              <a:avLst/>
              <a:gdLst>
                <a:gd name="T0" fmla="*/ 0 w 41"/>
                <a:gd name="T1" fmla="*/ 133 h 133"/>
                <a:gd name="T2" fmla="*/ 16 w 41"/>
                <a:gd name="T3" fmla="*/ 71 h 133"/>
                <a:gd name="T4" fmla="*/ 41 w 41"/>
                <a:gd name="T5" fmla="*/ 0 h 133"/>
                <a:gd name="T6" fmla="*/ 0 60000 65536"/>
                <a:gd name="T7" fmla="*/ 0 60000 65536"/>
                <a:gd name="T8" fmla="*/ 0 60000 65536"/>
                <a:gd name="T9" fmla="*/ 0 w 41"/>
                <a:gd name="T10" fmla="*/ 0 h 133"/>
                <a:gd name="T11" fmla="*/ 41 w 41"/>
                <a:gd name="T12" fmla="*/ 133 h 133"/>
              </a:gdLst>
              <a:ahLst/>
              <a:cxnLst>
                <a:cxn ang="T6">
                  <a:pos x="T0" y="T1"/>
                </a:cxn>
                <a:cxn ang="T7">
                  <a:pos x="T2" y="T3"/>
                </a:cxn>
                <a:cxn ang="T8">
                  <a:pos x="T4" y="T5"/>
                </a:cxn>
              </a:cxnLst>
              <a:rect l="T9" t="T10" r="T11" b="T12"/>
              <a:pathLst>
                <a:path w="41" h="133">
                  <a:moveTo>
                    <a:pt x="0" y="133"/>
                  </a:moveTo>
                  <a:lnTo>
                    <a:pt x="16" y="71"/>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6" name="Line 132"/>
            <p:cNvSpPr>
              <a:spLocks noChangeShapeType="1"/>
            </p:cNvSpPr>
            <p:nvPr/>
          </p:nvSpPr>
          <p:spPr bwMode="auto">
            <a:xfrm flipV="1">
              <a:off x="2148" y="2614"/>
              <a:ext cx="41"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7" name="Line 133"/>
            <p:cNvSpPr>
              <a:spLocks noChangeShapeType="1"/>
            </p:cNvSpPr>
            <p:nvPr/>
          </p:nvSpPr>
          <p:spPr bwMode="auto">
            <a:xfrm flipV="1">
              <a:off x="2189" y="2462"/>
              <a:ext cx="41" cy="152"/>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8" name="Line 134"/>
            <p:cNvSpPr>
              <a:spLocks noChangeShapeType="1"/>
            </p:cNvSpPr>
            <p:nvPr/>
          </p:nvSpPr>
          <p:spPr bwMode="auto">
            <a:xfrm flipV="1">
              <a:off x="2230" y="2311"/>
              <a:ext cx="41" cy="151"/>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39" name="Line 135"/>
            <p:cNvSpPr>
              <a:spLocks noChangeShapeType="1"/>
            </p:cNvSpPr>
            <p:nvPr/>
          </p:nvSpPr>
          <p:spPr bwMode="auto">
            <a:xfrm flipV="1">
              <a:off x="2271" y="2168"/>
              <a:ext cx="40"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0" name="Freeform 136"/>
            <p:cNvSpPr>
              <a:spLocks/>
            </p:cNvSpPr>
            <p:nvPr/>
          </p:nvSpPr>
          <p:spPr bwMode="auto">
            <a:xfrm>
              <a:off x="2311" y="2034"/>
              <a:ext cx="41" cy="134"/>
            </a:xfrm>
            <a:custGeom>
              <a:avLst/>
              <a:gdLst>
                <a:gd name="T0" fmla="*/ 0 w 41"/>
                <a:gd name="T1" fmla="*/ 134 h 134"/>
                <a:gd name="T2" fmla="*/ 17 w 41"/>
                <a:gd name="T3" fmla="*/ 63 h 134"/>
                <a:gd name="T4" fmla="*/ 41 w 41"/>
                <a:gd name="T5" fmla="*/ 0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134"/>
                  </a:moveTo>
                  <a:lnTo>
                    <a:pt x="17" y="63"/>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1" name="Line 137"/>
            <p:cNvSpPr>
              <a:spLocks noChangeShapeType="1"/>
            </p:cNvSpPr>
            <p:nvPr/>
          </p:nvSpPr>
          <p:spPr bwMode="auto">
            <a:xfrm flipV="1">
              <a:off x="2352" y="1918"/>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2" name="Freeform 138"/>
            <p:cNvSpPr>
              <a:spLocks/>
            </p:cNvSpPr>
            <p:nvPr/>
          </p:nvSpPr>
          <p:spPr bwMode="auto">
            <a:xfrm>
              <a:off x="2393" y="1812"/>
              <a:ext cx="41" cy="106"/>
            </a:xfrm>
            <a:custGeom>
              <a:avLst/>
              <a:gdLst>
                <a:gd name="T0" fmla="*/ 0 w 41"/>
                <a:gd name="T1" fmla="*/ 106 h 106"/>
                <a:gd name="T2" fmla="*/ 17 w 41"/>
                <a:gd name="T3" fmla="*/ 53 h 106"/>
                <a:gd name="T4" fmla="*/ 41 w 41"/>
                <a:gd name="T5" fmla="*/ 0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106"/>
                  </a:moveTo>
                  <a:lnTo>
                    <a:pt x="17" y="53"/>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3" name="Freeform 139"/>
            <p:cNvSpPr>
              <a:spLocks/>
            </p:cNvSpPr>
            <p:nvPr/>
          </p:nvSpPr>
          <p:spPr bwMode="auto">
            <a:xfrm>
              <a:off x="2434" y="1722"/>
              <a:ext cx="41" cy="90"/>
            </a:xfrm>
            <a:custGeom>
              <a:avLst/>
              <a:gdLst>
                <a:gd name="T0" fmla="*/ 0 w 41"/>
                <a:gd name="T1" fmla="*/ 90 h 90"/>
                <a:gd name="T2" fmla="*/ 25 w 41"/>
                <a:gd name="T3" fmla="*/ 45 h 90"/>
                <a:gd name="T4" fmla="*/ 41 w 41"/>
                <a:gd name="T5" fmla="*/ 0 h 90"/>
                <a:gd name="T6" fmla="*/ 0 60000 65536"/>
                <a:gd name="T7" fmla="*/ 0 60000 65536"/>
                <a:gd name="T8" fmla="*/ 0 60000 65536"/>
                <a:gd name="T9" fmla="*/ 0 w 41"/>
                <a:gd name="T10" fmla="*/ 0 h 90"/>
                <a:gd name="T11" fmla="*/ 41 w 41"/>
                <a:gd name="T12" fmla="*/ 90 h 90"/>
              </a:gdLst>
              <a:ahLst/>
              <a:cxnLst>
                <a:cxn ang="T6">
                  <a:pos x="T0" y="T1"/>
                </a:cxn>
                <a:cxn ang="T7">
                  <a:pos x="T2" y="T3"/>
                </a:cxn>
                <a:cxn ang="T8">
                  <a:pos x="T4" y="T5"/>
                </a:cxn>
              </a:cxnLst>
              <a:rect l="T9" t="T10" r="T11" b="T12"/>
              <a:pathLst>
                <a:path w="41" h="90">
                  <a:moveTo>
                    <a:pt x="0" y="90"/>
                  </a:moveTo>
                  <a:lnTo>
                    <a:pt x="25" y="45"/>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4" name="Freeform 140"/>
            <p:cNvSpPr>
              <a:spLocks/>
            </p:cNvSpPr>
            <p:nvPr/>
          </p:nvSpPr>
          <p:spPr bwMode="auto">
            <a:xfrm>
              <a:off x="2475" y="1660"/>
              <a:ext cx="33" cy="62"/>
            </a:xfrm>
            <a:custGeom>
              <a:avLst/>
              <a:gdLst>
                <a:gd name="T0" fmla="*/ 0 w 33"/>
                <a:gd name="T1" fmla="*/ 62 h 62"/>
                <a:gd name="T2" fmla="*/ 16 w 33"/>
                <a:gd name="T3" fmla="*/ 27 h 62"/>
                <a:gd name="T4" fmla="*/ 33 w 33"/>
                <a:gd name="T5" fmla="*/ 0 h 62"/>
                <a:gd name="T6" fmla="*/ 0 60000 65536"/>
                <a:gd name="T7" fmla="*/ 0 60000 65536"/>
                <a:gd name="T8" fmla="*/ 0 60000 65536"/>
                <a:gd name="T9" fmla="*/ 0 w 33"/>
                <a:gd name="T10" fmla="*/ 0 h 62"/>
                <a:gd name="T11" fmla="*/ 33 w 33"/>
                <a:gd name="T12" fmla="*/ 62 h 62"/>
              </a:gdLst>
              <a:ahLst/>
              <a:cxnLst>
                <a:cxn ang="T6">
                  <a:pos x="T0" y="T1"/>
                </a:cxn>
                <a:cxn ang="T7">
                  <a:pos x="T2" y="T3"/>
                </a:cxn>
                <a:cxn ang="T8">
                  <a:pos x="T4" y="T5"/>
                </a:cxn>
              </a:cxnLst>
              <a:rect l="T9" t="T10" r="T11" b="T12"/>
              <a:pathLst>
                <a:path w="33" h="62">
                  <a:moveTo>
                    <a:pt x="0" y="62"/>
                  </a:moveTo>
                  <a:lnTo>
                    <a:pt x="16" y="27"/>
                  </a:lnTo>
                  <a:lnTo>
                    <a:pt x="33"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5" name="Freeform 141"/>
            <p:cNvSpPr>
              <a:spLocks/>
            </p:cNvSpPr>
            <p:nvPr/>
          </p:nvSpPr>
          <p:spPr bwMode="auto">
            <a:xfrm>
              <a:off x="2508" y="1624"/>
              <a:ext cx="40" cy="36"/>
            </a:xfrm>
            <a:custGeom>
              <a:avLst/>
              <a:gdLst>
                <a:gd name="T0" fmla="*/ 0 w 40"/>
                <a:gd name="T1" fmla="*/ 36 h 36"/>
                <a:gd name="T2" fmla="*/ 16 w 40"/>
                <a:gd name="T3" fmla="*/ 18 h 36"/>
                <a:gd name="T4" fmla="*/ 40 w 40"/>
                <a:gd name="T5" fmla="*/ 0 h 36"/>
                <a:gd name="T6" fmla="*/ 0 60000 65536"/>
                <a:gd name="T7" fmla="*/ 0 60000 65536"/>
                <a:gd name="T8" fmla="*/ 0 60000 65536"/>
                <a:gd name="T9" fmla="*/ 0 w 40"/>
                <a:gd name="T10" fmla="*/ 0 h 36"/>
                <a:gd name="T11" fmla="*/ 40 w 40"/>
                <a:gd name="T12" fmla="*/ 36 h 36"/>
              </a:gdLst>
              <a:ahLst/>
              <a:cxnLst>
                <a:cxn ang="T6">
                  <a:pos x="T0" y="T1"/>
                </a:cxn>
                <a:cxn ang="T7">
                  <a:pos x="T2" y="T3"/>
                </a:cxn>
                <a:cxn ang="T8">
                  <a:pos x="T4" y="T5"/>
                </a:cxn>
              </a:cxnLst>
              <a:rect l="T9" t="T10" r="T11" b="T12"/>
              <a:pathLst>
                <a:path w="40" h="36">
                  <a:moveTo>
                    <a:pt x="0" y="36"/>
                  </a:moveTo>
                  <a:lnTo>
                    <a:pt x="16" y="18"/>
                  </a:lnTo>
                  <a:lnTo>
                    <a:pt x="40"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6" name="Freeform 142"/>
            <p:cNvSpPr>
              <a:spLocks/>
            </p:cNvSpPr>
            <p:nvPr/>
          </p:nvSpPr>
          <p:spPr bwMode="auto">
            <a:xfrm>
              <a:off x="2548" y="1615"/>
              <a:ext cx="41" cy="9"/>
            </a:xfrm>
            <a:custGeom>
              <a:avLst/>
              <a:gdLst>
                <a:gd name="T0" fmla="*/ 0 w 41"/>
                <a:gd name="T1" fmla="*/ 9 h 9"/>
                <a:gd name="T2" fmla="*/ 17 w 41"/>
                <a:gd name="T3" fmla="*/ 0 h 9"/>
                <a:gd name="T4" fmla="*/ 41 w 41"/>
                <a:gd name="T5" fmla="*/ 0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9"/>
                  </a:moveTo>
                  <a:lnTo>
                    <a:pt x="17" y="0"/>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7" name="Freeform 143"/>
            <p:cNvSpPr>
              <a:spLocks/>
            </p:cNvSpPr>
            <p:nvPr/>
          </p:nvSpPr>
          <p:spPr bwMode="auto">
            <a:xfrm>
              <a:off x="2589" y="1615"/>
              <a:ext cx="41" cy="9"/>
            </a:xfrm>
            <a:custGeom>
              <a:avLst/>
              <a:gdLst>
                <a:gd name="T0" fmla="*/ 0 w 41"/>
                <a:gd name="T1" fmla="*/ 0 h 9"/>
                <a:gd name="T2" fmla="*/ 17 w 41"/>
                <a:gd name="T3" fmla="*/ 0 h 9"/>
                <a:gd name="T4" fmla="*/ 41 w 41"/>
                <a:gd name="T5" fmla="*/ 9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0"/>
                  </a:moveTo>
                  <a:lnTo>
                    <a:pt x="17" y="0"/>
                  </a:lnTo>
                  <a:lnTo>
                    <a:pt x="41" y="9"/>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8" name="Freeform 144"/>
            <p:cNvSpPr>
              <a:spLocks/>
            </p:cNvSpPr>
            <p:nvPr/>
          </p:nvSpPr>
          <p:spPr bwMode="auto">
            <a:xfrm>
              <a:off x="2630" y="1624"/>
              <a:ext cx="41" cy="36"/>
            </a:xfrm>
            <a:custGeom>
              <a:avLst/>
              <a:gdLst>
                <a:gd name="T0" fmla="*/ 0 w 41"/>
                <a:gd name="T1" fmla="*/ 0 h 36"/>
                <a:gd name="T2" fmla="*/ 16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6" y="18"/>
                  </a:lnTo>
                  <a:lnTo>
                    <a:pt x="41" y="36"/>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49" name="Freeform 145"/>
            <p:cNvSpPr>
              <a:spLocks/>
            </p:cNvSpPr>
            <p:nvPr/>
          </p:nvSpPr>
          <p:spPr bwMode="auto">
            <a:xfrm>
              <a:off x="2671" y="1660"/>
              <a:ext cx="41" cy="62"/>
            </a:xfrm>
            <a:custGeom>
              <a:avLst/>
              <a:gdLst>
                <a:gd name="T0" fmla="*/ 0 w 41"/>
                <a:gd name="T1" fmla="*/ 0 h 62"/>
                <a:gd name="T2" fmla="*/ 16 w 41"/>
                <a:gd name="T3" fmla="*/ 27 h 62"/>
                <a:gd name="T4" fmla="*/ 41 w 41"/>
                <a:gd name="T5" fmla="*/ 62 h 62"/>
                <a:gd name="T6" fmla="*/ 0 60000 65536"/>
                <a:gd name="T7" fmla="*/ 0 60000 65536"/>
                <a:gd name="T8" fmla="*/ 0 60000 65536"/>
                <a:gd name="T9" fmla="*/ 0 w 41"/>
                <a:gd name="T10" fmla="*/ 0 h 62"/>
                <a:gd name="T11" fmla="*/ 41 w 41"/>
                <a:gd name="T12" fmla="*/ 62 h 62"/>
              </a:gdLst>
              <a:ahLst/>
              <a:cxnLst>
                <a:cxn ang="T6">
                  <a:pos x="T0" y="T1"/>
                </a:cxn>
                <a:cxn ang="T7">
                  <a:pos x="T2" y="T3"/>
                </a:cxn>
                <a:cxn ang="T8">
                  <a:pos x="T4" y="T5"/>
                </a:cxn>
              </a:cxnLst>
              <a:rect l="T9" t="T10" r="T11" b="T12"/>
              <a:pathLst>
                <a:path w="41" h="62">
                  <a:moveTo>
                    <a:pt x="0" y="0"/>
                  </a:moveTo>
                  <a:lnTo>
                    <a:pt x="16" y="27"/>
                  </a:lnTo>
                  <a:lnTo>
                    <a:pt x="41" y="62"/>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0" name="Freeform 146"/>
            <p:cNvSpPr>
              <a:spLocks/>
            </p:cNvSpPr>
            <p:nvPr/>
          </p:nvSpPr>
          <p:spPr bwMode="auto">
            <a:xfrm>
              <a:off x="2712" y="1722"/>
              <a:ext cx="41" cy="90"/>
            </a:xfrm>
            <a:custGeom>
              <a:avLst/>
              <a:gdLst>
                <a:gd name="T0" fmla="*/ 0 w 41"/>
                <a:gd name="T1" fmla="*/ 0 h 90"/>
                <a:gd name="T2" fmla="*/ 16 w 41"/>
                <a:gd name="T3" fmla="*/ 45 h 90"/>
                <a:gd name="T4" fmla="*/ 41 w 41"/>
                <a:gd name="T5" fmla="*/ 90 h 90"/>
                <a:gd name="T6" fmla="*/ 0 60000 65536"/>
                <a:gd name="T7" fmla="*/ 0 60000 65536"/>
                <a:gd name="T8" fmla="*/ 0 60000 65536"/>
                <a:gd name="T9" fmla="*/ 0 w 41"/>
                <a:gd name="T10" fmla="*/ 0 h 90"/>
                <a:gd name="T11" fmla="*/ 41 w 41"/>
                <a:gd name="T12" fmla="*/ 90 h 90"/>
              </a:gdLst>
              <a:ahLst/>
              <a:cxnLst>
                <a:cxn ang="T6">
                  <a:pos x="T0" y="T1"/>
                </a:cxn>
                <a:cxn ang="T7">
                  <a:pos x="T2" y="T3"/>
                </a:cxn>
                <a:cxn ang="T8">
                  <a:pos x="T4" y="T5"/>
                </a:cxn>
              </a:cxnLst>
              <a:rect l="T9" t="T10" r="T11" b="T12"/>
              <a:pathLst>
                <a:path w="41" h="90">
                  <a:moveTo>
                    <a:pt x="0" y="0"/>
                  </a:moveTo>
                  <a:lnTo>
                    <a:pt x="16" y="45"/>
                  </a:lnTo>
                  <a:lnTo>
                    <a:pt x="41" y="9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1" name="Freeform 147"/>
            <p:cNvSpPr>
              <a:spLocks/>
            </p:cNvSpPr>
            <p:nvPr/>
          </p:nvSpPr>
          <p:spPr bwMode="auto">
            <a:xfrm>
              <a:off x="2753" y="1812"/>
              <a:ext cx="41" cy="106"/>
            </a:xfrm>
            <a:custGeom>
              <a:avLst/>
              <a:gdLst>
                <a:gd name="T0" fmla="*/ 0 w 41"/>
                <a:gd name="T1" fmla="*/ 0 h 106"/>
                <a:gd name="T2" fmla="*/ 16 w 41"/>
                <a:gd name="T3" fmla="*/ 53 h 106"/>
                <a:gd name="T4" fmla="*/ 41 w 41"/>
                <a:gd name="T5" fmla="*/ 106 h 106"/>
                <a:gd name="T6" fmla="*/ 0 60000 65536"/>
                <a:gd name="T7" fmla="*/ 0 60000 65536"/>
                <a:gd name="T8" fmla="*/ 0 60000 65536"/>
                <a:gd name="T9" fmla="*/ 0 w 41"/>
                <a:gd name="T10" fmla="*/ 0 h 106"/>
                <a:gd name="T11" fmla="*/ 41 w 41"/>
                <a:gd name="T12" fmla="*/ 106 h 106"/>
              </a:gdLst>
              <a:ahLst/>
              <a:cxnLst>
                <a:cxn ang="T6">
                  <a:pos x="T0" y="T1"/>
                </a:cxn>
                <a:cxn ang="T7">
                  <a:pos x="T2" y="T3"/>
                </a:cxn>
                <a:cxn ang="T8">
                  <a:pos x="T4" y="T5"/>
                </a:cxn>
              </a:cxnLst>
              <a:rect l="T9" t="T10" r="T11" b="T12"/>
              <a:pathLst>
                <a:path w="41" h="106">
                  <a:moveTo>
                    <a:pt x="0" y="0"/>
                  </a:moveTo>
                  <a:lnTo>
                    <a:pt x="16" y="53"/>
                  </a:lnTo>
                  <a:lnTo>
                    <a:pt x="41" y="106"/>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2" name="Line 148"/>
            <p:cNvSpPr>
              <a:spLocks noChangeShapeType="1"/>
            </p:cNvSpPr>
            <p:nvPr/>
          </p:nvSpPr>
          <p:spPr bwMode="auto">
            <a:xfrm>
              <a:off x="2794" y="1918"/>
              <a:ext cx="40"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3" name="Freeform 149"/>
            <p:cNvSpPr>
              <a:spLocks/>
            </p:cNvSpPr>
            <p:nvPr/>
          </p:nvSpPr>
          <p:spPr bwMode="auto">
            <a:xfrm>
              <a:off x="2834" y="2034"/>
              <a:ext cx="41" cy="134"/>
            </a:xfrm>
            <a:custGeom>
              <a:avLst/>
              <a:gdLst>
                <a:gd name="T0" fmla="*/ 0 w 41"/>
                <a:gd name="T1" fmla="*/ 0 h 134"/>
                <a:gd name="T2" fmla="*/ 17 w 41"/>
                <a:gd name="T3" fmla="*/ 63 h 134"/>
                <a:gd name="T4" fmla="*/ 41 w 41"/>
                <a:gd name="T5" fmla="*/ 134 h 134"/>
                <a:gd name="T6" fmla="*/ 0 60000 65536"/>
                <a:gd name="T7" fmla="*/ 0 60000 65536"/>
                <a:gd name="T8" fmla="*/ 0 60000 65536"/>
                <a:gd name="T9" fmla="*/ 0 w 41"/>
                <a:gd name="T10" fmla="*/ 0 h 134"/>
                <a:gd name="T11" fmla="*/ 41 w 41"/>
                <a:gd name="T12" fmla="*/ 134 h 134"/>
              </a:gdLst>
              <a:ahLst/>
              <a:cxnLst>
                <a:cxn ang="T6">
                  <a:pos x="T0" y="T1"/>
                </a:cxn>
                <a:cxn ang="T7">
                  <a:pos x="T2" y="T3"/>
                </a:cxn>
                <a:cxn ang="T8">
                  <a:pos x="T4" y="T5"/>
                </a:cxn>
              </a:cxnLst>
              <a:rect l="T9" t="T10" r="T11" b="T12"/>
              <a:pathLst>
                <a:path w="41" h="134">
                  <a:moveTo>
                    <a:pt x="0" y="0"/>
                  </a:moveTo>
                  <a:lnTo>
                    <a:pt x="17" y="63"/>
                  </a:lnTo>
                  <a:lnTo>
                    <a:pt x="41" y="134"/>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4" name="Line 150"/>
            <p:cNvSpPr>
              <a:spLocks noChangeShapeType="1"/>
            </p:cNvSpPr>
            <p:nvPr/>
          </p:nvSpPr>
          <p:spPr bwMode="auto">
            <a:xfrm>
              <a:off x="2875" y="2168"/>
              <a:ext cx="41"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5" name="Line 151"/>
            <p:cNvSpPr>
              <a:spLocks noChangeShapeType="1"/>
            </p:cNvSpPr>
            <p:nvPr/>
          </p:nvSpPr>
          <p:spPr bwMode="auto">
            <a:xfrm>
              <a:off x="2916" y="2311"/>
              <a:ext cx="33" cy="151"/>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6" name="Line 152"/>
            <p:cNvSpPr>
              <a:spLocks noChangeShapeType="1"/>
            </p:cNvSpPr>
            <p:nvPr/>
          </p:nvSpPr>
          <p:spPr bwMode="auto">
            <a:xfrm>
              <a:off x="2949" y="2462"/>
              <a:ext cx="41" cy="152"/>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7" name="Line 153"/>
            <p:cNvSpPr>
              <a:spLocks noChangeShapeType="1"/>
            </p:cNvSpPr>
            <p:nvPr/>
          </p:nvSpPr>
          <p:spPr bwMode="auto">
            <a:xfrm>
              <a:off x="2990" y="2614"/>
              <a:ext cx="41"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8" name="Freeform 154"/>
            <p:cNvSpPr>
              <a:spLocks/>
            </p:cNvSpPr>
            <p:nvPr/>
          </p:nvSpPr>
          <p:spPr bwMode="auto">
            <a:xfrm>
              <a:off x="3031" y="2757"/>
              <a:ext cx="40" cy="133"/>
            </a:xfrm>
            <a:custGeom>
              <a:avLst/>
              <a:gdLst>
                <a:gd name="T0" fmla="*/ 0 w 40"/>
                <a:gd name="T1" fmla="*/ 0 h 133"/>
                <a:gd name="T2" fmla="*/ 16 w 40"/>
                <a:gd name="T3" fmla="*/ 71 h 133"/>
                <a:gd name="T4" fmla="*/ 40 w 40"/>
                <a:gd name="T5" fmla="*/ 133 h 133"/>
                <a:gd name="T6" fmla="*/ 0 60000 65536"/>
                <a:gd name="T7" fmla="*/ 0 60000 65536"/>
                <a:gd name="T8" fmla="*/ 0 60000 65536"/>
                <a:gd name="T9" fmla="*/ 0 w 40"/>
                <a:gd name="T10" fmla="*/ 0 h 133"/>
                <a:gd name="T11" fmla="*/ 40 w 40"/>
                <a:gd name="T12" fmla="*/ 133 h 133"/>
              </a:gdLst>
              <a:ahLst/>
              <a:cxnLst>
                <a:cxn ang="T6">
                  <a:pos x="T0" y="T1"/>
                </a:cxn>
                <a:cxn ang="T7">
                  <a:pos x="T2" y="T3"/>
                </a:cxn>
                <a:cxn ang="T8">
                  <a:pos x="T4" y="T5"/>
                </a:cxn>
              </a:cxnLst>
              <a:rect l="T9" t="T10" r="T11" b="T12"/>
              <a:pathLst>
                <a:path w="40" h="133">
                  <a:moveTo>
                    <a:pt x="0" y="0"/>
                  </a:moveTo>
                  <a:lnTo>
                    <a:pt x="16" y="71"/>
                  </a:lnTo>
                  <a:lnTo>
                    <a:pt x="40" y="133"/>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59" name="Line 155"/>
            <p:cNvSpPr>
              <a:spLocks noChangeShapeType="1"/>
            </p:cNvSpPr>
            <p:nvPr/>
          </p:nvSpPr>
          <p:spPr bwMode="auto">
            <a:xfrm>
              <a:off x="3071" y="2890"/>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0" name="Freeform 156"/>
            <p:cNvSpPr>
              <a:spLocks/>
            </p:cNvSpPr>
            <p:nvPr/>
          </p:nvSpPr>
          <p:spPr bwMode="auto">
            <a:xfrm>
              <a:off x="3112" y="3006"/>
              <a:ext cx="41" cy="107"/>
            </a:xfrm>
            <a:custGeom>
              <a:avLst/>
              <a:gdLst>
                <a:gd name="T0" fmla="*/ 0 w 41"/>
                <a:gd name="T1" fmla="*/ 0 h 107"/>
                <a:gd name="T2" fmla="*/ 17 w 41"/>
                <a:gd name="T3" fmla="*/ 54 h 107"/>
                <a:gd name="T4" fmla="*/ 41 w 41"/>
                <a:gd name="T5" fmla="*/ 107 h 107"/>
                <a:gd name="T6" fmla="*/ 0 60000 65536"/>
                <a:gd name="T7" fmla="*/ 0 60000 65536"/>
                <a:gd name="T8" fmla="*/ 0 60000 65536"/>
                <a:gd name="T9" fmla="*/ 0 w 41"/>
                <a:gd name="T10" fmla="*/ 0 h 107"/>
                <a:gd name="T11" fmla="*/ 41 w 41"/>
                <a:gd name="T12" fmla="*/ 107 h 107"/>
              </a:gdLst>
              <a:ahLst/>
              <a:cxnLst>
                <a:cxn ang="T6">
                  <a:pos x="T0" y="T1"/>
                </a:cxn>
                <a:cxn ang="T7">
                  <a:pos x="T2" y="T3"/>
                </a:cxn>
                <a:cxn ang="T8">
                  <a:pos x="T4" y="T5"/>
                </a:cxn>
              </a:cxnLst>
              <a:rect l="T9" t="T10" r="T11" b="T12"/>
              <a:pathLst>
                <a:path w="41" h="107">
                  <a:moveTo>
                    <a:pt x="0" y="0"/>
                  </a:moveTo>
                  <a:lnTo>
                    <a:pt x="17" y="54"/>
                  </a:lnTo>
                  <a:lnTo>
                    <a:pt x="41" y="107"/>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1" name="Freeform 157"/>
            <p:cNvSpPr>
              <a:spLocks/>
            </p:cNvSpPr>
            <p:nvPr/>
          </p:nvSpPr>
          <p:spPr bwMode="auto">
            <a:xfrm>
              <a:off x="3153" y="3113"/>
              <a:ext cx="41" cy="89"/>
            </a:xfrm>
            <a:custGeom>
              <a:avLst/>
              <a:gdLst>
                <a:gd name="T0" fmla="*/ 0 w 41"/>
                <a:gd name="T1" fmla="*/ 0 h 89"/>
                <a:gd name="T2" fmla="*/ 17 w 41"/>
                <a:gd name="T3" fmla="*/ 45 h 89"/>
                <a:gd name="T4" fmla="*/ 41 w 41"/>
                <a:gd name="T5" fmla="*/ 89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0"/>
                  </a:moveTo>
                  <a:lnTo>
                    <a:pt x="17" y="45"/>
                  </a:lnTo>
                  <a:lnTo>
                    <a:pt x="41" y="89"/>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2" name="Freeform 158"/>
            <p:cNvSpPr>
              <a:spLocks/>
            </p:cNvSpPr>
            <p:nvPr/>
          </p:nvSpPr>
          <p:spPr bwMode="auto">
            <a:xfrm>
              <a:off x="3194" y="3202"/>
              <a:ext cx="41" cy="63"/>
            </a:xfrm>
            <a:custGeom>
              <a:avLst/>
              <a:gdLst>
                <a:gd name="T0" fmla="*/ 0 w 41"/>
                <a:gd name="T1" fmla="*/ 0 h 63"/>
                <a:gd name="T2" fmla="*/ 16 w 41"/>
                <a:gd name="T3" fmla="*/ 36 h 63"/>
                <a:gd name="T4" fmla="*/ 41 w 41"/>
                <a:gd name="T5" fmla="*/ 63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0"/>
                  </a:moveTo>
                  <a:lnTo>
                    <a:pt x="16" y="36"/>
                  </a:lnTo>
                  <a:lnTo>
                    <a:pt x="41" y="63"/>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3" name="Freeform 159"/>
            <p:cNvSpPr>
              <a:spLocks/>
            </p:cNvSpPr>
            <p:nvPr/>
          </p:nvSpPr>
          <p:spPr bwMode="auto">
            <a:xfrm>
              <a:off x="3235" y="3265"/>
              <a:ext cx="41" cy="35"/>
            </a:xfrm>
            <a:custGeom>
              <a:avLst/>
              <a:gdLst>
                <a:gd name="T0" fmla="*/ 0 w 41"/>
                <a:gd name="T1" fmla="*/ 0 h 35"/>
                <a:gd name="T2" fmla="*/ 16 w 41"/>
                <a:gd name="T3" fmla="*/ 18 h 35"/>
                <a:gd name="T4" fmla="*/ 41 w 41"/>
                <a:gd name="T5" fmla="*/ 35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0"/>
                  </a:moveTo>
                  <a:lnTo>
                    <a:pt x="16" y="18"/>
                  </a:lnTo>
                  <a:lnTo>
                    <a:pt x="41" y="35"/>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4" name="Freeform 160"/>
            <p:cNvSpPr>
              <a:spLocks/>
            </p:cNvSpPr>
            <p:nvPr/>
          </p:nvSpPr>
          <p:spPr bwMode="auto">
            <a:xfrm>
              <a:off x="3276" y="3300"/>
              <a:ext cx="41" cy="9"/>
            </a:xfrm>
            <a:custGeom>
              <a:avLst/>
              <a:gdLst>
                <a:gd name="T0" fmla="*/ 0 w 41"/>
                <a:gd name="T1" fmla="*/ 0 h 9"/>
                <a:gd name="T2" fmla="*/ 16 w 41"/>
                <a:gd name="T3" fmla="*/ 9 h 9"/>
                <a:gd name="T4" fmla="*/ 41 w 41"/>
                <a:gd name="T5" fmla="*/ 9 h 9"/>
                <a:gd name="T6" fmla="*/ 0 60000 65536"/>
                <a:gd name="T7" fmla="*/ 0 60000 65536"/>
                <a:gd name="T8" fmla="*/ 0 60000 65536"/>
                <a:gd name="T9" fmla="*/ 0 w 41"/>
                <a:gd name="T10" fmla="*/ 0 h 9"/>
                <a:gd name="T11" fmla="*/ 41 w 41"/>
                <a:gd name="T12" fmla="*/ 9 h 9"/>
              </a:gdLst>
              <a:ahLst/>
              <a:cxnLst>
                <a:cxn ang="T6">
                  <a:pos x="T0" y="T1"/>
                </a:cxn>
                <a:cxn ang="T7">
                  <a:pos x="T2" y="T3"/>
                </a:cxn>
                <a:cxn ang="T8">
                  <a:pos x="T4" y="T5"/>
                </a:cxn>
              </a:cxnLst>
              <a:rect l="T9" t="T10" r="T11" b="T12"/>
              <a:pathLst>
                <a:path w="41" h="9">
                  <a:moveTo>
                    <a:pt x="0" y="0"/>
                  </a:moveTo>
                  <a:lnTo>
                    <a:pt x="16" y="9"/>
                  </a:lnTo>
                  <a:lnTo>
                    <a:pt x="41" y="9"/>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5" name="Freeform 161"/>
            <p:cNvSpPr>
              <a:spLocks/>
            </p:cNvSpPr>
            <p:nvPr/>
          </p:nvSpPr>
          <p:spPr bwMode="auto">
            <a:xfrm>
              <a:off x="3317" y="3300"/>
              <a:ext cx="40" cy="9"/>
            </a:xfrm>
            <a:custGeom>
              <a:avLst/>
              <a:gdLst>
                <a:gd name="T0" fmla="*/ 0 w 40"/>
                <a:gd name="T1" fmla="*/ 9 h 9"/>
                <a:gd name="T2" fmla="*/ 24 w 40"/>
                <a:gd name="T3" fmla="*/ 9 h 9"/>
                <a:gd name="T4" fmla="*/ 40 w 40"/>
                <a:gd name="T5" fmla="*/ 0 h 9"/>
                <a:gd name="T6" fmla="*/ 0 60000 65536"/>
                <a:gd name="T7" fmla="*/ 0 60000 65536"/>
                <a:gd name="T8" fmla="*/ 0 60000 65536"/>
                <a:gd name="T9" fmla="*/ 0 w 40"/>
                <a:gd name="T10" fmla="*/ 0 h 9"/>
                <a:gd name="T11" fmla="*/ 40 w 40"/>
                <a:gd name="T12" fmla="*/ 9 h 9"/>
              </a:gdLst>
              <a:ahLst/>
              <a:cxnLst>
                <a:cxn ang="T6">
                  <a:pos x="T0" y="T1"/>
                </a:cxn>
                <a:cxn ang="T7">
                  <a:pos x="T2" y="T3"/>
                </a:cxn>
                <a:cxn ang="T8">
                  <a:pos x="T4" y="T5"/>
                </a:cxn>
              </a:cxnLst>
              <a:rect l="T9" t="T10" r="T11" b="T12"/>
              <a:pathLst>
                <a:path w="40" h="9">
                  <a:moveTo>
                    <a:pt x="0" y="9"/>
                  </a:moveTo>
                  <a:lnTo>
                    <a:pt x="24" y="9"/>
                  </a:lnTo>
                  <a:lnTo>
                    <a:pt x="40"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6" name="Freeform 162"/>
            <p:cNvSpPr>
              <a:spLocks/>
            </p:cNvSpPr>
            <p:nvPr/>
          </p:nvSpPr>
          <p:spPr bwMode="auto">
            <a:xfrm>
              <a:off x="3357" y="3265"/>
              <a:ext cx="33" cy="35"/>
            </a:xfrm>
            <a:custGeom>
              <a:avLst/>
              <a:gdLst>
                <a:gd name="T0" fmla="*/ 0 w 33"/>
                <a:gd name="T1" fmla="*/ 35 h 35"/>
                <a:gd name="T2" fmla="*/ 17 w 33"/>
                <a:gd name="T3" fmla="*/ 18 h 35"/>
                <a:gd name="T4" fmla="*/ 33 w 33"/>
                <a:gd name="T5" fmla="*/ 0 h 35"/>
                <a:gd name="T6" fmla="*/ 0 60000 65536"/>
                <a:gd name="T7" fmla="*/ 0 60000 65536"/>
                <a:gd name="T8" fmla="*/ 0 60000 65536"/>
                <a:gd name="T9" fmla="*/ 0 w 33"/>
                <a:gd name="T10" fmla="*/ 0 h 35"/>
                <a:gd name="T11" fmla="*/ 33 w 33"/>
                <a:gd name="T12" fmla="*/ 35 h 35"/>
              </a:gdLst>
              <a:ahLst/>
              <a:cxnLst>
                <a:cxn ang="T6">
                  <a:pos x="T0" y="T1"/>
                </a:cxn>
                <a:cxn ang="T7">
                  <a:pos x="T2" y="T3"/>
                </a:cxn>
                <a:cxn ang="T8">
                  <a:pos x="T4" y="T5"/>
                </a:cxn>
              </a:cxnLst>
              <a:rect l="T9" t="T10" r="T11" b="T12"/>
              <a:pathLst>
                <a:path w="33" h="35">
                  <a:moveTo>
                    <a:pt x="0" y="35"/>
                  </a:moveTo>
                  <a:lnTo>
                    <a:pt x="17" y="18"/>
                  </a:lnTo>
                  <a:lnTo>
                    <a:pt x="33"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7" name="Freeform 163"/>
            <p:cNvSpPr>
              <a:spLocks/>
            </p:cNvSpPr>
            <p:nvPr/>
          </p:nvSpPr>
          <p:spPr bwMode="auto">
            <a:xfrm>
              <a:off x="3390" y="3202"/>
              <a:ext cx="41" cy="63"/>
            </a:xfrm>
            <a:custGeom>
              <a:avLst/>
              <a:gdLst>
                <a:gd name="T0" fmla="*/ 0 w 41"/>
                <a:gd name="T1" fmla="*/ 63 h 63"/>
                <a:gd name="T2" fmla="*/ 16 w 41"/>
                <a:gd name="T3" fmla="*/ 36 h 63"/>
                <a:gd name="T4" fmla="*/ 41 w 41"/>
                <a:gd name="T5" fmla="*/ 0 h 63"/>
                <a:gd name="T6" fmla="*/ 0 60000 65536"/>
                <a:gd name="T7" fmla="*/ 0 60000 65536"/>
                <a:gd name="T8" fmla="*/ 0 60000 65536"/>
                <a:gd name="T9" fmla="*/ 0 w 41"/>
                <a:gd name="T10" fmla="*/ 0 h 63"/>
                <a:gd name="T11" fmla="*/ 41 w 41"/>
                <a:gd name="T12" fmla="*/ 63 h 63"/>
              </a:gdLst>
              <a:ahLst/>
              <a:cxnLst>
                <a:cxn ang="T6">
                  <a:pos x="T0" y="T1"/>
                </a:cxn>
                <a:cxn ang="T7">
                  <a:pos x="T2" y="T3"/>
                </a:cxn>
                <a:cxn ang="T8">
                  <a:pos x="T4" y="T5"/>
                </a:cxn>
              </a:cxnLst>
              <a:rect l="T9" t="T10" r="T11" b="T12"/>
              <a:pathLst>
                <a:path w="41" h="63">
                  <a:moveTo>
                    <a:pt x="0" y="63"/>
                  </a:moveTo>
                  <a:lnTo>
                    <a:pt x="16" y="36"/>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8" name="Freeform 164"/>
            <p:cNvSpPr>
              <a:spLocks/>
            </p:cNvSpPr>
            <p:nvPr/>
          </p:nvSpPr>
          <p:spPr bwMode="auto">
            <a:xfrm>
              <a:off x="3431" y="3113"/>
              <a:ext cx="41" cy="89"/>
            </a:xfrm>
            <a:custGeom>
              <a:avLst/>
              <a:gdLst>
                <a:gd name="T0" fmla="*/ 0 w 41"/>
                <a:gd name="T1" fmla="*/ 89 h 89"/>
                <a:gd name="T2" fmla="*/ 16 w 41"/>
                <a:gd name="T3" fmla="*/ 45 h 89"/>
                <a:gd name="T4" fmla="*/ 41 w 41"/>
                <a:gd name="T5" fmla="*/ 0 h 89"/>
                <a:gd name="T6" fmla="*/ 0 60000 65536"/>
                <a:gd name="T7" fmla="*/ 0 60000 65536"/>
                <a:gd name="T8" fmla="*/ 0 60000 65536"/>
                <a:gd name="T9" fmla="*/ 0 w 41"/>
                <a:gd name="T10" fmla="*/ 0 h 89"/>
                <a:gd name="T11" fmla="*/ 41 w 41"/>
                <a:gd name="T12" fmla="*/ 89 h 89"/>
              </a:gdLst>
              <a:ahLst/>
              <a:cxnLst>
                <a:cxn ang="T6">
                  <a:pos x="T0" y="T1"/>
                </a:cxn>
                <a:cxn ang="T7">
                  <a:pos x="T2" y="T3"/>
                </a:cxn>
                <a:cxn ang="T8">
                  <a:pos x="T4" y="T5"/>
                </a:cxn>
              </a:cxnLst>
              <a:rect l="T9" t="T10" r="T11" b="T12"/>
              <a:pathLst>
                <a:path w="41" h="89">
                  <a:moveTo>
                    <a:pt x="0" y="89"/>
                  </a:moveTo>
                  <a:lnTo>
                    <a:pt x="16" y="45"/>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69" name="Freeform 165"/>
            <p:cNvSpPr>
              <a:spLocks/>
            </p:cNvSpPr>
            <p:nvPr/>
          </p:nvSpPr>
          <p:spPr bwMode="auto">
            <a:xfrm>
              <a:off x="3472" y="3006"/>
              <a:ext cx="41" cy="107"/>
            </a:xfrm>
            <a:custGeom>
              <a:avLst/>
              <a:gdLst>
                <a:gd name="T0" fmla="*/ 0 w 41"/>
                <a:gd name="T1" fmla="*/ 107 h 107"/>
                <a:gd name="T2" fmla="*/ 16 w 41"/>
                <a:gd name="T3" fmla="*/ 54 h 107"/>
                <a:gd name="T4" fmla="*/ 41 w 41"/>
                <a:gd name="T5" fmla="*/ 0 h 107"/>
                <a:gd name="T6" fmla="*/ 0 60000 65536"/>
                <a:gd name="T7" fmla="*/ 0 60000 65536"/>
                <a:gd name="T8" fmla="*/ 0 60000 65536"/>
                <a:gd name="T9" fmla="*/ 0 w 41"/>
                <a:gd name="T10" fmla="*/ 0 h 107"/>
                <a:gd name="T11" fmla="*/ 41 w 41"/>
                <a:gd name="T12" fmla="*/ 107 h 107"/>
              </a:gdLst>
              <a:ahLst/>
              <a:cxnLst>
                <a:cxn ang="T6">
                  <a:pos x="T0" y="T1"/>
                </a:cxn>
                <a:cxn ang="T7">
                  <a:pos x="T2" y="T3"/>
                </a:cxn>
                <a:cxn ang="T8">
                  <a:pos x="T4" y="T5"/>
                </a:cxn>
              </a:cxnLst>
              <a:rect l="T9" t="T10" r="T11" b="T12"/>
              <a:pathLst>
                <a:path w="41" h="107">
                  <a:moveTo>
                    <a:pt x="0" y="107"/>
                  </a:moveTo>
                  <a:lnTo>
                    <a:pt x="16" y="54"/>
                  </a:lnTo>
                  <a:lnTo>
                    <a:pt x="41"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0" name="Line 166"/>
            <p:cNvSpPr>
              <a:spLocks noChangeShapeType="1"/>
            </p:cNvSpPr>
            <p:nvPr/>
          </p:nvSpPr>
          <p:spPr bwMode="auto">
            <a:xfrm flipV="1">
              <a:off x="3513" y="2890"/>
              <a:ext cx="41" cy="116"/>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1" name="Freeform 167"/>
            <p:cNvSpPr>
              <a:spLocks/>
            </p:cNvSpPr>
            <p:nvPr/>
          </p:nvSpPr>
          <p:spPr bwMode="auto">
            <a:xfrm>
              <a:off x="3554" y="2757"/>
              <a:ext cx="40" cy="133"/>
            </a:xfrm>
            <a:custGeom>
              <a:avLst/>
              <a:gdLst>
                <a:gd name="T0" fmla="*/ 0 w 40"/>
                <a:gd name="T1" fmla="*/ 133 h 133"/>
                <a:gd name="T2" fmla="*/ 16 w 40"/>
                <a:gd name="T3" fmla="*/ 71 h 133"/>
                <a:gd name="T4" fmla="*/ 40 w 40"/>
                <a:gd name="T5" fmla="*/ 0 h 133"/>
                <a:gd name="T6" fmla="*/ 0 60000 65536"/>
                <a:gd name="T7" fmla="*/ 0 60000 65536"/>
                <a:gd name="T8" fmla="*/ 0 60000 65536"/>
                <a:gd name="T9" fmla="*/ 0 w 40"/>
                <a:gd name="T10" fmla="*/ 0 h 133"/>
                <a:gd name="T11" fmla="*/ 40 w 40"/>
                <a:gd name="T12" fmla="*/ 133 h 133"/>
              </a:gdLst>
              <a:ahLst/>
              <a:cxnLst>
                <a:cxn ang="T6">
                  <a:pos x="T0" y="T1"/>
                </a:cxn>
                <a:cxn ang="T7">
                  <a:pos x="T2" y="T3"/>
                </a:cxn>
                <a:cxn ang="T8">
                  <a:pos x="T4" y="T5"/>
                </a:cxn>
              </a:cxnLst>
              <a:rect l="T9" t="T10" r="T11" b="T12"/>
              <a:pathLst>
                <a:path w="40" h="133">
                  <a:moveTo>
                    <a:pt x="0" y="133"/>
                  </a:moveTo>
                  <a:lnTo>
                    <a:pt x="16" y="71"/>
                  </a:lnTo>
                  <a:lnTo>
                    <a:pt x="40" y="0"/>
                  </a:lnTo>
                </a:path>
              </a:pathLst>
            </a:custGeom>
            <a:noFill/>
            <a:ln w="12700">
              <a:solidFill>
                <a:srgbClr val="FF00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2" name="Line 168"/>
            <p:cNvSpPr>
              <a:spLocks noChangeShapeType="1"/>
            </p:cNvSpPr>
            <p:nvPr/>
          </p:nvSpPr>
          <p:spPr bwMode="auto">
            <a:xfrm flipV="1">
              <a:off x="3594" y="2614"/>
              <a:ext cx="41"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3" name="Line 169"/>
            <p:cNvSpPr>
              <a:spLocks noChangeShapeType="1"/>
            </p:cNvSpPr>
            <p:nvPr/>
          </p:nvSpPr>
          <p:spPr bwMode="auto">
            <a:xfrm flipV="1">
              <a:off x="3635" y="2462"/>
              <a:ext cx="41" cy="152"/>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4" name="Line 170"/>
            <p:cNvSpPr>
              <a:spLocks noChangeShapeType="1"/>
            </p:cNvSpPr>
            <p:nvPr/>
          </p:nvSpPr>
          <p:spPr bwMode="auto">
            <a:xfrm flipV="1">
              <a:off x="3676" y="2311"/>
              <a:ext cx="41" cy="151"/>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5" name="Line 171"/>
            <p:cNvSpPr>
              <a:spLocks noChangeShapeType="1"/>
            </p:cNvSpPr>
            <p:nvPr/>
          </p:nvSpPr>
          <p:spPr bwMode="auto">
            <a:xfrm flipV="1">
              <a:off x="3717" y="2168"/>
              <a:ext cx="41" cy="143"/>
            </a:xfrm>
            <a:prstGeom prst="line">
              <a:avLst/>
            </a:prstGeom>
            <a:noFill/>
            <a:ln w="12700">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6" name="Line 172"/>
            <p:cNvSpPr>
              <a:spLocks noChangeShapeType="1"/>
            </p:cNvSpPr>
            <p:nvPr/>
          </p:nvSpPr>
          <p:spPr bwMode="auto">
            <a:xfrm flipV="1">
              <a:off x="865" y="2739"/>
              <a:ext cx="41" cy="18"/>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7" name="Freeform 173"/>
            <p:cNvSpPr>
              <a:spLocks/>
            </p:cNvSpPr>
            <p:nvPr/>
          </p:nvSpPr>
          <p:spPr bwMode="auto">
            <a:xfrm>
              <a:off x="906" y="2721"/>
              <a:ext cx="41" cy="18"/>
            </a:xfrm>
            <a:custGeom>
              <a:avLst/>
              <a:gdLst>
                <a:gd name="T0" fmla="*/ 0 w 41"/>
                <a:gd name="T1" fmla="*/ 18 h 18"/>
                <a:gd name="T2" fmla="*/ 16 w 41"/>
                <a:gd name="T3" fmla="*/ 9 h 18"/>
                <a:gd name="T4" fmla="*/ 41 w 41"/>
                <a:gd name="T5" fmla="*/ 0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18"/>
                  </a:moveTo>
                  <a:lnTo>
                    <a:pt x="16" y="9"/>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8" name="Freeform 174"/>
            <p:cNvSpPr>
              <a:spLocks/>
            </p:cNvSpPr>
            <p:nvPr/>
          </p:nvSpPr>
          <p:spPr bwMode="auto">
            <a:xfrm>
              <a:off x="947" y="2685"/>
              <a:ext cx="41" cy="36"/>
            </a:xfrm>
            <a:custGeom>
              <a:avLst/>
              <a:gdLst>
                <a:gd name="T0" fmla="*/ 0 w 41"/>
                <a:gd name="T1" fmla="*/ 36 h 36"/>
                <a:gd name="T2" fmla="*/ 16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16"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79" name="Line 175"/>
            <p:cNvSpPr>
              <a:spLocks noChangeShapeType="1"/>
            </p:cNvSpPr>
            <p:nvPr/>
          </p:nvSpPr>
          <p:spPr bwMode="auto">
            <a:xfrm flipV="1">
              <a:off x="988" y="2650"/>
              <a:ext cx="40" cy="3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0" name="Freeform 176"/>
            <p:cNvSpPr>
              <a:spLocks/>
            </p:cNvSpPr>
            <p:nvPr/>
          </p:nvSpPr>
          <p:spPr bwMode="auto">
            <a:xfrm>
              <a:off x="1028" y="2614"/>
              <a:ext cx="41" cy="36"/>
            </a:xfrm>
            <a:custGeom>
              <a:avLst/>
              <a:gdLst>
                <a:gd name="T0" fmla="*/ 0 w 41"/>
                <a:gd name="T1" fmla="*/ 36 h 36"/>
                <a:gd name="T2" fmla="*/ 25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25"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1" name="Freeform 177"/>
            <p:cNvSpPr>
              <a:spLocks/>
            </p:cNvSpPr>
            <p:nvPr/>
          </p:nvSpPr>
          <p:spPr bwMode="auto">
            <a:xfrm>
              <a:off x="1069" y="2560"/>
              <a:ext cx="33" cy="54"/>
            </a:xfrm>
            <a:custGeom>
              <a:avLst/>
              <a:gdLst>
                <a:gd name="T0" fmla="*/ 0 w 33"/>
                <a:gd name="T1" fmla="*/ 54 h 54"/>
                <a:gd name="T2" fmla="*/ 17 w 33"/>
                <a:gd name="T3" fmla="*/ 27 h 54"/>
                <a:gd name="T4" fmla="*/ 33 w 33"/>
                <a:gd name="T5" fmla="*/ 0 h 54"/>
                <a:gd name="T6" fmla="*/ 0 60000 65536"/>
                <a:gd name="T7" fmla="*/ 0 60000 65536"/>
                <a:gd name="T8" fmla="*/ 0 60000 65536"/>
                <a:gd name="T9" fmla="*/ 0 w 33"/>
                <a:gd name="T10" fmla="*/ 0 h 54"/>
                <a:gd name="T11" fmla="*/ 33 w 33"/>
                <a:gd name="T12" fmla="*/ 54 h 54"/>
              </a:gdLst>
              <a:ahLst/>
              <a:cxnLst>
                <a:cxn ang="T6">
                  <a:pos x="T0" y="T1"/>
                </a:cxn>
                <a:cxn ang="T7">
                  <a:pos x="T2" y="T3"/>
                </a:cxn>
                <a:cxn ang="T8">
                  <a:pos x="T4" y="T5"/>
                </a:cxn>
              </a:cxnLst>
              <a:rect l="T9" t="T10" r="T11" b="T12"/>
              <a:pathLst>
                <a:path w="33" h="54">
                  <a:moveTo>
                    <a:pt x="0" y="54"/>
                  </a:moveTo>
                  <a:lnTo>
                    <a:pt x="17" y="27"/>
                  </a:lnTo>
                  <a:lnTo>
                    <a:pt x="33"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2" name="Line 178"/>
            <p:cNvSpPr>
              <a:spLocks noChangeShapeType="1"/>
            </p:cNvSpPr>
            <p:nvPr/>
          </p:nvSpPr>
          <p:spPr bwMode="auto">
            <a:xfrm flipV="1">
              <a:off x="1102" y="2516"/>
              <a:ext cx="41" cy="4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3" name="Line 179"/>
            <p:cNvSpPr>
              <a:spLocks noChangeShapeType="1"/>
            </p:cNvSpPr>
            <p:nvPr/>
          </p:nvSpPr>
          <p:spPr bwMode="auto">
            <a:xfrm flipV="1">
              <a:off x="1143" y="2462"/>
              <a:ext cx="41" cy="5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4" name="Line 180"/>
            <p:cNvSpPr>
              <a:spLocks noChangeShapeType="1"/>
            </p:cNvSpPr>
            <p:nvPr/>
          </p:nvSpPr>
          <p:spPr bwMode="auto">
            <a:xfrm flipV="1">
              <a:off x="1184" y="2409"/>
              <a:ext cx="41" cy="53"/>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5" name="Line 181"/>
            <p:cNvSpPr>
              <a:spLocks noChangeShapeType="1"/>
            </p:cNvSpPr>
            <p:nvPr/>
          </p:nvSpPr>
          <p:spPr bwMode="auto">
            <a:xfrm flipV="1">
              <a:off x="1225" y="2364"/>
              <a:ext cx="40" cy="4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6" name="Freeform 182"/>
            <p:cNvSpPr>
              <a:spLocks/>
            </p:cNvSpPr>
            <p:nvPr/>
          </p:nvSpPr>
          <p:spPr bwMode="auto">
            <a:xfrm>
              <a:off x="1265" y="2311"/>
              <a:ext cx="41" cy="53"/>
            </a:xfrm>
            <a:custGeom>
              <a:avLst/>
              <a:gdLst>
                <a:gd name="T0" fmla="*/ 0 w 41"/>
                <a:gd name="T1" fmla="*/ 53 h 53"/>
                <a:gd name="T2" fmla="*/ 17 w 41"/>
                <a:gd name="T3" fmla="*/ 27 h 53"/>
                <a:gd name="T4" fmla="*/ 41 w 41"/>
                <a:gd name="T5" fmla="*/ 0 h 53"/>
                <a:gd name="T6" fmla="*/ 0 60000 65536"/>
                <a:gd name="T7" fmla="*/ 0 60000 65536"/>
                <a:gd name="T8" fmla="*/ 0 60000 65536"/>
                <a:gd name="T9" fmla="*/ 0 w 41"/>
                <a:gd name="T10" fmla="*/ 0 h 53"/>
                <a:gd name="T11" fmla="*/ 41 w 41"/>
                <a:gd name="T12" fmla="*/ 53 h 53"/>
              </a:gdLst>
              <a:ahLst/>
              <a:cxnLst>
                <a:cxn ang="T6">
                  <a:pos x="T0" y="T1"/>
                </a:cxn>
                <a:cxn ang="T7">
                  <a:pos x="T2" y="T3"/>
                </a:cxn>
                <a:cxn ang="T8">
                  <a:pos x="T4" y="T5"/>
                </a:cxn>
              </a:cxnLst>
              <a:rect l="T9" t="T10" r="T11" b="T12"/>
              <a:pathLst>
                <a:path w="41" h="53">
                  <a:moveTo>
                    <a:pt x="0" y="53"/>
                  </a:moveTo>
                  <a:lnTo>
                    <a:pt x="17" y="27"/>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7" name="Freeform 183"/>
            <p:cNvSpPr>
              <a:spLocks/>
            </p:cNvSpPr>
            <p:nvPr/>
          </p:nvSpPr>
          <p:spPr bwMode="auto">
            <a:xfrm>
              <a:off x="1306" y="2275"/>
              <a:ext cx="41" cy="36"/>
            </a:xfrm>
            <a:custGeom>
              <a:avLst/>
              <a:gdLst>
                <a:gd name="T0" fmla="*/ 0 w 41"/>
                <a:gd name="T1" fmla="*/ 36 h 36"/>
                <a:gd name="T2" fmla="*/ 17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17"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8" name="Line 184"/>
            <p:cNvSpPr>
              <a:spLocks noChangeShapeType="1"/>
            </p:cNvSpPr>
            <p:nvPr/>
          </p:nvSpPr>
          <p:spPr bwMode="auto">
            <a:xfrm flipV="1">
              <a:off x="1347" y="2239"/>
              <a:ext cx="41" cy="36"/>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89" name="Freeform 185"/>
            <p:cNvSpPr>
              <a:spLocks/>
            </p:cNvSpPr>
            <p:nvPr/>
          </p:nvSpPr>
          <p:spPr bwMode="auto">
            <a:xfrm>
              <a:off x="1388" y="2204"/>
              <a:ext cx="41" cy="35"/>
            </a:xfrm>
            <a:custGeom>
              <a:avLst/>
              <a:gdLst>
                <a:gd name="T0" fmla="*/ 0 w 41"/>
                <a:gd name="T1" fmla="*/ 35 h 35"/>
                <a:gd name="T2" fmla="*/ 16 w 41"/>
                <a:gd name="T3" fmla="*/ 18 h 35"/>
                <a:gd name="T4" fmla="*/ 41 w 41"/>
                <a:gd name="T5" fmla="*/ 0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35"/>
                  </a:moveTo>
                  <a:lnTo>
                    <a:pt x="16"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0" name="Freeform 186"/>
            <p:cNvSpPr>
              <a:spLocks/>
            </p:cNvSpPr>
            <p:nvPr/>
          </p:nvSpPr>
          <p:spPr bwMode="auto">
            <a:xfrm>
              <a:off x="1429" y="2186"/>
              <a:ext cx="41" cy="18"/>
            </a:xfrm>
            <a:custGeom>
              <a:avLst/>
              <a:gdLst>
                <a:gd name="T0" fmla="*/ 0 w 41"/>
                <a:gd name="T1" fmla="*/ 18 h 18"/>
                <a:gd name="T2" fmla="*/ 16 w 41"/>
                <a:gd name="T3" fmla="*/ 9 h 18"/>
                <a:gd name="T4" fmla="*/ 41 w 41"/>
                <a:gd name="T5" fmla="*/ 0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18"/>
                  </a:moveTo>
                  <a:lnTo>
                    <a:pt x="16" y="9"/>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1" name="Freeform 187"/>
            <p:cNvSpPr>
              <a:spLocks/>
            </p:cNvSpPr>
            <p:nvPr/>
          </p:nvSpPr>
          <p:spPr bwMode="auto">
            <a:xfrm>
              <a:off x="1470" y="2168"/>
              <a:ext cx="41" cy="18"/>
            </a:xfrm>
            <a:custGeom>
              <a:avLst/>
              <a:gdLst>
                <a:gd name="T0" fmla="*/ 0 w 41"/>
                <a:gd name="T1" fmla="*/ 18 h 18"/>
                <a:gd name="T2" fmla="*/ 16 w 41"/>
                <a:gd name="T3" fmla="*/ 9 h 18"/>
                <a:gd name="T4" fmla="*/ 41 w 41"/>
                <a:gd name="T5" fmla="*/ 0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18"/>
                  </a:moveTo>
                  <a:lnTo>
                    <a:pt x="16" y="9"/>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2" name="Freeform 188"/>
            <p:cNvSpPr>
              <a:spLocks/>
            </p:cNvSpPr>
            <p:nvPr/>
          </p:nvSpPr>
          <p:spPr bwMode="auto">
            <a:xfrm>
              <a:off x="1511" y="2168"/>
              <a:ext cx="40" cy="1"/>
            </a:xfrm>
            <a:custGeom>
              <a:avLst/>
              <a:gdLst>
                <a:gd name="T0" fmla="*/ 0 w 40"/>
                <a:gd name="T1" fmla="*/ 0 h 1"/>
                <a:gd name="T2" fmla="*/ 24 w 40"/>
                <a:gd name="T3" fmla="*/ 0 h 1"/>
                <a:gd name="T4" fmla="*/ 40 w 40"/>
                <a:gd name="T5" fmla="*/ 0 h 1"/>
                <a:gd name="T6" fmla="*/ 0 60000 65536"/>
                <a:gd name="T7" fmla="*/ 0 60000 65536"/>
                <a:gd name="T8" fmla="*/ 0 60000 65536"/>
                <a:gd name="T9" fmla="*/ 0 w 40"/>
                <a:gd name="T10" fmla="*/ 0 h 1"/>
                <a:gd name="T11" fmla="*/ 40 w 40"/>
                <a:gd name="T12" fmla="*/ 1 h 1"/>
              </a:gdLst>
              <a:ahLst/>
              <a:cxnLst>
                <a:cxn ang="T6">
                  <a:pos x="T0" y="T1"/>
                </a:cxn>
                <a:cxn ang="T7">
                  <a:pos x="T2" y="T3"/>
                </a:cxn>
                <a:cxn ang="T8">
                  <a:pos x="T4" y="T5"/>
                </a:cxn>
              </a:cxnLst>
              <a:rect l="T9" t="T10" r="T11" b="T12"/>
              <a:pathLst>
                <a:path w="40" h="1">
                  <a:moveTo>
                    <a:pt x="0" y="0"/>
                  </a:moveTo>
                  <a:lnTo>
                    <a:pt x="24" y="0"/>
                  </a:lnTo>
                  <a:lnTo>
                    <a:pt x="40"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3" name="Freeform 189"/>
            <p:cNvSpPr>
              <a:spLocks/>
            </p:cNvSpPr>
            <p:nvPr/>
          </p:nvSpPr>
          <p:spPr bwMode="auto">
            <a:xfrm>
              <a:off x="1551" y="2168"/>
              <a:ext cx="33" cy="1"/>
            </a:xfrm>
            <a:custGeom>
              <a:avLst/>
              <a:gdLst>
                <a:gd name="T0" fmla="*/ 0 w 33"/>
                <a:gd name="T1" fmla="*/ 0 h 1"/>
                <a:gd name="T2" fmla="*/ 17 w 33"/>
                <a:gd name="T3" fmla="*/ 0 h 1"/>
                <a:gd name="T4" fmla="*/ 33 w 33"/>
                <a:gd name="T5" fmla="*/ 0 h 1"/>
                <a:gd name="T6" fmla="*/ 0 60000 65536"/>
                <a:gd name="T7" fmla="*/ 0 60000 65536"/>
                <a:gd name="T8" fmla="*/ 0 60000 65536"/>
                <a:gd name="T9" fmla="*/ 0 w 33"/>
                <a:gd name="T10" fmla="*/ 0 h 1"/>
                <a:gd name="T11" fmla="*/ 33 w 33"/>
                <a:gd name="T12" fmla="*/ 1 h 1"/>
              </a:gdLst>
              <a:ahLst/>
              <a:cxnLst>
                <a:cxn ang="T6">
                  <a:pos x="T0" y="T1"/>
                </a:cxn>
                <a:cxn ang="T7">
                  <a:pos x="T2" y="T3"/>
                </a:cxn>
                <a:cxn ang="T8">
                  <a:pos x="T4" y="T5"/>
                </a:cxn>
              </a:cxnLst>
              <a:rect l="T9" t="T10" r="T11" b="T12"/>
              <a:pathLst>
                <a:path w="33" h="1">
                  <a:moveTo>
                    <a:pt x="0" y="0"/>
                  </a:moveTo>
                  <a:lnTo>
                    <a:pt x="17" y="0"/>
                  </a:lnTo>
                  <a:lnTo>
                    <a:pt x="33"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4" name="Freeform 190"/>
            <p:cNvSpPr>
              <a:spLocks/>
            </p:cNvSpPr>
            <p:nvPr/>
          </p:nvSpPr>
          <p:spPr bwMode="auto">
            <a:xfrm>
              <a:off x="1584" y="2168"/>
              <a:ext cx="41" cy="18"/>
            </a:xfrm>
            <a:custGeom>
              <a:avLst/>
              <a:gdLst>
                <a:gd name="T0" fmla="*/ 0 w 41"/>
                <a:gd name="T1" fmla="*/ 0 h 18"/>
                <a:gd name="T2" fmla="*/ 16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6"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5" name="Freeform 191"/>
            <p:cNvSpPr>
              <a:spLocks/>
            </p:cNvSpPr>
            <p:nvPr/>
          </p:nvSpPr>
          <p:spPr bwMode="auto">
            <a:xfrm>
              <a:off x="1625" y="2186"/>
              <a:ext cx="41" cy="18"/>
            </a:xfrm>
            <a:custGeom>
              <a:avLst/>
              <a:gdLst>
                <a:gd name="T0" fmla="*/ 0 w 41"/>
                <a:gd name="T1" fmla="*/ 0 h 18"/>
                <a:gd name="T2" fmla="*/ 16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6"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6" name="Freeform 192"/>
            <p:cNvSpPr>
              <a:spLocks/>
            </p:cNvSpPr>
            <p:nvPr/>
          </p:nvSpPr>
          <p:spPr bwMode="auto">
            <a:xfrm>
              <a:off x="1666" y="2204"/>
              <a:ext cx="41" cy="35"/>
            </a:xfrm>
            <a:custGeom>
              <a:avLst/>
              <a:gdLst>
                <a:gd name="T0" fmla="*/ 0 w 41"/>
                <a:gd name="T1" fmla="*/ 0 h 35"/>
                <a:gd name="T2" fmla="*/ 16 w 41"/>
                <a:gd name="T3" fmla="*/ 18 h 35"/>
                <a:gd name="T4" fmla="*/ 41 w 41"/>
                <a:gd name="T5" fmla="*/ 35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0"/>
                  </a:moveTo>
                  <a:lnTo>
                    <a:pt x="16" y="18"/>
                  </a:lnTo>
                  <a:lnTo>
                    <a:pt x="41" y="35"/>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7" name="Line 193"/>
            <p:cNvSpPr>
              <a:spLocks noChangeShapeType="1"/>
            </p:cNvSpPr>
            <p:nvPr/>
          </p:nvSpPr>
          <p:spPr bwMode="auto">
            <a:xfrm>
              <a:off x="1707" y="2239"/>
              <a:ext cx="41" cy="36"/>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8" name="Freeform 194"/>
            <p:cNvSpPr>
              <a:spLocks/>
            </p:cNvSpPr>
            <p:nvPr/>
          </p:nvSpPr>
          <p:spPr bwMode="auto">
            <a:xfrm>
              <a:off x="1748" y="2275"/>
              <a:ext cx="40" cy="36"/>
            </a:xfrm>
            <a:custGeom>
              <a:avLst/>
              <a:gdLst>
                <a:gd name="T0" fmla="*/ 0 w 40"/>
                <a:gd name="T1" fmla="*/ 0 h 36"/>
                <a:gd name="T2" fmla="*/ 16 w 40"/>
                <a:gd name="T3" fmla="*/ 18 h 36"/>
                <a:gd name="T4" fmla="*/ 40 w 40"/>
                <a:gd name="T5" fmla="*/ 36 h 36"/>
                <a:gd name="T6" fmla="*/ 0 60000 65536"/>
                <a:gd name="T7" fmla="*/ 0 60000 65536"/>
                <a:gd name="T8" fmla="*/ 0 60000 65536"/>
                <a:gd name="T9" fmla="*/ 0 w 40"/>
                <a:gd name="T10" fmla="*/ 0 h 36"/>
                <a:gd name="T11" fmla="*/ 40 w 40"/>
                <a:gd name="T12" fmla="*/ 36 h 36"/>
              </a:gdLst>
              <a:ahLst/>
              <a:cxnLst>
                <a:cxn ang="T6">
                  <a:pos x="T0" y="T1"/>
                </a:cxn>
                <a:cxn ang="T7">
                  <a:pos x="T2" y="T3"/>
                </a:cxn>
                <a:cxn ang="T8">
                  <a:pos x="T4" y="T5"/>
                </a:cxn>
              </a:cxnLst>
              <a:rect l="T9" t="T10" r="T11" b="T12"/>
              <a:pathLst>
                <a:path w="40" h="36">
                  <a:moveTo>
                    <a:pt x="0" y="0"/>
                  </a:moveTo>
                  <a:lnTo>
                    <a:pt x="16" y="18"/>
                  </a:lnTo>
                  <a:lnTo>
                    <a:pt x="40" y="36"/>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199" name="Freeform 195"/>
            <p:cNvSpPr>
              <a:spLocks/>
            </p:cNvSpPr>
            <p:nvPr/>
          </p:nvSpPr>
          <p:spPr bwMode="auto">
            <a:xfrm>
              <a:off x="1788" y="2311"/>
              <a:ext cx="41" cy="53"/>
            </a:xfrm>
            <a:custGeom>
              <a:avLst/>
              <a:gdLst>
                <a:gd name="T0" fmla="*/ 0 w 41"/>
                <a:gd name="T1" fmla="*/ 0 h 53"/>
                <a:gd name="T2" fmla="*/ 17 w 41"/>
                <a:gd name="T3" fmla="*/ 27 h 53"/>
                <a:gd name="T4" fmla="*/ 41 w 41"/>
                <a:gd name="T5" fmla="*/ 53 h 53"/>
                <a:gd name="T6" fmla="*/ 0 60000 65536"/>
                <a:gd name="T7" fmla="*/ 0 60000 65536"/>
                <a:gd name="T8" fmla="*/ 0 60000 65536"/>
                <a:gd name="T9" fmla="*/ 0 w 41"/>
                <a:gd name="T10" fmla="*/ 0 h 53"/>
                <a:gd name="T11" fmla="*/ 41 w 41"/>
                <a:gd name="T12" fmla="*/ 53 h 53"/>
              </a:gdLst>
              <a:ahLst/>
              <a:cxnLst>
                <a:cxn ang="T6">
                  <a:pos x="T0" y="T1"/>
                </a:cxn>
                <a:cxn ang="T7">
                  <a:pos x="T2" y="T3"/>
                </a:cxn>
                <a:cxn ang="T8">
                  <a:pos x="T4" y="T5"/>
                </a:cxn>
              </a:cxnLst>
              <a:rect l="T9" t="T10" r="T11" b="T12"/>
              <a:pathLst>
                <a:path w="41" h="53">
                  <a:moveTo>
                    <a:pt x="0" y="0"/>
                  </a:moveTo>
                  <a:lnTo>
                    <a:pt x="17" y="27"/>
                  </a:lnTo>
                  <a:lnTo>
                    <a:pt x="41" y="53"/>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0" name="Line 196"/>
            <p:cNvSpPr>
              <a:spLocks noChangeShapeType="1"/>
            </p:cNvSpPr>
            <p:nvPr/>
          </p:nvSpPr>
          <p:spPr bwMode="auto">
            <a:xfrm>
              <a:off x="1829" y="2364"/>
              <a:ext cx="41" cy="4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1" name="Line 197"/>
            <p:cNvSpPr>
              <a:spLocks noChangeShapeType="1"/>
            </p:cNvSpPr>
            <p:nvPr/>
          </p:nvSpPr>
          <p:spPr bwMode="auto">
            <a:xfrm>
              <a:off x="1870" y="2409"/>
              <a:ext cx="41" cy="53"/>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2" name="Line 198"/>
            <p:cNvSpPr>
              <a:spLocks noChangeShapeType="1"/>
            </p:cNvSpPr>
            <p:nvPr/>
          </p:nvSpPr>
          <p:spPr bwMode="auto">
            <a:xfrm>
              <a:off x="1911" y="2462"/>
              <a:ext cx="41" cy="5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3" name="Line 199"/>
            <p:cNvSpPr>
              <a:spLocks noChangeShapeType="1"/>
            </p:cNvSpPr>
            <p:nvPr/>
          </p:nvSpPr>
          <p:spPr bwMode="auto">
            <a:xfrm>
              <a:off x="1952" y="2516"/>
              <a:ext cx="41" cy="4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4" name="Freeform 200"/>
            <p:cNvSpPr>
              <a:spLocks/>
            </p:cNvSpPr>
            <p:nvPr/>
          </p:nvSpPr>
          <p:spPr bwMode="auto">
            <a:xfrm>
              <a:off x="1993" y="2560"/>
              <a:ext cx="32" cy="54"/>
            </a:xfrm>
            <a:custGeom>
              <a:avLst/>
              <a:gdLst>
                <a:gd name="T0" fmla="*/ 0 w 32"/>
                <a:gd name="T1" fmla="*/ 0 h 54"/>
                <a:gd name="T2" fmla="*/ 16 w 32"/>
                <a:gd name="T3" fmla="*/ 27 h 54"/>
                <a:gd name="T4" fmla="*/ 32 w 32"/>
                <a:gd name="T5" fmla="*/ 54 h 54"/>
                <a:gd name="T6" fmla="*/ 0 60000 65536"/>
                <a:gd name="T7" fmla="*/ 0 60000 65536"/>
                <a:gd name="T8" fmla="*/ 0 60000 65536"/>
                <a:gd name="T9" fmla="*/ 0 w 32"/>
                <a:gd name="T10" fmla="*/ 0 h 54"/>
                <a:gd name="T11" fmla="*/ 32 w 32"/>
                <a:gd name="T12" fmla="*/ 54 h 54"/>
              </a:gdLst>
              <a:ahLst/>
              <a:cxnLst>
                <a:cxn ang="T6">
                  <a:pos x="T0" y="T1"/>
                </a:cxn>
                <a:cxn ang="T7">
                  <a:pos x="T2" y="T3"/>
                </a:cxn>
                <a:cxn ang="T8">
                  <a:pos x="T4" y="T5"/>
                </a:cxn>
              </a:cxnLst>
              <a:rect l="T9" t="T10" r="T11" b="T12"/>
              <a:pathLst>
                <a:path w="32" h="54">
                  <a:moveTo>
                    <a:pt x="0" y="0"/>
                  </a:moveTo>
                  <a:lnTo>
                    <a:pt x="16" y="27"/>
                  </a:lnTo>
                  <a:lnTo>
                    <a:pt x="32" y="54"/>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5" name="Freeform 201"/>
            <p:cNvSpPr>
              <a:spLocks/>
            </p:cNvSpPr>
            <p:nvPr/>
          </p:nvSpPr>
          <p:spPr bwMode="auto">
            <a:xfrm>
              <a:off x="2025" y="2614"/>
              <a:ext cx="41" cy="36"/>
            </a:xfrm>
            <a:custGeom>
              <a:avLst/>
              <a:gdLst>
                <a:gd name="T0" fmla="*/ 0 w 41"/>
                <a:gd name="T1" fmla="*/ 0 h 36"/>
                <a:gd name="T2" fmla="*/ 17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7" y="18"/>
                  </a:lnTo>
                  <a:lnTo>
                    <a:pt x="41" y="36"/>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6" name="Line 202"/>
            <p:cNvSpPr>
              <a:spLocks noChangeShapeType="1"/>
            </p:cNvSpPr>
            <p:nvPr/>
          </p:nvSpPr>
          <p:spPr bwMode="auto">
            <a:xfrm>
              <a:off x="2066" y="2650"/>
              <a:ext cx="41" cy="3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7" name="Freeform 203"/>
            <p:cNvSpPr>
              <a:spLocks/>
            </p:cNvSpPr>
            <p:nvPr/>
          </p:nvSpPr>
          <p:spPr bwMode="auto">
            <a:xfrm>
              <a:off x="2107" y="2685"/>
              <a:ext cx="41" cy="36"/>
            </a:xfrm>
            <a:custGeom>
              <a:avLst/>
              <a:gdLst>
                <a:gd name="T0" fmla="*/ 0 w 41"/>
                <a:gd name="T1" fmla="*/ 0 h 36"/>
                <a:gd name="T2" fmla="*/ 16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6" y="18"/>
                  </a:lnTo>
                  <a:lnTo>
                    <a:pt x="41" y="36"/>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8" name="Freeform 204"/>
            <p:cNvSpPr>
              <a:spLocks/>
            </p:cNvSpPr>
            <p:nvPr/>
          </p:nvSpPr>
          <p:spPr bwMode="auto">
            <a:xfrm>
              <a:off x="2148" y="2721"/>
              <a:ext cx="41" cy="18"/>
            </a:xfrm>
            <a:custGeom>
              <a:avLst/>
              <a:gdLst>
                <a:gd name="T0" fmla="*/ 0 w 41"/>
                <a:gd name="T1" fmla="*/ 0 h 18"/>
                <a:gd name="T2" fmla="*/ 16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6"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09" name="Freeform 206"/>
            <p:cNvSpPr>
              <a:spLocks/>
            </p:cNvSpPr>
            <p:nvPr/>
          </p:nvSpPr>
          <p:spPr bwMode="auto">
            <a:xfrm>
              <a:off x="2182" y="2736"/>
              <a:ext cx="41" cy="18"/>
            </a:xfrm>
            <a:custGeom>
              <a:avLst/>
              <a:gdLst>
                <a:gd name="T0" fmla="*/ 0 w 41"/>
                <a:gd name="T1" fmla="*/ 0 h 18"/>
                <a:gd name="T2" fmla="*/ 16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6"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0" name="Freeform 207"/>
            <p:cNvSpPr>
              <a:spLocks/>
            </p:cNvSpPr>
            <p:nvPr/>
          </p:nvSpPr>
          <p:spPr bwMode="auto">
            <a:xfrm>
              <a:off x="2223" y="2754"/>
              <a:ext cx="41" cy="1"/>
            </a:xfrm>
            <a:custGeom>
              <a:avLst/>
              <a:gdLst>
                <a:gd name="T0" fmla="*/ 0 w 41"/>
                <a:gd name="T1" fmla="*/ 0 h 1"/>
                <a:gd name="T2" fmla="*/ 16 w 41"/>
                <a:gd name="T3" fmla="*/ 0 h 1"/>
                <a:gd name="T4" fmla="*/ 41 w 41"/>
                <a:gd name="T5" fmla="*/ 0 h 1"/>
                <a:gd name="T6" fmla="*/ 0 60000 65536"/>
                <a:gd name="T7" fmla="*/ 0 60000 65536"/>
                <a:gd name="T8" fmla="*/ 0 60000 65536"/>
                <a:gd name="T9" fmla="*/ 0 w 41"/>
                <a:gd name="T10" fmla="*/ 0 h 1"/>
                <a:gd name="T11" fmla="*/ 41 w 41"/>
                <a:gd name="T12" fmla="*/ 1 h 1"/>
              </a:gdLst>
              <a:ahLst/>
              <a:cxnLst>
                <a:cxn ang="T6">
                  <a:pos x="T0" y="T1"/>
                </a:cxn>
                <a:cxn ang="T7">
                  <a:pos x="T2" y="T3"/>
                </a:cxn>
                <a:cxn ang="T8">
                  <a:pos x="T4" y="T5"/>
                </a:cxn>
              </a:cxnLst>
              <a:rect l="T9" t="T10" r="T11" b="T12"/>
              <a:pathLst>
                <a:path w="41" h="1">
                  <a:moveTo>
                    <a:pt x="0" y="0"/>
                  </a:moveTo>
                  <a:lnTo>
                    <a:pt x="16" y="0"/>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1" name="Freeform 208"/>
            <p:cNvSpPr>
              <a:spLocks/>
            </p:cNvSpPr>
            <p:nvPr/>
          </p:nvSpPr>
          <p:spPr bwMode="auto">
            <a:xfrm>
              <a:off x="2264" y="2754"/>
              <a:ext cx="40" cy="1"/>
            </a:xfrm>
            <a:custGeom>
              <a:avLst/>
              <a:gdLst>
                <a:gd name="T0" fmla="*/ 0 w 40"/>
                <a:gd name="T1" fmla="*/ 0 h 1"/>
                <a:gd name="T2" fmla="*/ 16 w 40"/>
                <a:gd name="T3" fmla="*/ 0 h 1"/>
                <a:gd name="T4" fmla="*/ 40 w 40"/>
                <a:gd name="T5" fmla="*/ 0 h 1"/>
                <a:gd name="T6" fmla="*/ 0 60000 65536"/>
                <a:gd name="T7" fmla="*/ 0 60000 65536"/>
                <a:gd name="T8" fmla="*/ 0 60000 65536"/>
                <a:gd name="T9" fmla="*/ 0 w 40"/>
                <a:gd name="T10" fmla="*/ 0 h 1"/>
                <a:gd name="T11" fmla="*/ 40 w 40"/>
                <a:gd name="T12" fmla="*/ 1 h 1"/>
              </a:gdLst>
              <a:ahLst/>
              <a:cxnLst>
                <a:cxn ang="T6">
                  <a:pos x="T0" y="T1"/>
                </a:cxn>
                <a:cxn ang="T7">
                  <a:pos x="T2" y="T3"/>
                </a:cxn>
                <a:cxn ang="T8">
                  <a:pos x="T4" y="T5"/>
                </a:cxn>
              </a:cxnLst>
              <a:rect l="T9" t="T10" r="T11" b="T12"/>
              <a:pathLst>
                <a:path w="40" h="1">
                  <a:moveTo>
                    <a:pt x="0" y="0"/>
                  </a:moveTo>
                  <a:lnTo>
                    <a:pt x="16" y="0"/>
                  </a:lnTo>
                  <a:lnTo>
                    <a:pt x="40"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2" name="Freeform 209"/>
            <p:cNvSpPr>
              <a:spLocks/>
            </p:cNvSpPr>
            <p:nvPr/>
          </p:nvSpPr>
          <p:spPr bwMode="auto">
            <a:xfrm>
              <a:off x="2304" y="2736"/>
              <a:ext cx="41" cy="18"/>
            </a:xfrm>
            <a:custGeom>
              <a:avLst/>
              <a:gdLst>
                <a:gd name="T0" fmla="*/ 0 w 41"/>
                <a:gd name="T1" fmla="*/ 18 h 18"/>
                <a:gd name="T2" fmla="*/ 17 w 41"/>
                <a:gd name="T3" fmla="*/ 9 h 18"/>
                <a:gd name="T4" fmla="*/ 41 w 41"/>
                <a:gd name="T5" fmla="*/ 0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18"/>
                  </a:moveTo>
                  <a:lnTo>
                    <a:pt x="17" y="9"/>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3" name="Freeform 210"/>
            <p:cNvSpPr>
              <a:spLocks/>
            </p:cNvSpPr>
            <p:nvPr/>
          </p:nvSpPr>
          <p:spPr bwMode="auto">
            <a:xfrm>
              <a:off x="2345" y="2718"/>
              <a:ext cx="41" cy="18"/>
            </a:xfrm>
            <a:custGeom>
              <a:avLst/>
              <a:gdLst>
                <a:gd name="T0" fmla="*/ 0 w 41"/>
                <a:gd name="T1" fmla="*/ 18 h 18"/>
                <a:gd name="T2" fmla="*/ 17 w 41"/>
                <a:gd name="T3" fmla="*/ 9 h 18"/>
                <a:gd name="T4" fmla="*/ 41 w 41"/>
                <a:gd name="T5" fmla="*/ 0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18"/>
                  </a:moveTo>
                  <a:lnTo>
                    <a:pt x="17" y="9"/>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4" name="Freeform 211"/>
            <p:cNvSpPr>
              <a:spLocks/>
            </p:cNvSpPr>
            <p:nvPr/>
          </p:nvSpPr>
          <p:spPr bwMode="auto">
            <a:xfrm>
              <a:off x="2386" y="2682"/>
              <a:ext cx="41" cy="36"/>
            </a:xfrm>
            <a:custGeom>
              <a:avLst/>
              <a:gdLst>
                <a:gd name="T0" fmla="*/ 0 w 41"/>
                <a:gd name="T1" fmla="*/ 36 h 36"/>
                <a:gd name="T2" fmla="*/ 17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17"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5" name="Line 212"/>
            <p:cNvSpPr>
              <a:spLocks noChangeShapeType="1"/>
            </p:cNvSpPr>
            <p:nvPr/>
          </p:nvSpPr>
          <p:spPr bwMode="auto">
            <a:xfrm flipV="1">
              <a:off x="2427" y="2647"/>
              <a:ext cx="41" cy="3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6" name="Freeform 213"/>
            <p:cNvSpPr>
              <a:spLocks/>
            </p:cNvSpPr>
            <p:nvPr/>
          </p:nvSpPr>
          <p:spPr bwMode="auto">
            <a:xfrm>
              <a:off x="2468" y="2611"/>
              <a:ext cx="33" cy="36"/>
            </a:xfrm>
            <a:custGeom>
              <a:avLst/>
              <a:gdLst>
                <a:gd name="T0" fmla="*/ 0 w 33"/>
                <a:gd name="T1" fmla="*/ 36 h 36"/>
                <a:gd name="T2" fmla="*/ 16 w 33"/>
                <a:gd name="T3" fmla="*/ 18 h 36"/>
                <a:gd name="T4" fmla="*/ 33 w 33"/>
                <a:gd name="T5" fmla="*/ 0 h 36"/>
                <a:gd name="T6" fmla="*/ 0 60000 65536"/>
                <a:gd name="T7" fmla="*/ 0 60000 65536"/>
                <a:gd name="T8" fmla="*/ 0 60000 65536"/>
                <a:gd name="T9" fmla="*/ 0 w 33"/>
                <a:gd name="T10" fmla="*/ 0 h 36"/>
                <a:gd name="T11" fmla="*/ 33 w 33"/>
                <a:gd name="T12" fmla="*/ 36 h 36"/>
              </a:gdLst>
              <a:ahLst/>
              <a:cxnLst>
                <a:cxn ang="T6">
                  <a:pos x="T0" y="T1"/>
                </a:cxn>
                <a:cxn ang="T7">
                  <a:pos x="T2" y="T3"/>
                </a:cxn>
                <a:cxn ang="T8">
                  <a:pos x="T4" y="T5"/>
                </a:cxn>
              </a:cxnLst>
              <a:rect l="T9" t="T10" r="T11" b="T12"/>
              <a:pathLst>
                <a:path w="33" h="36">
                  <a:moveTo>
                    <a:pt x="0" y="36"/>
                  </a:moveTo>
                  <a:lnTo>
                    <a:pt x="16" y="18"/>
                  </a:lnTo>
                  <a:lnTo>
                    <a:pt x="33"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7" name="Freeform 214"/>
            <p:cNvSpPr>
              <a:spLocks/>
            </p:cNvSpPr>
            <p:nvPr/>
          </p:nvSpPr>
          <p:spPr bwMode="auto">
            <a:xfrm>
              <a:off x="2501" y="2557"/>
              <a:ext cx="40" cy="54"/>
            </a:xfrm>
            <a:custGeom>
              <a:avLst/>
              <a:gdLst>
                <a:gd name="T0" fmla="*/ 0 w 40"/>
                <a:gd name="T1" fmla="*/ 54 h 54"/>
                <a:gd name="T2" fmla="*/ 16 w 40"/>
                <a:gd name="T3" fmla="*/ 27 h 54"/>
                <a:gd name="T4" fmla="*/ 40 w 40"/>
                <a:gd name="T5" fmla="*/ 0 h 54"/>
                <a:gd name="T6" fmla="*/ 0 60000 65536"/>
                <a:gd name="T7" fmla="*/ 0 60000 65536"/>
                <a:gd name="T8" fmla="*/ 0 60000 65536"/>
                <a:gd name="T9" fmla="*/ 0 w 40"/>
                <a:gd name="T10" fmla="*/ 0 h 54"/>
                <a:gd name="T11" fmla="*/ 40 w 40"/>
                <a:gd name="T12" fmla="*/ 54 h 54"/>
              </a:gdLst>
              <a:ahLst/>
              <a:cxnLst>
                <a:cxn ang="T6">
                  <a:pos x="T0" y="T1"/>
                </a:cxn>
                <a:cxn ang="T7">
                  <a:pos x="T2" y="T3"/>
                </a:cxn>
                <a:cxn ang="T8">
                  <a:pos x="T4" y="T5"/>
                </a:cxn>
              </a:cxnLst>
              <a:rect l="T9" t="T10" r="T11" b="T12"/>
              <a:pathLst>
                <a:path w="40" h="54">
                  <a:moveTo>
                    <a:pt x="0" y="54"/>
                  </a:moveTo>
                  <a:lnTo>
                    <a:pt x="16" y="27"/>
                  </a:lnTo>
                  <a:lnTo>
                    <a:pt x="40"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8" name="Line 215"/>
            <p:cNvSpPr>
              <a:spLocks noChangeShapeType="1"/>
            </p:cNvSpPr>
            <p:nvPr/>
          </p:nvSpPr>
          <p:spPr bwMode="auto">
            <a:xfrm flipV="1">
              <a:off x="2541" y="2513"/>
              <a:ext cx="41" cy="4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19" name="Line 216"/>
            <p:cNvSpPr>
              <a:spLocks noChangeShapeType="1"/>
            </p:cNvSpPr>
            <p:nvPr/>
          </p:nvSpPr>
          <p:spPr bwMode="auto">
            <a:xfrm flipV="1">
              <a:off x="2582" y="2459"/>
              <a:ext cx="41" cy="5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0" name="Line 217"/>
            <p:cNvSpPr>
              <a:spLocks noChangeShapeType="1"/>
            </p:cNvSpPr>
            <p:nvPr/>
          </p:nvSpPr>
          <p:spPr bwMode="auto">
            <a:xfrm flipV="1">
              <a:off x="2623" y="2406"/>
              <a:ext cx="41" cy="53"/>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1" name="Line 218"/>
            <p:cNvSpPr>
              <a:spLocks noChangeShapeType="1"/>
            </p:cNvSpPr>
            <p:nvPr/>
          </p:nvSpPr>
          <p:spPr bwMode="auto">
            <a:xfrm flipV="1">
              <a:off x="2664" y="2361"/>
              <a:ext cx="41" cy="4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2" name="Freeform 219"/>
            <p:cNvSpPr>
              <a:spLocks/>
            </p:cNvSpPr>
            <p:nvPr/>
          </p:nvSpPr>
          <p:spPr bwMode="auto">
            <a:xfrm>
              <a:off x="2705" y="2308"/>
              <a:ext cx="41" cy="53"/>
            </a:xfrm>
            <a:custGeom>
              <a:avLst/>
              <a:gdLst>
                <a:gd name="T0" fmla="*/ 0 w 41"/>
                <a:gd name="T1" fmla="*/ 53 h 53"/>
                <a:gd name="T2" fmla="*/ 16 w 41"/>
                <a:gd name="T3" fmla="*/ 27 h 53"/>
                <a:gd name="T4" fmla="*/ 41 w 41"/>
                <a:gd name="T5" fmla="*/ 0 h 53"/>
                <a:gd name="T6" fmla="*/ 0 60000 65536"/>
                <a:gd name="T7" fmla="*/ 0 60000 65536"/>
                <a:gd name="T8" fmla="*/ 0 60000 65536"/>
                <a:gd name="T9" fmla="*/ 0 w 41"/>
                <a:gd name="T10" fmla="*/ 0 h 53"/>
                <a:gd name="T11" fmla="*/ 41 w 41"/>
                <a:gd name="T12" fmla="*/ 53 h 53"/>
              </a:gdLst>
              <a:ahLst/>
              <a:cxnLst>
                <a:cxn ang="T6">
                  <a:pos x="T0" y="T1"/>
                </a:cxn>
                <a:cxn ang="T7">
                  <a:pos x="T2" y="T3"/>
                </a:cxn>
                <a:cxn ang="T8">
                  <a:pos x="T4" y="T5"/>
                </a:cxn>
              </a:cxnLst>
              <a:rect l="T9" t="T10" r="T11" b="T12"/>
              <a:pathLst>
                <a:path w="41" h="53">
                  <a:moveTo>
                    <a:pt x="0" y="53"/>
                  </a:moveTo>
                  <a:lnTo>
                    <a:pt x="16" y="27"/>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3" name="Freeform 220"/>
            <p:cNvSpPr>
              <a:spLocks/>
            </p:cNvSpPr>
            <p:nvPr/>
          </p:nvSpPr>
          <p:spPr bwMode="auto">
            <a:xfrm>
              <a:off x="2746" y="2272"/>
              <a:ext cx="41" cy="36"/>
            </a:xfrm>
            <a:custGeom>
              <a:avLst/>
              <a:gdLst>
                <a:gd name="T0" fmla="*/ 0 w 41"/>
                <a:gd name="T1" fmla="*/ 36 h 36"/>
                <a:gd name="T2" fmla="*/ 16 w 41"/>
                <a:gd name="T3" fmla="*/ 18 h 36"/>
                <a:gd name="T4" fmla="*/ 41 w 41"/>
                <a:gd name="T5" fmla="*/ 0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36"/>
                  </a:moveTo>
                  <a:lnTo>
                    <a:pt x="16"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4" name="Line 221"/>
            <p:cNvSpPr>
              <a:spLocks noChangeShapeType="1"/>
            </p:cNvSpPr>
            <p:nvPr/>
          </p:nvSpPr>
          <p:spPr bwMode="auto">
            <a:xfrm flipV="1">
              <a:off x="2787" y="2236"/>
              <a:ext cx="40" cy="36"/>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5" name="Freeform 222"/>
            <p:cNvSpPr>
              <a:spLocks/>
            </p:cNvSpPr>
            <p:nvPr/>
          </p:nvSpPr>
          <p:spPr bwMode="auto">
            <a:xfrm>
              <a:off x="2827" y="2201"/>
              <a:ext cx="41" cy="35"/>
            </a:xfrm>
            <a:custGeom>
              <a:avLst/>
              <a:gdLst>
                <a:gd name="T0" fmla="*/ 0 w 41"/>
                <a:gd name="T1" fmla="*/ 35 h 35"/>
                <a:gd name="T2" fmla="*/ 17 w 41"/>
                <a:gd name="T3" fmla="*/ 18 h 35"/>
                <a:gd name="T4" fmla="*/ 41 w 41"/>
                <a:gd name="T5" fmla="*/ 0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35"/>
                  </a:moveTo>
                  <a:lnTo>
                    <a:pt x="17" y="18"/>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6" name="Freeform 223"/>
            <p:cNvSpPr>
              <a:spLocks/>
            </p:cNvSpPr>
            <p:nvPr/>
          </p:nvSpPr>
          <p:spPr bwMode="auto">
            <a:xfrm>
              <a:off x="2868" y="2183"/>
              <a:ext cx="41" cy="18"/>
            </a:xfrm>
            <a:custGeom>
              <a:avLst/>
              <a:gdLst>
                <a:gd name="T0" fmla="*/ 0 w 41"/>
                <a:gd name="T1" fmla="*/ 18 h 18"/>
                <a:gd name="T2" fmla="*/ 25 w 41"/>
                <a:gd name="T3" fmla="*/ 9 h 18"/>
                <a:gd name="T4" fmla="*/ 41 w 41"/>
                <a:gd name="T5" fmla="*/ 0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18"/>
                  </a:moveTo>
                  <a:lnTo>
                    <a:pt x="25" y="9"/>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7" name="Freeform 224"/>
            <p:cNvSpPr>
              <a:spLocks/>
            </p:cNvSpPr>
            <p:nvPr/>
          </p:nvSpPr>
          <p:spPr bwMode="auto">
            <a:xfrm>
              <a:off x="2909" y="2165"/>
              <a:ext cx="33" cy="18"/>
            </a:xfrm>
            <a:custGeom>
              <a:avLst/>
              <a:gdLst>
                <a:gd name="T0" fmla="*/ 0 w 33"/>
                <a:gd name="T1" fmla="*/ 18 h 18"/>
                <a:gd name="T2" fmla="*/ 17 w 33"/>
                <a:gd name="T3" fmla="*/ 9 h 18"/>
                <a:gd name="T4" fmla="*/ 33 w 33"/>
                <a:gd name="T5" fmla="*/ 0 h 18"/>
                <a:gd name="T6" fmla="*/ 0 60000 65536"/>
                <a:gd name="T7" fmla="*/ 0 60000 65536"/>
                <a:gd name="T8" fmla="*/ 0 60000 65536"/>
                <a:gd name="T9" fmla="*/ 0 w 33"/>
                <a:gd name="T10" fmla="*/ 0 h 18"/>
                <a:gd name="T11" fmla="*/ 33 w 33"/>
                <a:gd name="T12" fmla="*/ 18 h 18"/>
              </a:gdLst>
              <a:ahLst/>
              <a:cxnLst>
                <a:cxn ang="T6">
                  <a:pos x="T0" y="T1"/>
                </a:cxn>
                <a:cxn ang="T7">
                  <a:pos x="T2" y="T3"/>
                </a:cxn>
                <a:cxn ang="T8">
                  <a:pos x="T4" y="T5"/>
                </a:cxn>
              </a:cxnLst>
              <a:rect l="T9" t="T10" r="T11" b="T12"/>
              <a:pathLst>
                <a:path w="33" h="18">
                  <a:moveTo>
                    <a:pt x="0" y="18"/>
                  </a:moveTo>
                  <a:lnTo>
                    <a:pt x="17" y="9"/>
                  </a:lnTo>
                  <a:lnTo>
                    <a:pt x="33"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8" name="Freeform 225"/>
            <p:cNvSpPr>
              <a:spLocks/>
            </p:cNvSpPr>
            <p:nvPr/>
          </p:nvSpPr>
          <p:spPr bwMode="auto">
            <a:xfrm>
              <a:off x="2942" y="2165"/>
              <a:ext cx="41" cy="1"/>
            </a:xfrm>
            <a:custGeom>
              <a:avLst/>
              <a:gdLst>
                <a:gd name="T0" fmla="*/ 0 w 41"/>
                <a:gd name="T1" fmla="*/ 0 h 1"/>
                <a:gd name="T2" fmla="*/ 16 w 41"/>
                <a:gd name="T3" fmla="*/ 0 h 1"/>
                <a:gd name="T4" fmla="*/ 41 w 41"/>
                <a:gd name="T5" fmla="*/ 0 h 1"/>
                <a:gd name="T6" fmla="*/ 0 60000 65536"/>
                <a:gd name="T7" fmla="*/ 0 60000 65536"/>
                <a:gd name="T8" fmla="*/ 0 60000 65536"/>
                <a:gd name="T9" fmla="*/ 0 w 41"/>
                <a:gd name="T10" fmla="*/ 0 h 1"/>
                <a:gd name="T11" fmla="*/ 41 w 41"/>
                <a:gd name="T12" fmla="*/ 1 h 1"/>
              </a:gdLst>
              <a:ahLst/>
              <a:cxnLst>
                <a:cxn ang="T6">
                  <a:pos x="T0" y="T1"/>
                </a:cxn>
                <a:cxn ang="T7">
                  <a:pos x="T2" y="T3"/>
                </a:cxn>
                <a:cxn ang="T8">
                  <a:pos x="T4" y="T5"/>
                </a:cxn>
              </a:cxnLst>
              <a:rect l="T9" t="T10" r="T11" b="T12"/>
              <a:pathLst>
                <a:path w="41" h="1">
                  <a:moveTo>
                    <a:pt x="0" y="0"/>
                  </a:moveTo>
                  <a:lnTo>
                    <a:pt x="16" y="0"/>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29" name="Freeform 226"/>
            <p:cNvSpPr>
              <a:spLocks/>
            </p:cNvSpPr>
            <p:nvPr/>
          </p:nvSpPr>
          <p:spPr bwMode="auto">
            <a:xfrm>
              <a:off x="2983" y="2165"/>
              <a:ext cx="41" cy="1"/>
            </a:xfrm>
            <a:custGeom>
              <a:avLst/>
              <a:gdLst>
                <a:gd name="T0" fmla="*/ 0 w 41"/>
                <a:gd name="T1" fmla="*/ 0 h 1"/>
                <a:gd name="T2" fmla="*/ 16 w 41"/>
                <a:gd name="T3" fmla="*/ 0 h 1"/>
                <a:gd name="T4" fmla="*/ 41 w 41"/>
                <a:gd name="T5" fmla="*/ 0 h 1"/>
                <a:gd name="T6" fmla="*/ 0 60000 65536"/>
                <a:gd name="T7" fmla="*/ 0 60000 65536"/>
                <a:gd name="T8" fmla="*/ 0 60000 65536"/>
                <a:gd name="T9" fmla="*/ 0 w 41"/>
                <a:gd name="T10" fmla="*/ 0 h 1"/>
                <a:gd name="T11" fmla="*/ 41 w 41"/>
                <a:gd name="T12" fmla="*/ 1 h 1"/>
              </a:gdLst>
              <a:ahLst/>
              <a:cxnLst>
                <a:cxn ang="T6">
                  <a:pos x="T0" y="T1"/>
                </a:cxn>
                <a:cxn ang="T7">
                  <a:pos x="T2" y="T3"/>
                </a:cxn>
                <a:cxn ang="T8">
                  <a:pos x="T4" y="T5"/>
                </a:cxn>
              </a:cxnLst>
              <a:rect l="T9" t="T10" r="T11" b="T12"/>
              <a:pathLst>
                <a:path w="41" h="1">
                  <a:moveTo>
                    <a:pt x="0" y="0"/>
                  </a:moveTo>
                  <a:lnTo>
                    <a:pt x="16" y="0"/>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0" name="Freeform 227"/>
            <p:cNvSpPr>
              <a:spLocks/>
            </p:cNvSpPr>
            <p:nvPr/>
          </p:nvSpPr>
          <p:spPr bwMode="auto">
            <a:xfrm>
              <a:off x="3024" y="2165"/>
              <a:ext cx="40" cy="18"/>
            </a:xfrm>
            <a:custGeom>
              <a:avLst/>
              <a:gdLst>
                <a:gd name="T0" fmla="*/ 0 w 40"/>
                <a:gd name="T1" fmla="*/ 0 h 18"/>
                <a:gd name="T2" fmla="*/ 16 w 40"/>
                <a:gd name="T3" fmla="*/ 9 h 18"/>
                <a:gd name="T4" fmla="*/ 40 w 40"/>
                <a:gd name="T5" fmla="*/ 18 h 18"/>
                <a:gd name="T6" fmla="*/ 0 60000 65536"/>
                <a:gd name="T7" fmla="*/ 0 60000 65536"/>
                <a:gd name="T8" fmla="*/ 0 60000 65536"/>
                <a:gd name="T9" fmla="*/ 0 w 40"/>
                <a:gd name="T10" fmla="*/ 0 h 18"/>
                <a:gd name="T11" fmla="*/ 40 w 40"/>
                <a:gd name="T12" fmla="*/ 18 h 18"/>
              </a:gdLst>
              <a:ahLst/>
              <a:cxnLst>
                <a:cxn ang="T6">
                  <a:pos x="T0" y="T1"/>
                </a:cxn>
                <a:cxn ang="T7">
                  <a:pos x="T2" y="T3"/>
                </a:cxn>
                <a:cxn ang="T8">
                  <a:pos x="T4" y="T5"/>
                </a:cxn>
              </a:cxnLst>
              <a:rect l="T9" t="T10" r="T11" b="T12"/>
              <a:pathLst>
                <a:path w="40" h="18">
                  <a:moveTo>
                    <a:pt x="0" y="0"/>
                  </a:moveTo>
                  <a:lnTo>
                    <a:pt x="16" y="9"/>
                  </a:lnTo>
                  <a:lnTo>
                    <a:pt x="40"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1" name="Freeform 228"/>
            <p:cNvSpPr>
              <a:spLocks/>
            </p:cNvSpPr>
            <p:nvPr/>
          </p:nvSpPr>
          <p:spPr bwMode="auto">
            <a:xfrm>
              <a:off x="3064" y="2183"/>
              <a:ext cx="41" cy="18"/>
            </a:xfrm>
            <a:custGeom>
              <a:avLst/>
              <a:gdLst>
                <a:gd name="T0" fmla="*/ 0 w 41"/>
                <a:gd name="T1" fmla="*/ 0 h 18"/>
                <a:gd name="T2" fmla="*/ 17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7"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2" name="Freeform 229"/>
            <p:cNvSpPr>
              <a:spLocks/>
            </p:cNvSpPr>
            <p:nvPr/>
          </p:nvSpPr>
          <p:spPr bwMode="auto">
            <a:xfrm>
              <a:off x="3105" y="2201"/>
              <a:ext cx="41" cy="35"/>
            </a:xfrm>
            <a:custGeom>
              <a:avLst/>
              <a:gdLst>
                <a:gd name="T0" fmla="*/ 0 w 41"/>
                <a:gd name="T1" fmla="*/ 0 h 35"/>
                <a:gd name="T2" fmla="*/ 17 w 41"/>
                <a:gd name="T3" fmla="*/ 18 h 35"/>
                <a:gd name="T4" fmla="*/ 41 w 41"/>
                <a:gd name="T5" fmla="*/ 35 h 35"/>
                <a:gd name="T6" fmla="*/ 0 60000 65536"/>
                <a:gd name="T7" fmla="*/ 0 60000 65536"/>
                <a:gd name="T8" fmla="*/ 0 60000 65536"/>
                <a:gd name="T9" fmla="*/ 0 w 41"/>
                <a:gd name="T10" fmla="*/ 0 h 35"/>
                <a:gd name="T11" fmla="*/ 41 w 41"/>
                <a:gd name="T12" fmla="*/ 35 h 35"/>
              </a:gdLst>
              <a:ahLst/>
              <a:cxnLst>
                <a:cxn ang="T6">
                  <a:pos x="T0" y="T1"/>
                </a:cxn>
                <a:cxn ang="T7">
                  <a:pos x="T2" y="T3"/>
                </a:cxn>
                <a:cxn ang="T8">
                  <a:pos x="T4" y="T5"/>
                </a:cxn>
              </a:cxnLst>
              <a:rect l="T9" t="T10" r="T11" b="T12"/>
              <a:pathLst>
                <a:path w="41" h="35">
                  <a:moveTo>
                    <a:pt x="0" y="0"/>
                  </a:moveTo>
                  <a:lnTo>
                    <a:pt x="17" y="18"/>
                  </a:lnTo>
                  <a:lnTo>
                    <a:pt x="41" y="35"/>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3" name="Line 230"/>
            <p:cNvSpPr>
              <a:spLocks noChangeShapeType="1"/>
            </p:cNvSpPr>
            <p:nvPr/>
          </p:nvSpPr>
          <p:spPr bwMode="auto">
            <a:xfrm>
              <a:off x="3146" y="2236"/>
              <a:ext cx="41" cy="36"/>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4" name="Freeform 231"/>
            <p:cNvSpPr>
              <a:spLocks/>
            </p:cNvSpPr>
            <p:nvPr/>
          </p:nvSpPr>
          <p:spPr bwMode="auto">
            <a:xfrm>
              <a:off x="3187" y="2272"/>
              <a:ext cx="41" cy="36"/>
            </a:xfrm>
            <a:custGeom>
              <a:avLst/>
              <a:gdLst>
                <a:gd name="T0" fmla="*/ 0 w 41"/>
                <a:gd name="T1" fmla="*/ 0 h 36"/>
                <a:gd name="T2" fmla="*/ 16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6" y="18"/>
                  </a:lnTo>
                  <a:lnTo>
                    <a:pt x="41" y="36"/>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5" name="Freeform 232"/>
            <p:cNvSpPr>
              <a:spLocks/>
            </p:cNvSpPr>
            <p:nvPr/>
          </p:nvSpPr>
          <p:spPr bwMode="auto">
            <a:xfrm>
              <a:off x="3228" y="2308"/>
              <a:ext cx="41" cy="53"/>
            </a:xfrm>
            <a:custGeom>
              <a:avLst/>
              <a:gdLst>
                <a:gd name="T0" fmla="*/ 0 w 41"/>
                <a:gd name="T1" fmla="*/ 0 h 53"/>
                <a:gd name="T2" fmla="*/ 16 w 41"/>
                <a:gd name="T3" fmla="*/ 27 h 53"/>
                <a:gd name="T4" fmla="*/ 41 w 41"/>
                <a:gd name="T5" fmla="*/ 53 h 53"/>
                <a:gd name="T6" fmla="*/ 0 60000 65536"/>
                <a:gd name="T7" fmla="*/ 0 60000 65536"/>
                <a:gd name="T8" fmla="*/ 0 60000 65536"/>
                <a:gd name="T9" fmla="*/ 0 w 41"/>
                <a:gd name="T10" fmla="*/ 0 h 53"/>
                <a:gd name="T11" fmla="*/ 41 w 41"/>
                <a:gd name="T12" fmla="*/ 53 h 53"/>
              </a:gdLst>
              <a:ahLst/>
              <a:cxnLst>
                <a:cxn ang="T6">
                  <a:pos x="T0" y="T1"/>
                </a:cxn>
                <a:cxn ang="T7">
                  <a:pos x="T2" y="T3"/>
                </a:cxn>
                <a:cxn ang="T8">
                  <a:pos x="T4" y="T5"/>
                </a:cxn>
              </a:cxnLst>
              <a:rect l="T9" t="T10" r="T11" b="T12"/>
              <a:pathLst>
                <a:path w="41" h="53">
                  <a:moveTo>
                    <a:pt x="0" y="0"/>
                  </a:moveTo>
                  <a:lnTo>
                    <a:pt x="16" y="27"/>
                  </a:lnTo>
                  <a:lnTo>
                    <a:pt x="41" y="53"/>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6" name="Line 233"/>
            <p:cNvSpPr>
              <a:spLocks noChangeShapeType="1"/>
            </p:cNvSpPr>
            <p:nvPr/>
          </p:nvSpPr>
          <p:spPr bwMode="auto">
            <a:xfrm>
              <a:off x="3269" y="2361"/>
              <a:ext cx="41" cy="4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7" name="Line 234"/>
            <p:cNvSpPr>
              <a:spLocks noChangeShapeType="1"/>
            </p:cNvSpPr>
            <p:nvPr/>
          </p:nvSpPr>
          <p:spPr bwMode="auto">
            <a:xfrm>
              <a:off x="3310" y="2406"/>
              <a:ext cx="40" cy="53"/>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8" name="Line 235"/>
            <p:cNvSpPr>
              <a:spLocks noChangeShapeType="1"/>
            </p:cNvSpPr>
            <p:nvPr/>
          </p:nvSpPr>
          <p:spPr bwMode="auto">
            <a:xfrm>
              <a:off x="3350" y="2459"/>
              <a:ext cx="33" cy="5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39" name="Line 236"/>
            <p:cNvSpPr>
              <a:spLocks noChangeShapeType="1"/>
            </p:cNvSpPr>
            <p:nvPr/>
          </p:nvSpPr>
          <p:spPr bwMode="auto">
            <a:xfrm>
              <a:off x="3383" y="2513"/>
              <a:ext cx="41" cy="44"/>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0" name="Freeform 237"/>
            <p:cNvSpPr>
              <a:spLocks/>
            </p:cNvSpPr>
            <p:nvPr/>
          </p:nvSpPr>
          <p:spPr bwMode="auto">
            <a:xfrm>
              <a:off x="3424" y="2557"/>
              <a:ext cx="41" cy="54"/>
            </a:xfrm>
            <a:custGeom>
              <a:avLst/>
              <a:gdLst>
                <a:gd name="T0" fmla="*/ 0 w 41"/>
                <a:gd name="T1" fmla="*/ 0 h 54"/>
                <a:gd name="T2" fmla="*/ 16 w 41"/>
                <a:gd name="T3" fmla="*/ 27 h 54"/>
                <a:gd name="T4" fmla="*/ 41 w 41"/>
                <a:gd name="T5" fmla="*/ 54 h 54"/>
                <a:gd name="T6" fmla="*/ 0 60000 65536"/>
                <a:gd name="T7" fmla="*/ 0 60000 65536"/>
                <a:gd name="T8" fmla="*/ 0 60000 65536"/>
                <a:gd name="T9" fmla="*/ 0 w 41"/>
                <a:gd name="T10" fmla="*/ 0 h 54"/>
                <a:gd name="T11" fmla="*/ 41 w 41"/>
                <a:gd name="T12" fmla="*/ 54 h 54"/>
              </a:gdLst>
              <a:ahLst/>
              <a:cxnLst>
                <a:cxn ang="T6">
                  <a:pos x="T0" y="T1"/>
                </a:cxn>
                <a:cxn ang="T7">
                  <a:pos x="T2" y="T3"/>
                </a:cxn>
                <a:cxn ang="T8">
                  <a:pos x="T4" y="T5"/>
                </a:cxn>
              </a:cxnLst>
              <a:rect l="T9" t="T10" r="T11" b="T12"/>
              <a:pathLst>
                <a:path w="41" h="54">
                  <a:moveTo>
                    <a:pt x="0" y="0"/>
                  </a:moveTo>
                  <a:lnTo>
                    <a:pt x="16" y="27"/>
                  </a:lnTo>
                  <a:lnTo>
                    <a:pt x="41" y="54"/>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1" name="Freeform 238"/>
            <p:cNvSpPr>
              <a:spLocks/>
            </p:cNvSpPr>
            <p:nvPr/>
          </p:nvSpPr>
          <p:spPr bwMode="auto">
            <a:xfrm>
              <a:off x="3465" y="2611"/>
              <a:ext cx="41" cy="36"/>
            </a:xfrm>
            <a:custGeom>
              <a:avLst/>
              <a:gdLst>
                <a:gd name="T0" fmla="*/ 0 w 41"/>
                <a:gd name="T1" fmla="*/ 0 h 36"/>
                <a:gd name="T2" fmla="*/ 16 w 41"/>
                <a:gd name="T3" fmla="*/ 18 h 36"/>
                <a:gd name="T4" fmla="*/ 41 w 41"/>
                <a:gd name="T5" fmla="*/ 36 h 36"/>
                <a:gd name="T6" fmla="*/ 0 60000 65536"/>
                <a:gd name="T7" fmla="*/ 0 60000 65536"/>
                <a:gd name="T8" fmla="*/ 0 60000 65536"/>
                <a:gd name="T9" fmla="*/ 0 w 41"/>
                <a:gd name="T10" fmla="*/ 0 h 36"/>
                <a:gd name="T11" fmla="*/ 41 w 41"/>
                <a:gd name="T12" fmla="*/ 36 h 36"/>
              </a:gdLst>
              <a:ahLst/>
              <a:cxnLst>
                <a:cxn ang="T6">
                  <a:pos x="T0" y="T1"/>
                </a:cxn>
                <a:cxn ang="T7">
                  <a:pos x="T2" y="T3"/>
                </a:cxn>
                <a:cxn ang="T8">
                  <a:pos x="T4" y="T5"/>
                </a:cxn>
              </a:cxnLst>
              <a:rect l="T9" t="T10" r="T11" b="T12"/>
              <a:pathLst>
                <a:path w="41" h="36">
                  <a:moveTo>
                    <a:pt x="0" y="0"/>
                  </a:moveTo>
                  <a:lnTo>
                    <a:pt x="16" y="18"/>
                  </a:lnTo>
                  <a:lnTo>
                    <a:pt x="41" y="36"/>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2" name="Line 239"/>
            <p:cNvSpPr>
              <a:spLocks noChangeShapeType="1"/>
            </p:cNvSpPr>
            <p:nvPr/>
          </p:nvSpPr>
          <p:spPr bwMode="auto">
            <a:xfrm>
              <a:off x="3506" y="2647"/>
              <a:ext cx="41" cy="35"/>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3" name="Freeform 240"/>
            <p:cNvSpPr>
              <a:spLocks/>
            </p:cNvSpPr>
            <p:nvPr/>
          </p:nvSpPr>
          <p:spPr bwMode="auto">
            <a:xfrm>
              <a:off x="3547" y="2682"/>
              <a:ext cx="40" cy="36"/>
            </a:xfrm>
            <a:custGeom>
              <a:avLst/>
              <a:gdLst>
                <a:gd name="T0" fmla="*/ 0 w 40"/>
                <a:gd name="T1" fmla="*/ 0 h 36"/>
                <a:gd name="T2" fmla="*/ 16 w 40"/>
                <a:gd name="T3" fmla="*/ 18 h 36"/>
                <a:gd name="T4" fmla="*/ 40 w 40"/>
                <a:gd name="T5" fmla="*/ 36 h 36"/>
                <a:gd name="T6" fmla="*/ 0 60000 65536"/>
                <a:gd name="T7" fmla="*/ 0 60000 65536"/>
                <a:gd name="T8" fmla="*/ 0 60000 65536"/>
                <a:gd name="T9" fmla="*/ 0 w 40"/>
                <a:gd name="T10" fmla="*/ 0 h 36"/>
                <a:gd name="T11" fmla="*/ 40 w 40"/>
                <a:gd name="T12" fmla="*/ 36 h 36"/>
              </a:gdLst>
              <a:ahLst/>
              <a:cxnLst>
                <a:cxn ang="T6">
                  <a:pos x="T0" y="T1"/>
                </a:cxn>
                <a:cxn ang="T7">
                  <a:pos x="T2" y="T3"/>
                </a:cxn>
                <a:cxn ang="T8">
                  <a:pos x="T4" y="T5"/>
                </a:cxn>
              </a:cxnLst>
              <a:rect l="T9" t="T10" r="T11" b="T12"/>
              <a:pathLst>
                <a:path w="40" h="36">
                  <a:moveTo>
                    <a:pt x="0" y="0"/>
                  </a:moveTo>
                  <a:lnTo>
                    <a:pt x="16" y="18"/>
                  </a:lnTo>
                  <a:lnTo>
                    <a:pt x="40" y="36"/>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4" name="Freeform 241"/>
            <p:cNvSpPr>
              <a:spLocks/>
            </p:cNvSpPr>
            <p:nvPr/>
          </p:nvSpPr>
          <p:spPr bwMode="auto">
            <a:xfrm>
              <a:off x="3587" y="2718"/>
              <a:ext cx="41" cy="18"/>
            </a:xfrm>
            <a:custGeom>
              <a:avLst/>
              <a:gdLst>
                <a:gd name="T0" fmla="*/ 0 w 41"/>
                <a:gd name="T1" fmla="*/ 0 h 18"/>
                <a:gd name="T2" fmla="*/ 17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7"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5" name="Freeform 242"/>
            <p:cNvSpPr>
              <a:spLocks/>
            </p:cNvSpPr>
            <p:nvPr/>
          </p:nvSpPr>
          <p:spPr bwMode="auto">
            <a:xfrm>
              <a:off x="3628" y="2736"/>
              <a:ext cx="41" cy="18"/>
            </a:xfrm>
            <a:custGeom>
              <a:avLst/>
              <a:gdLst>
                <a:gd name="T0" fmla="*/ 0 w 41"/>
                <a:gd name="T1" fmla="*/ 0 h 18"/>
                <a:gd name="T2" fmla="*/ 17 w 41"/>
                <a:gd name="T3" fmla="*/ 9 h 18"/>
                <a:gd name="T4" fmla="*/ 41 w 41"/>
                <a:gd name="T5" fmla="*/ 18 h 18"/>
                <a:gd name="T6" fmla="*/ 0 60000 65536"/>
                <a:gd name="T7" fmla="*/ 0 60000 65536"/>
                <a:gd name="T8" fmla="*/ 0 60000 65536"/>
                <a:gd name="T9" fmla="*/ 0 w 41"/>
                <a:gd name="T10" fmla="*/ 0 h 18"/>
                <a:gd name="T11" fmla="*/ 41 w 41"/>
                <a:gd name="T12" fmla="*/ 18 h 18"/>
              </a:gdLst>
              <a:ahLst/>
              <a:cxnLst>
                <a:cxn ang="T6">
                  <a:pos x="T0" y="T1"/>
                </a:cxn>
                <a:cxn ang="T7">
                  <a:pos x="T2" y="T3"/>
                </a:cxn>
                <a:cxn ang="T8">
                  <a:pos x="T4" y="T5"/>
                </a:cxn>
              </a:cxnLst>
              <a:rect l="T9" t="T10" r="T11" b="T12"/>
              <a:pathLst>
                <a:path w="41" h="18">
                  <a:moveTo>
                    <a:pt x="0" y="0"/>
                  </a:moveTo>
                  <a:lnTo>
                    <a:pt x="17" y="9"/>
                  </a:lnTo>
                  <a:lnTo>
                    <a:pt x="41" y="18"/>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6" name="Freeform 243"/>
            <p:cNvSpPr>
              <a:spLocks/>
            </p:cNvSpPr>
            <p:nvPr/>
          </p:nvSpPr>
          <p:spPr bwMode="auto">
            <a:xfrm>
              <a:off x="3669" y="2754"/>
              <a:ext cx="41" cy="1"/>
            </a:xfrm>
            <a:custGeom>
              <a:avLst/>
              <a:gdLst>
                <a:gd name="T0" fmla="*/ 0 w 41"/>
                <a:gd name="T1" fmla="*/ 0 h 1"/>
                <a:gd name="T2" fmla="*/ 17 w 41"/>
                <a:gd name="T3" fmla="*/ 0 h 1"/>
                <a:gd name="T4" fmla="*/ 41 w 41"/>
                <a:gd name="T5" fmla="*/ 0 h 1"/>
                <a:gd name="T6" fmla="*/ 0 60000 65536"/>
                <a:gd name="T7" fmla="*/ 0 60000 65536"/>
                <a:gd name="T8" fmla="*/ 0 60000 65536"/>
                <a:gd name="T9" fmla="*/ 0 w 41"/>
                <a:gd name="T10" fmla="*/ 0 h 1"/>
                <a:gd name="T11" fmla="*/ 41 w 41"/>
                <a:gd name="T12" fmla="*/ 1 h 1"/>
              </a:gdLst>
              <a:ahLst/>
              <a:cxnLst>
                <a:cxn ang="T6">
                  <a:pos x="T0" y="T1"/>
                </a:cxn>
                <a:cxn ang="T7">
                  <a:pos x="T2" y="T3"/>
                </a:cxn>
                <a:cxn ang="T8">
                  <a:pos x="T4" y="T5"/>
                </a:cxn>
              </a:cxnLst>
              <a:rect l="T9" t="T10" r="T11" b="T12"/>
              <a:pathLst>
                <a:path w="41" h="1">
                  <a:moveTo>
                    <a:pt x="0" y="0"/>
                  </a:moveTo>
                  <a:lnTo>
                    <a:pt x="17" y="0"/>
                  </a:lnTo>
                  <a:lnTo>
                    <a:pt x="41" y="0"/>
                  </a:lnTo>
                </a:path>
              </a:pathLst>
            </a:custGeom>
            <a:noFill/>
            <a:ln w="12700">
              <a:solidFill>
                <a:srgbClr val="800080"/>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7" name="Line 244"/>
            <p:cNvSpPr>
              <a:spLocks noChangeShapeType="1"/>
            </p:cNvSpPr>
            <p:nvPr/>
          </p:nvSpPr>
          <p:spPr bwMode="auto">
            <a:xfrm>
              <a:off x="3710" y="2754"/>
              <a:ext cx="41" cy="1"/>
            </a:xfrm>
            <a:prstGeom prst="line">
              <a:avLst/>
            </a:prstGeom>
            <a:noFill/>
            <a:ln w="12700">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8" name="Line 245"/>
            <p:cNvSpPr>
              <a:spLocks noChangeShapeType="1"/>
            </p:cNvSpPr>
            <p:nvPr/>
          </p:nvSpPr>
          <p:spPr bwMode="auto">
            <a:xfrm>
              <a:off x="85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49" name="Line 246"/>
            <p:cNvSpPr>
              <a:spLocks noChangeShapeType="1"/>
            </p:cNvSpPr>
            <p:nvPr/>
          </p:nvSpPr>
          <p:spPr bwMode="auto">
            <a:xfrm>
              <a:off x="899"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0" name="Line 247"/>
            <p:cNvSpPr>
              <a:spLocks noChangeShapeType="1"/>
            </p:cNvSpPr>
            <p:nvPr/>
          </p:nvSpPr>
          <p:spPr bwMode="auto">
            <a:xfrm>
              <a:off x="940"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1" name="Line 248"/>
            <p:cNvSpPr>
              <a:spLocks noChangeShapeType="1"/>
            </p:cNvSpPr>
            <p:nvPr/>
          </p:nvSpPr>
          <p:spPr bwMode="auto">
            <a:xfrm>
              <a:off x="981"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2" name="Line 249"/>
            <p:cNvSpPr>
              <a:spLocks noChangeShapeType="1"/>
            </p:cNvSpPr>
            <p:nvPr/>
          </p:nvSpPr>
          <p:spPr bwMode="auto">
            <a:xfrm>
              <a:off x="1021"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3" name="Line 250"/>
            <p:cNvSpPr>
              <a:spLocks noChangeShapeType="1"/>
            </p:cNvSpPr>
            <p:nvPr/>
          </p:nvSpPr>
          <p:spPr bwMode="auto">
            <a:xfrm>
              <a:off x="1062" y="2459"/>
              <a:ext cx="33"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4" name="Line 251"/>
            <p:cNvSpPr>
              <a:spLocks noChangeShapeType="1"/>
            </p:cNvSpPr>
            <p:nvPr/>
          </p:nvSpPr>
          <p:spPr bwMode="auto">
            <a:xfrm>
              <a:off x="1095"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5" name="Line 252"/>
            <p:cNvSpPr>
              <a:spLocks noChangeShapeType="1"/>
            </p:cNvSpPr>
            <p:nvPr/>
          </p:nvSpPr>
          <p:spPr bwMode="auto">
            <a:xfrm>
              <a:off x="1136"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6" name="Line 253"/>
            <p:cNvSpPr>
              <a:spLocks noChangeShapeType="1"/>
            </p:cNvSpPr>
            <p:nvPr/>
          </p:nvSpPr>
          <p:spPr bwMode="auto">
            <a:xfrm>
              <a:off x="1177"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7" name="Line 254"/>
            <p:cNvSpPr>
              <a:spLocks noChangeShapeType="1"/>
            </p:cNvSpPr>
            <p:nvPr/>
          </p:nvSpPr>
          <p:spPr bwMode="auto">
            <a:xfrm>
              <a:off x="1218"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8" name="Line 255"/>
            <p:cNvSpPr>
              <a:spLocks noChangeShapeType="1"/>
            </p:cNvSpPr>
            <p:nvPr/>
          </p:nvSpPr>
          <p:spPr bwMode="auto">
            <a:xfrm>
              <a:off x="125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59" name="Line 256"/>
            <p:cNvSpPr>
              <a:spLocks noChangeShapeType="1"/>
            </p:cNvSpPr>
            <p:nvPr/>
          </p:nvSpPr>
          <p:spPr bwMode="auto">
            <a:xfrm>
              <a:off x="1299"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0" name="Line 257"/>
            <p:cNvSpPr>
              <a:spLocks noChangeShapeType="1"/>
            </p:cNvSpPr>
            <p:nvPr/>
          </p:nvSpPr>
          <p:spPr bwMode="auto">
            <a:xfrm>
              <a:off x="1340"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1" name="Line 258"/>
            <p:cNvSpPr>
              <a:spLocks noChangeShapeType="1"/>
            </p:cNvSpPr>
            <p:nvPr/>
          </p:nvSpPr>
          <p:spPr bwMode="auto">
            <a:xfrm>
              <a:off x="1381"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2" name="Line 259"/>
            <p:cNvSpPr>
              <a:spLocks noChangeShapeType="1"/>
            </p:cNvSpPr>
            <p:nvPr/>
          </p:nvSpPr>
          <p:spPr bwMode="auto">
            <a:xfrm>
              <a:off x="1422"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3" name="Line 260"/>
            <p:cNvSpPr>
              <a:spLocks noChangeShapeType="1"/>
            </p:cNvSpPr>
            <p:nvPr/>
          </p:nvSpPr>
          <p:spPr bwMode="auto">
            <a:xfrm>
              <a:off x="1463"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4" name="Line 261"/>
            <p:cNvSpPr>
              <a:spLocks noChangeShapeType="1"/>
            </p:cNvSpPr>
            <p:nvPr/>
          </p:nvSpPr>
          <p:spPr bwMode="auto">
            <a:xfrm>
              <a:off x="1504"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5" name="Line 262"/>
            <p:cNvSpPr>
              <a:spLocks noChangeShapeType="1"/>
            </p:cNvSpPr>
            <p:nvPr/>
          </p:nvSpPr>
          <p:spPr bwMode="auto">
            <a:xfrm>
              <a:off x="1544" y="2459"/>
              <a:ext cx="33"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6" name="Line 263"/>
            <p:cNvSpPr>
              <a:spLocks noChangeShapeType="1"/>
            </p:cNvSpPr>
            <p:nvPr/>
          </p:nvSpPr>
          <p:spPr bwMode="auto">
            <a:xfrm>
              <a:off x="1577"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7" name="Line 264"/>
            <p:cNvSpPr>
              <a:spLocks noChangeShapeType="1"/>
            </p:cNvSpPr>
            <p:nvPr/>
          </p:nvSpPr>
          <p:spPr bwMode="auto">
            <a:xfrm>
              <a:off x="161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8" name="Line 265"/>
            <p:cNvSpPr>
              <a:spLocks noChangeShapeType="1"/>
            </p:cNvSpPr>
            <p:nvPr/>
          </p:nvSpPr>
          <p:spPr bwMode="auto">
            <a:xfrm>
              <a:off x="1659"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69" name="Line 266"/>
            <p:cNvSpPr>
              <a:spLocks noChangeShapeType="1"/>
            </p:cNvSpPr>
            <p:nvPr/>
          </p:nvSpPr>
          <p:spPr bwMode="auto">
            <a:xfrm>
              <a:off x="1700"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0" name="Line 267"/>
            <p:cNvSpPr>
              <a:spLocks noChangeShapeType="1"/>
            </p:cNvSpPr>
            <p:nvPr/>
          </p:nvSpPr>
          <p:spPr bwMode="auto">
            <a:xfrm>
              <a:off x="1741"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1" name="Line 268"/>
            <p:cNvSpPr>
              <a:spLocks noChangeShapeType="1"/>
            </p:cNvSpPr>
            <p:nvPr/>
          </p:nvSpPr>
          <p:spPr bwMode="auto">
            <a:xfrm>
              <a:off x="1781"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2" name="Line 269"/>
            <p:cNvSpPr>
              <a:spLocks noChangeShapeType="1"/>
            </p:cNvSpPr>
            <p:nvPr/>
          </p:nvSpPr>
          <p:spPr bwMode="auto">
            <a:xfrm>
              <a:off x="1822"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3" name="Line 270"/>
            <p:cNvSpPr>
              <a:spLocks noChangeShapeType="1"/>
            </p:cNvSpPr>
            <p:nvPr/>
          </p:nvSpPr>
          <p:spPr bwMode="auto">
            <a:xfrm>
              <a:off x="1863"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4" name="Line 271"/>
            <p:cNvSpPr>
              <a:spLocks noChangeShapeType="1"/>
            </p:cNvSpPr>
            <p:nvPr/>
          </p:nvSpPr>
          <p:spPr bwMode="auto">
            <a:xfrm>
              <a:off x="1904"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5" name="Line 272"/>
            <p:cNvSpPr>
              <a:spLocks noChangeShapeType="1"/>
            </p:cNvSpPr>
            <p:nvPr/>
          </p:nvSpPr>
          <p:spPr bwMode="auto">
            <a:xfrm>
              <a:off x="1945"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6" name="Line 273"/>
            <p:cNvSpPr>
              <a:spLocks noChangeShapeType="1"/>
            </p:cNvSpPr>
            <p:nvPr/>
          </p:nvSpPr>
          <p:spPr bwMode="auto">
            <a:xfrm>
              <a:off x="1986" y="2459"/>
              <a:ext cx="32"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7" name="Line 274"/>
            <p:cNvSpPr>
              <a:spLocks noChangeShapeType="1"/>
            </p:cNvSpPr>
            <p:nvPr/>
          </p:nvSpPr>
          <p:spPr bwMode="auto">
            <a:xfrm>
              <a:off x="201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8" name="Line 275"/>
            <p:cNvSpPr>
              <a:spLocks noChangeShapeType="1"/>
            </p:cNvSpPr>
            <p:nvPr/>
          </p:nvSpPr>
          <p:spPr bwMode="auto">
            <a:xfrm>
              <a:off x="2059"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79" name="Line 276"/>
            <p:cNvSpPr>
              <a:spLocks noChangeShapeType="1"/>
            </p:cNvSpPr>
            <p:nvPr/>
          </p:nvSpPr>
          <p:spPr bwMode="auto">
            <a:xfrm>
              <a:off x="2100"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0" name="Line 277"/>
            <p:cNvSpPr>
              <a:spLocks noChangeShapeType="1"/>
            </p:cNvSpPr>
            <p:nvPr/>
          </p:nvSpPr>
          <p:spPr bwMode="auto">
            <a:xfrm>
              <a:off x="2141"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1" name="Line 278"/>
            <p:cNvSpPr>
              <a:spLocks noChangeShapeType="1"/>
            </p:cNvSpPr>
            <p:nvPr/>
          </p:nvSpPr>
          <p:spPr bwMode="auto">
            <a:xfrm>
              <a:off x="2182"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2" name="Line 279"/>
            <p:cNvSpPr>
              <a:spLocks noChangeShapeType="1"/>
            </p:cNvSpPr>
            <p:nvPr/>
          </p:nvSpPr>
          <p:spPr bwMode="auto">
            <a:xfrm>
              <a:off x="2223"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3" name="Line 280"/>
            <p:cNvSpPr>
              <a:spLocks noChangeShapeType="1"/>
            </p:cNvSpPr>
            <p:nvPr/>
          </p:nvSpPr>
          <p:spPr bwMode="auto">
            <a:xfrm>
              <a:off x="2264"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4" name="Line 281"/>
            <p:cNvSpPr>
              <a:spLocks noChangeShapeType="1"/>
            </p:cNvSpPr>
            <p:nvPr/>
          </p:nvSpPr>
          <p:spPr bwMode="auto">
            <a:xfrm>
              <a:off x="2304"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5" name="Line 282"/>
            <p:cNvSpPr>
              <a:spLocks noChangeShapeType="1"/>
            </p:cNvSpPr>
            <p:nvPr/>
          </p:nvSpPr>
          <p:spPr bwMode="auto">
            <a:xfrm>
              <a:off x="2345"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6" name="Line 283"/>
            <p:cNvSpPr>
              <a:spLocks noChangeShapeType="1"/>
            </p:cNvSpPr>
            <p:nvPr/>
          </p:nvSpPr>
          <p:spPr bwMode="auto">
            <a:xfrm>
              <a:off x="2386"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7" name="Line 284"/>
            <p:cNvSpPr>
              <a:spLocks noChangeShapeType="1"/>
            </p:cNvSpPr>
            <p:nvPr/>
          </p:nvSpPr>
          <p:spPr bwMode="auto">
            <a:xfrm>
              <a:off x="2427"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8" name="Line 285"/>
            <p:cNvSpPr>
              <a:spLocks noChangeShapeType="1"/>
            </p:cNvSpPr>
            <p:nvPr/>
          </p:nvSpPr>
          <p:spPr bwMode="auto">
            <a:xfrm>
              <a:off x="2468" y="2459"/>
              <a:ext cx="33"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89" name="Line 286"/>
            <p:cNvSpPr>
              <a:spLocks noChangeShapeType="1"/>
            </p:cNvSpPr>
            <p:nvPr/>
          </p:nvSpPr>
          <p:spPr bwMode="auto">
            <a:xfrm>
              <a:off x="2501"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0" name="Line 287"/>
            <p:cNvSpPr>
              <a:spLocks noChangeShapeType="1"/>
            </p:cNvSpPr>
            <p:nvPr/>
          </p:nvSpPr>
          <p:spPr bwMode="auto">
            <a:xfrm>
              <a:off x="2541"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1" name="Line 288"/>
            <p:cNvSpPr>
              <a:spLocks noChangeShapeType="1"/>
            </p:cNvSpPr>
            <p:nvPr/>
          </p:nvSpPr>
          <p:spPr bwMode="auto">
            <a:xfrm>
              <a:off x="2582"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2" name="Line 289"/>
            <p:cNvSpPr>
              <a:spLocks noChangeShapeType="1"/>
            </p:cNvSpPr>
            <p:nvPr/>
          </p:nvSpPr>
          <p:spPr bwMode="auto">
            <a:xfrm>
              <a:off x="2623"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3" name="Line 290"/>
            <p:cNvSpPr>
              <a:spLocks noChangeShapeType="1"/>
            </p:cNvSpPr>
            <p:nvPr/>
          </p:nvSpPr>
          <p:spPr bwMode="auto">
            <a:xfrm>
              <a:off x="2664"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4" name="Line 291"/>
            <p:cNvSpPr>
              <a:spLocks noChangeShapeType="1"/>
            </p:cNvSpPr>
            <p:nvPr/>
          </p:nvSpPr>
          <p:spPr bwMode="auto">
            <a:xfrm>
              <a:off x="2705"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5" name="Line 292"/>
            <p:cNvSpPr>
              <a:spLocks noChangeShapeType="1"/>
            </p:cNvSpPr>
            <p:nvPr/>
          </p:nvSpPr>
          <p:spPr bwMode="auto">
            <a:xfrm>
              <a:off x="2746"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6" name="Line 293"/>
            <p:cNvSpPr>
              <a:spLocks noChangeShapeType="1"/>
            </p:cNvSpPr>
            <p:nvPr/>
          </p:nvSpPr>
          <p:spPr bwMode="auto">
            <a:xfrm>
              <a:off x="2787"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7" name="Line 294"/>
            <p:cNvSpPr>
              <a:spLocks noChangeShapeType="1"/>
            </p:cNvSpPr>
            <p:nvPr/>
          </p:nvSpPr>
          <p:spPr bwMode="auto">
            <a:xfrm>
              <a:off x="2827"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8" name="Line 295"/>
            <p:cNvSpPr>
              <a:spLocks noChangeShapeType="1"/>
            </p:cNvSpPr>
            <p:nvPr/>
          </p:nvSpPr>
          <p:spPr bwMode="auto">
            <a:xfrm>
              <a:off x="286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299" name="Line 296"/>
            <p:cNvSpPr>
              <a:spLocks noChangeShapeType="1"/>
            </p:cNvSpPr>
            <p:nvPr/>
          </p:nvSpPr>
          <p:spPr bwMode="auto">
            <a:xfrm>
              <a:off x="2909" y="2459"/>
              <a:ext cx="33"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0" name="Line 297"/>
            <p:cNvSpPr>
              <a:spLocks noChangeShapeType="1"/>
            </p:cNvSpPr>
            <p:nvPr/>
          </p:nvSpPr>
          <p:spPr bwMode="auto">
            <a:xfrm>
              <a:off x="2942"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1" name="Line 298"/>
            <p:cNvSpPr>
              <a:spLocks noChangeShapeType="1"/>
            </p:cNvSpPr>
            <p:nvPr/>
          </p:nvSpPr>
          <p:spPr bwMode="auto">
            <a:xfrm>
              <a:off x="2983"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2" name="Line 299"/>
            <p:cNvSpPr>
              <a:spLocks noChangeShapeType="1"/>
            </p:cNvSpPr>
            <p:nvPr/>
          </p:nvSpPr>
          <p:spPr bwMode="auto">
            <a:xfrm>
              <a:off x="3024"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3" name="Line 300"/>
            <p:cNvSpPr>
              <a:spLocks noChangeShapeType="1"/>
            </p:cNvSpPr>
            <p:nvPr/>
          </p:nvSpPr>
          <p:spPr bwMode="auto">
            <a:xfrm>
              <a:off x="3064"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4" name="Line 301"/>
            <p:cNvSpPr>
              <a:spLocks noChangeShapeType="1"/>
            </p:cNvSpPr>
            <p:nvPr/>
          </p:nvSpPr>
          <p:spPr bwMode="auto">
            <a:xfrm>
              <a:off x="3105"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5" name="Line 302"/>
            <p:cNvSpPr>
              <a:spLocks noChangeShapeType="1"/>
            </p:cNvSpPr>
            <p:nvPr/>
          </p:nvSpPr>
          <p:spPr bwMode="auto">
            <a:xfrm>
              <a:off x="3146"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6" name="Line 303"/>
            <p:cNvSpPr>
              <a:spLocks noChangeShapeType="1"/>
            </p:cNvSpPr>
            <p:nvPr/>
          </p:nvSpPr>
          <p:spPr bwMode="auto">
            <a:xfrm>
              <a:off x="3187"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7" name="Line 304"/>
            <p:cNvSpPr>
              <a:spLocks noChangeShapeType="1"/>
            </p:cNvSpPr>
            <p:nvPr/>
          </p:nvSpPr>
          <p:spPr bwMode="auto">
            <a:xfrm>
              <a:off x="322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8" name="Line 305"/>
            <p:cNvSpPr>
              <a:spLocks noChangeShapeType="1"/>
            </p:cNvSpPr>
            <p:nvPr/>
          </p:nvSpPr>
          <p:spPr bwMode="auto">
            <a:xfrm>
              <a:off x="3269"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09" name="Line 306"/>
            <p:cNvSpPr>
              <a:spLocks noChangeShapeType="1"/>
            </p:cNvSpPr>
            <p:nvPr/>
          </p:nvSpPr>
          <p:spPr bwMode="auto">
            <a:xfrm>
              <a:off x="3310"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0" name="Line 307"/>
            <p:cNvSpPr>
              <a:spLocks noChangeShapeType="1"/>
            </p:cNvSpPr>
            <p:nvPr/>
          </p:nvSpPr>
          <p:spPr bwMode="auto">
            <a:xfrm>
              <a:off x="3350" y="2459"/>
              <a:ext cx="33"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1" name="Line 308"/>
            <p:cNvSpPr>
              <a:spLocks noChangeShapeType="1"/>
            </p:cNvSpPr>
            <p:nvPr/>
          </p:nvSpPr>
          <p:spPr bwMode="auto">
            <a:xfrm>
              <a:off x="3383"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2" name="Line 309"/>
            <p:cNvSpPr>
              <a:spLocks noChangeShapeType="1"/>
            </p:cNvSpPr>
            <p:nvPr/>
          </p:nvSpPr>
          <p:spPr bwMode="auto">
            <a:xfrm>
              <a:off x="3424"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3" name="Line 310"/>
            <p:cNvSpPr>
              <a:spLocks noChangeShapeType="1"/>
            </p:cNvSpPr>
            <p:nvPr/>
          </p:nvSpPr>
          <p:spPr bwMode="auto">
            <a:xfrm>
              <a:off x="3465"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4" name="Line 311"/>
            <p:cNvSpPr>
              <a:spLocks noChangeShapeType="1"/>
            </p:cNvSpPr>
            <p:nvPr/>
          </p:nvSpPr>
          <p:spPr bwMode="auto">
            <a:xfrm>
              <a:off x="3506"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5" name="Line 312"/>
            <p:cNvSpPr>
              <a:spLocks noChangeShapeType="1"/>
            </p:cNvSpPr>
            <p:nvPr/>
          </p:nvSpPr>
          <p:spPr bwMode="auto">
            <a:xfrm>
              <a:off x="3547" y="2459"/>
              <a:ext cx="40"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6" name="Line 313"/>
            <p:cNvSpPr>
              <a:spLocks noChangeShapeType="1"/>
            </p:cNvSpPr>
            <p:nvPr/>
          </p:nvSpPr>
          <p:spPr bwMode="auto">
            <a:xfrm>
              <a:off x="3587"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7" name="Line 314"/>
            <p:cNvSpPr>
              <a:spLocks noChangeShapeType="1"/>
            </p:cNvSpPr>
            <p:nvPr/>
          </p:nvSpPr>
          <p:spPr bwMode="auto">
            <a:xfrm>
              <a:off x="3628"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8" name="Line 315"/>
            <p:cNvSpPr>
              <a:spLocks noChangeShapeType="1"/>
            </p:cNvSpPr>
            <p:nvPr/>
          </p:nvSpPr>
          <p:spPr bwMode="auto">
            <a:xfrm>
              <a:off x="3669"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19" name="Line 316"/>
            <p:cNvSpPr>
              <a:spLocks noChangeShapeType="1"/>
            </p:cNvSpPr>
            <p:nvPr/>
          </p:nvSpPr>
          <p:spPr bwMode="auto">
            <a:xfrm>
              <a:off x="3710" y="2459"/>
              <a:ext cx="41" cy="1"/>
            </a:xfrm>
            <a:prstGeom prst="line">
              <a:avLst/>
            </a:prstGeom>
            <a:noFill/>
            <a:ln w="12700">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0" name="Rectangle 318"/>
            <p:cNvSpPr>
              <a:spLocks noChangeArrowheads="1"/>
            </p:cNvSpPr>
            <p:nvPr/>
          </p:nvSpPr>
          <p:spPr bwMode="auto">
            <a:xfrm>
              <a:off x="531" y="3654"/>
              <a:ext cx="217"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-1.5</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1" name="Rectangle 319"/>
            <p:cNvSpPr>
              <a:spLocks noChangeArrowheads="1"/>
            </p:cNvSpPr>
            <p:nvPr/>
          </p:nvSpPr>
          <p:spPr bwMode="auto">
            <a:xfrm>
              <a:off x="637" y="3226"/>
              <a:ext cx="111"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-1</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2" name="Rectangle 320"/>
            <p:cNvSpPr>
              <a:spLocks noChangeArrowheads="1"/>
            </p:cNvSpPr>
            <p:nvPr/>
          </p:nvSpPr>
          <p:spPr bwMode="auto">
            <a:xfrm>
              <a:off x="531" y="2807"/>
              <a:ext cx="217"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-0.5</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3" name="Rectangle 321"/>
            <p:cNvSpPr>
              <a:spLocks noChangeArrowheads="1"/>
            </p:cNvSpPr>
            <p:nvPr/>
          </p:nvSpPr>
          <p:spPr bwMode="auto">
            <a:xfrm>
              <a:off x="678" y="2379"/>
              <a:ext cx="71"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0</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4" name="Rectangle 322"/>
            <p:cNvSpPr>
              <a:spLocks noChangeArrowheads="1"/>
            </p:cNvSpPr>
            <p:nvPr/>
          </p:nvSpPr>
          <p:spPr bwMode="auto">
            <a:xfrm>
              <a:off x="572" y="1951"/>
              <a:ext cx="177"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0.5</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5" name="Rectangle 323"/>
            <p:cNvSpPr>
              <a:spLocks noChangeArrowheads="1"/>
            </p:cNvSpPr>
            <p:nvPr/>
          </p:nvSpPr>
          <p:spPr bwMode="auto">
            <a:xfrm>
              <a:off x="678" y="1532"/>
              <a:ext cx="71"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1</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6" name="Rectangle 324"/>
            <p:cNvSpPr>
              <a:spLocks noChangeArrowheads="1"/>
            </p:cNvSpPr>
            <p:nvPr/>
          </p:nvSpPr>
          <p:spPr bwMode="auto">
            <a:xfrm>
              <a:off x="572" y="1104"/>
              <a:ext cx="177"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1.5</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7" name="Rectangle 325"/>
            <p:cNvSpPr>
              <a:spLocks noChangeArrowheads="1"/>
            </p:cNvSpPr>
            <p:nvPr/>
          </p:nvSpPr>
          <p:spPr bwMode="auto">
            <a:xfrm>
              <a:off x="825" y="2584"/>
              <a:ext cx="71"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0</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8" name="Rectangle 326"/>
            <p:cNvSpPr>
              <a:spLocks noChangeArrowheads="1"/>
            </p:cNvSpPr>
            <p:nvPr/>
          </p:nvSpPr>
          <p:spPr bwMode="auto">
            <a:xfrm>
              <a:off x="1553" y="2584"/>
              <a:ext cx="213"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200</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29" name="Rectangle 327"/>
            <p:cNvSpPr>
              <a:spLocks noChangeArrowheads="1"/>
            </p:cNvSpPr>
            <p:nvPr/>
          </p:nvSpPr>
          <p:spPr bwMode="auto">
            <a:xfrm>
              <a:off x="2362" y="2584"/>
              <a:ext cx="213"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400</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30" name="Rectangle 328"/>
            <p:cNvSpPr>
              <a:spLocks noChangeArrowheads="1"/>
            </p:cNvSpPr>
            <p:nvPr/>
          </p:nvSpPr>
          <p:spPr bwMode="auto">
            <a:xfrm>
              <a:off x="3163" y="2584"/>
              <a:ext cx="213"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600</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331" name="Rectangle 329"/>
            <p:cNvSpPr>
              <a:spLocks noChangeArrowheads="1"/>
            </p:cNvSpPr>
            <p:nvPr/>
          </p:nvSpPr>
          <p:spPr bwMode="auto">
            <a:xfrm>
              <a:off x="3963" y="2584"/>
              <a:ext cx="213" cy="143"/>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Futura Medium"/>
                  <a:ea typeface="+mn-ea"/>
                  <a:cs typeface="+mn-cs"/>
                </a:rPr>
                <a:t>800</a:t>
              </a:r>
              <a:endParaRPr kumimoji="0" lang="en-US" sz="1400" b="0" i="0" u="none" strike="noStrike" kern="1200" cap="none" spc="0" normalizeH="0" baseline="0" noProof="0" dirty="0">
                <a:ln>
                  <a:noFill/>
                </a:ln>
                <a:solidFill>
                  <a:prstClr val="black"/>
                </a:solidFill>
                <a:effectLst/>
                <a:uLnTx/>
                <a:uFillTx/>
                <a:latin typeface="Futura Medium"/>
                <a:ea typeface="+mn-ea"/>
                <a:cs typeface="+mn-cs"/>
              </a:endParaRPr>
            </a:p>
          </p:txBody>
        </p:sp>
      </p:grpSp>
      <p:sp>
        <p:nvSpPr>
          <p:cNvPr id="84999" name="Rectangle 339"/>
          <p:cNvSpPr>
            <a:spLocks noChangeArrowheads="1"/>
          </p:cNvSpPr>
          <p:nvPr/>
        </p:nvSpPr>
        <p:spPr bwMode="auto">
          <a:xfrm>
            <a:off x="5931595" y="4058371"/>
            <a:ext cx="3176909" cy="1200329"/>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Futura Medium"/>
                <a:ea typeface="+mn-ea"/>
                <a:cs typeface="+mn-cs"/>
              </a:rPr>
              <a:t>NRMS </a:t>
            </a:r>
            <a:r>
              <a:rPr kumimoji="0" lang="en-US" sz="1800" b="1" i="0" u="none" strike="noStrike" kern="1200" cap="none" spc="0" normalizeH="0" baseline="0" noProof="0" dirty="0">
                <a:ln>
                  <a:noFill/>
                </a:ln>
                <a:solidFill>
                  <a:srgbClr val="C00000"/>
                </a:solidFill>
                <a:effectLst/>
                <a:uLnTx/>
                <a:uFillTx/>
                <a:latin typeface="Matura MT Script Capitals" panose="03020802060602070202" pitchFamily="66" charset="0"/>
              </a:rPr>
              <a:t>≈</a:t>
            </a:r>
            <a:r>
              <a:rPr kumimoji="0" lang="en-US" sz="1800" b="1" i="0" u="none" strike="noStrike" kern="1200" cap="none" spc="0" normalizeH="0" baseline="0" noProof="0" dirty="0">
                <a:ln>
                  <a:noFill/>
                </a:ln>
                <a:solidFill>
                  <a:srgbClr val="C00000"/>
                </a:solidFill>
                <a:effectLst/>
                <a:uLnTx/>
                <a:uFillTx/>
                <a:latin typeface="Futura Medium"/>
                <a:ea typeface="+mn-ea"/>
                <a:cs typeface="+mn-cs"/>
              </a:rPr>
              <a:t> 2</a:t>
            </a:r>
            <a:r>
              <a:rPr kumimoji="0" lang="en-US" sz="1800" b="1" i="0" u="none" strike="noStrike" kern="1200" cap="none" spc="0" normalizeH="0" baseline="0" noProof="0" dirty="0">
                <a:ln>
                  <a:noFill/>
                </a:ln>
                <a:solidFill>
                  <a:srgbClr val="C00000"/>
                </a:solidFill>
                <a:effectLst/>
                <a:uLnTx/>
                <a:uFillTx/>
                <a:latin typeface="Symbol" pitchFamily="18" charset="2"/>
                <a:ea typeface="+mn-ea"/>
                <a:cs typeface="+mn-cs"/>
              </a:rPr>
              <a:t>p</a:t>
            </a:r>
            <a:r>
              <a:rPr kumimoji="0" lang="en-US" sz="1800" b="1" i="0" u="none" strike="noStrike" kern="1200" cap="none" spc="0" normalizeH="0" baseline="0" noProof="0" dirty="0">
                <a:ln>
                  <a:noFill/>
                </a:ln>
                <a:solidFill>
                  <a:srgbClr val="C00000"/>
                </a:solidFill>
                <a:effectLst/>
                <a:uLnTx/>
                <a:uFillTx/>
                <a:latin typeface="Futura Medium"/>
                <a:ea typeface="+mn-ea"/>
                <a:cs typeface="+mn-cs"/>
              </a:rPr>
              <a:t>f.</a:t>
            </a:r>
            <a:r>
              <a:rPr kumimoji="0" lang="en-US" sz="1800" b="1" i="0" u="none" strike="noStrike" kern="1200" cap="none" spc="0" normalizeH="0" baseline="0" noProof="0" dirty="0">
                <a:ln>
                  <a:noFill/>
                </a:ln>
                <a:solidFill>
                  <a:srgbClr val="C00000"/>
                </a:solidFill>
                <a:effectLst/>
                <a:uLnTx/>
                <a:uFillTx/>
                <a:latin typeface="Symbol" panose="05050102010706020507" pitchFamily="18" charset="2"/>
              </a:rPr>
              <a:t>D</a:t>
            </a:r>
            <a:r>
              <a:rPr kumimoji="0" lang="en-US" sz="1800" b="1" i="0" u="none" strike="noStrike" kern="1200" cap="none" spc="0" normalizeH="0" baseline="0" noProof="0" dirty="0">
                <a:ln>
                  <a:noFill/>
                </a:ln>
                <a:solidFill>
                  <a:srgbClr val="C00000"/>
                </a:solidFill>
                <a:effectLst/>
                <a:uLnTx/>
                <a:uFillTx/>
                <a:latin typeface="Futura Medium"/>
                <a:ea typeface="+mn-ea"/>
                <a:cs typeface="+mn-cs"/>
              </a:rPr>
              <a:t>t</a:t>
            </a:r>
            <a:r>
              <a:rPr kumimoji="0" lang="en-US" sz="1800" b="1" i="0" u="none" strike="noStrike" kern="1200" cap="none" spc="0" normalizeH="0" baseline="0" noProof="0" dirty="0">
                <a:ln>
                  <a:noFill/>
                </a:ln>
                <a:solidFill>
                  <a:srgbClr val="B2B2B2"/>
                </a:solidFill>
                <a:effectLst/>
                <a:uLnTx/>
                <a:uFillTx/>
                <a:latin typeface="Futura Medium"/>
                <a:ea typeface="+mn-ea"/>
                <a:cs typeface="+mn-cs"/>
              </a:rPr>
              <a:t> </a:t>
            </a:r>
          </a:p>
          <a:p>
            <a:pPr marL="117475" marR="0" lvl="0" indent="-117475" algn="l" defTabSz="914400" rtl="0" eaLnBrk="1" fontAlgn="auto" latinLnBrk="0" hangingPunct="1">
              <a:lnSpc>
                <a:spcPct val="120000"/>
              </a:lnSpc>
              <a:spcBef>
                <a:spcPts val="0"/>
              </a:spcBef>
              <a:spcAft>
                <a:spcPts val="0"/>
              </a:spcAft>
              <a:buClrTx/>
              <a:buSzTx/>
              <a:buFont typeface="Wingdings" panose="05000000000000000000" pitchFamily="2" charset="2"/>
              <a:buChar char="§"/>
              <a:tabLst/>
              <a:defRPr/>
            </a:pPr>
            <a:r>
              <a:rPr kumimoji="0" lang="en-US" sz="1400" b="1" i="0" u="none" strike="noStrike" kern="1200" cap="none" spc="0" normalizeH="0" baseline="0" noProof="0" dirty="0">
                <a:ln>
                  <a:noFill/>
                </a:ln>
                <a:solidFill>
                  <a:prstClr val="black"/>
                </a:solidFill>
                <a:effectLst/>
                <a:uLnTx/>
                <a:uFillTx/>
                <a:latin typeface="Futura Medium"/>
                <a:ea typeface="+mn-ea"/>
                <a:cs typeface="+mn-cs"/>
              </a:rPr>
              <a:t>1 ms shift @50 Hz NRMS = 31%</a:t>
            </a:r>
          </a:p>
          <a:p>
            <a:pPr marL="117475" marR="0" lvl="0" indent="-117475" algn="l" defTabSz="914400" rtl="0" eaLnBrk="1" fontAlgn="auto" latinLnBrk="0" hangingPunct="1">
              <a:lnSpc>
                <a:spcPct val="120000"/>
              </a:lnSpc>
              <a:spcBef>
                <a:spcPts val="0"/>
              </a:spcBef>
              <a:spcAft>
                <a:spcPts val="0"/>
              </a:spcAft>
              <a:buClrTx/>
              <a:buSzTx/>
              <a:buFont typeface="Wingdings" panose="05000000000000000000" pitchFamily="2" charset="2"/>
              <a:buChar char="§"/>
              <a:tabLst/>
              <a:defRPr/>
            </a:pPr>
            <a:r>
              <a:rPr kumimoji="0" lang="en-US" sz="1400" b="1" i="0" u="none" strike="noStrike" kern="1200" cap="none" spc="0" normalizeH="0" baseline="0" noProof="0" dirty="0">
                <a:ln>
                  <a:noFill/>
                </a:ln>
                <a:solidFill>
                  <a:prstClr val="black"/>
                </a:solidFill>
                <a:effectLst/>
                <a:uLnTx/>
                <a:uFillTx/>
                <a:latin typeface="Futura Medium"/>
                <a:ea typeface="+mn-ea"/>
                <a:cs typeface="+mn-cs"/>
              </a:rPr>
              <a:t>0.5 ms shift @25 Hz NRMS = 8%</a:t>
            </a:r>
          </a:p>
          <a:p>
            <a:pPr marL="117475" marR="0" lvl="0" indent="-117475" algn="l" defTabSz="914400" rtl="0" eaLnBrk="1" fontAlgn="auto" latinLnBrk="0" hangingPunct="1">
              <a:lnSpc>
                <a:spcPct val="120000"/>
              </a:lnSpc>
              <a:spcBef>
                <a:spcPts val="0"/>
              </a:spcBef>
              <a:spcAft>
                <a:spcPts val="0"/>
              </a:spcAft>
              <a:buClrTx/>
              <a:buSzTx/>
              <a:buFont typeface="Wingdings" panose="05000000000000000000" pitchFamily="2" charset="2"/>
              <a:buChar char="§"/>
              <a:tabLst/>
              <a:defRPr/>
            </a:pPr>
            <a:r>
              <a:rPr kumimoji="0" lang="en-US" sz="1400" b="1" i="0" u="none" strike="noStrike" kern="1200" cap="none" spc="0" normalizeH="0" baseline="0" noProof="0" dirty="0">
                <a:ln>
                  <a:noFill/>
                </a:ln>
                <a:solidFill>
                  <a:prstClr val="black"/>
                </a:solidFill>
                <a:effectLst/>
                <a:uLnTx/>
                <a:uFillTx/>
                <a:latin typeface="Futura Medium"/>
                <a:ea typeface="+mn-ea"/>
                <a:cs typeface="+mn-cs"/>
              </a:rPr>
              <a:t>0.1 ms shift @50 Hz NRMS = 3%</a:t>
            </a:r>
          </a:p>
        </p:txBody>
      </p:sp>
      <p:sp>
        <p:nvSpPr>
          <p:cNvPr id="85000" name="TextBox 340"/>
          <p:cNvSpPr txBox="1">
            <a:spLocks noChangeArrowheads="1"/>
          </p:cNvSpPr>
          <p:nvPr/>
        </p:nvSpPr>
        <p:spPr bwMode="auto">
          <a:xfrm>
            <a:off x="3608153" y="5662731"/>
            <a:ext cx="2160928" cy="276999"/>
          </a:xfrm>
          <a:prstGeom prst="rect">
            <a:avLst/>
          </a:prstGeom>
          <a:noFill/>
          <a:ln w="9525">
            <a:solidFill>
              <a:schemeClr val="tx1"/>
            </a:solidFill>
            <a:miter lim="800000"/>
            <a:headEnd/>
            <a:tailEnd/>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Futura Medium"/>
                <a:ea typeface="+mn-ea"/>
                <a:cs typeface="+mn-cs"/>
              </a:rPr>
              <a:t>From Calvert DISC 2005</a:t>
            </a:r>
          </a:p>
        </p:txBody>
      </p:sp>
      <p:sp>
        <p:nvSpPr>
          <p:cNvPr id="340" name="TextBox 339"/>
          <p:cNvSpPr txBox="1"/>
          <p:nvPr/>
        </p:nvSpPr>
        <p:spPr>
          <a:xfrm>
            <a:off x="536477" y="6236630"/>
            <a:ext cx="7722004" cy="400110"/>
          </a:xfrm>
          <a:prstGeom prst="rect">
            <a:avLst/>
          </a:prstGeom>
          <a:noFill/>
          <a:ln w="25400">
            <a:solidFill>
              <a:schemeClr val="accent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0000"/>
                </a:solidFill>
                <a:effectLst/>
                <a:uLnTx/>
                <a:uFillTx/>
                <a:latin typeface="Futura Medium"/>
                <a:ea typeface="+mn-ea"/>
                <a:cs typeface="+mn-cs"/>
              </a:rPr>
              <a:t>Repeatability decreases with increasing frequency.</a:t>
            </a:r>
          </a:p>
        </p:txBody>
      </p:sp>
      <p:graphicFrame>
        <p:nvGraphicFramePr>
          <p:cNvPr id="4" name="Table 3"/>
          <p:cNvGraphicFramePr>
            <a:graphicFrameLocks noGrp="1"/>
          </p:cNvGraphicFramePr>
          <p:nvPr/>
        </p:nvGraphicFramePr>
        <p:xfrm>
          <a:off x="6175672" y="833817"/>
          <a:ext cx="2472730" cy="1906141"/>
        </p:xfrm>
        <a:graphic>
          <a:graphicData uri="http://schemas.openxmlformats.org/drawingml/2006/table">
            <a:tbl>
              <a:tblPr firstRow="1" bandRow="1">
                <a:tableStyleId>{5C22544A-7EE6-4342-B048-85BDC9FD1C3A}</a:tableStyleId>
              </a:tblPr>
              <a:tblGrid>
                <a:gridCol w="922982">
                  <a:extLst>
                    <a:ext uri="{9D8B030D-6E8A-4147-A177-3AD203B41FA5}">
                      <a16:colId xmlns:a16="http://schemas.microsoft.com/office/drawing/2014/main" val="20000"/>
                    </a:ext>
                  </a:extLst>
                </a:gridCol>
                <a:gridCol w="1549748">
                  <a:extLst>
                    <a:ext uri="{9D8B030D-6E8A-4147-A177-3AD203B41FA5}">
                      <a16:colId xmlns:a16="http://schemas.microsoft.com/office/drawing/2014/main" val="20001"/>
                    </a:ext>
                  </a:extLst>
                </a:gridCol>
              </a:tblGrid>
              <a:tr h="422781">
                <a:tc>
                  <a:txBody>
                    <a:bodyPr/>
                    <a:lstStyle/>
                    <a:p>
                      <a:r>
                        <a:rPr lang="en-US" dirty="0"/>
                        <a:t>Graph</a:t>
                      </a:r>
                      <a:endParaRPr lang="en-GB" dirty="0"/>
                    </a:p>
                  </a:txBody>
                  <a:tcPr/>
                </a:tc>
                <a:tc>
                  <a:txBody>
                    <a:bodyPr/>
                    <a:lstStyle/>
                    <a:p>
                      <a:r>
                        <a:rPr lang="en-US" dirty="0"/>
                        <a:t>Denotes</a:t>
                      </a:r>
                      <a:endParaRPr lang="en-GB" dirty="0"/>
                    </a:p>
                  </a:txBody>
                  <a:tcPr/>
                </a:tc>
                <a:extLst>
                  <a:ext uri="{0D108BD9-81ED-4DB2-BD59-A6C34878D82A}">
                    <a16:rowId xmlns:a16="http://schemas.microsoft.com/office/drawing/2014/main" val="10000"/>
                  </a:ext>
                </a:extLst>
              </a:tr>
              <a:tr h="370840">
                <a:tc>
                  <a:txBody>
                    <a:bodyPr/>
                    <a:lstStyle/>
                    <a:p>
                      <a:endParaRPr lang="en-GB" dirty="0"/>
                    </a:p>
                  </a:txBody>
                  <a:tcPr/>
                </a:tc>
                <a:tc>
                  <a:txBody>
                    <a:bodyPr/>
                    <a:lstStyle/>
                    <a:p>
                      <a:r>
                        <a:rPr lang="en-GB" dirty="0"/>
                        <a:t>SIN(t)</a:t>
                      </a:r>
                    </a:p>
                  </a:txBody>
                  <a:tcPr/>
                </a:tc>
                <a:extLst>
                  <a:ext uri="{0D108BD9-81ED-4DB2-BD59-A6C34878D82A}">
                    <a16:rowId xmlns:a16="http://schemas.microsoft.com/office/drawing/2014/main" val="10001"/>
                  </a:ext>
                </a:extLst>
              </a:tr>
              <a:tr h="370840">
                <a:tc>
                  <a:txBody>
                    <a:bodyPr/>
                    <a:lstStyle/>
                    <a:p>
                      <a:endParaRPr lang="en-GB" dirty="0"/>
                    </a:p>
                  </a:txBody>
                  <a:tcPr/>
                </a:tc>
                <a:tc>
                  <a:txBody>
                    <a:bodyPr/>
                    <a:lstStyle/>
                    <a:p>
                      <a:r>
                        <a:rPr lang="en-GB" dirty="0"/>
                        <a:t>SIN(t+dt)</a:t>
                      </a:r>
                    </a:p>
                  </a:txBody>
                  <a:tcPr/>
                </a:tc>
                <a:extLst>
                  <a:ext uri="{0D108BD9-81ED-4DB2-BD59-A6C34878D82A}">
                    <a16:rowId xmlns:a16="http://schemas.microsoft.com/office/drawing/2014/main" val="10002"/>
                  </a:ext>
                </a:extLst>
              </a:tr>
              <a:tr h="370840">
                <a:tc>
                  <a:txBody>
                    <a:bodyPr/>
                    <a:lstStyle/>
                    <a:p>
                      <a:endParaRPr lang="en-GB" dirty="0"/>
                    </a:p>
                  </a:txBody>
                  <a:tcPr/>
                </a:tc>
                <a:tc>
                  <a:txBody>
                    <a:bodyPr/>
                    <a:lstStyle/>
                    <a:p>
                      <a:r>
                        <a:rPr lang="en-GB" dirty="0"/>
                        <a:t>Diff(with dt)</a:t>
                      </a:r>
                    </a:p>
                  </a:txBody>
                  <a:tcPr/>
                </a:tc>
                <a:extLst>
                  <a:ext uri="{0D108BD9-81ED-4DB2-BD59-A6C34878D82A}">
                    <a16:rowId xmlns:a16="http://schemas.microsoft.com/office/drawing/2014/main" val="10003"/>
                  </a:ext>
                </a:extLst>
              </a:tr>
              <a:tr h="370840">
                <a:tc>
                  <a:txBody>
                    <a:bodyPr/>
                    <a:lstStyle/>
                    <a:p>
                      <a:endParaRPr lang="en-GB" dirty="0"/>
                    </a:p>
                  </a:txBody>
                  <a:tcPr/>
                </a:tc>
                <a:tc>
                  <a:txBody>
                    <a:bodyPr/>
                    <a:lstStyle/>
                    <a:p>
                      <a:r>
                        <a:rPr lang="en-GB" dirty="0"/>
                        <a:t>Diff(dt=0)</a:t>
                      </a:r>
                    </a:p>
                  </a:txBody>
                  <a:tcPr/>
                </a:tc>
                <a:extLst>
                  <a:ext uri="{0D108BD9-81ED-4DB2-BD59-A6C34878D82A}">
                    <a16:rowId xmlns:a16="http://schemas.microsoft.com/office/drawing/2014/main" val="10004"/>
                  </a:ext>
                </a:extLst>
              </a:tr>
            </a:tbl>
          </a:graphicData>
        </a:graphic>
      </p:graphicFrame>
      <p:grpSp>
        <p:nvGrpSpPr>
          <p:cNvPr id="3" name="Group 341"/>
          <p:cNvGrpSpPr>
            <a:grpSpLocks/>
          </p:cNvGrpSpPr>
          <p:nvPr/>
        </p:nvGrpSpPr>
        <p:grpSpPr bwMode="auto">
          <a:xfrm>
            <a:off x="6542430" y="1319889"/>
            <a:ext cx="363538" cy="1265238"/>
            <a:chOff x="4339" y="2067"/>
            <a:chExt cx="229" cy="797"/>
          </a:xfrm>
        </p:grpSpPr>
        <p:sp>
          <p:nvSpPr>
            <p:cNvPr id="85002" name="Line 331"/>
            <p:cNvSpPr>
              <a:spLocks noChangeShapeType="1"/>
            </p:cNvSpPr>
            <p:nvPr/>
          </p:nvSpPr>
          <p:spPr bwMode="auto">
            <a:xfrm>
              <a:off x="4339" y="2143"/>
              <a:ext cx="196" cy="1"/>
            </a:xfrm>
            <a:prstGeom prst="line">
              <a:avLst/>
            </a:prstGeom>
            <a:noFill/>
            <a:ln w="28575">
              <a:solidFill>
                <a:srgbClr val="0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3" name="Rectangle 332"/>
            <p:cNvSpPr>
              <a:spLocks noChangeArrowheads="1"/>
            </p:cNvSpPr>
            <p:nvPr/>
          </p:nvSpPr>
          <p:spPr bwMode="auto">
            <a:xfrm>
              <a:off x="4568" y="2067"/>
              <a:ext cx="0" cy="155"/>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4" name="Line 333"/>
            <p:cNvSpPr>
              <a:spLocks noChangeShapeType="1"/>
            </p:cNvSpPr>
            <p:nvPr/>
          </p:nvSpPr>
          <p:spPr bwMode="auto">
            <a:xfrm>
              <a:off x="4339" y="2370"/>
              <a:ext cx="196" cy="1"/>
            </a:xfrm>
            <a:prstGeom prst="line">
              <a:avLst/>
            </a:prstGeom>
            <a:noFill/>
            <a:ln w="28575">
              <a:solidFill>
                <a:srgbClr val="FF00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5" name="Rectangle 334"/>
            <p:cNvSpPr>
              <a:spLocks noChangeArrowheads="1"/>
            </p:cNvSpPr>
            <p:nvPr/>
          </p:nvSpPr>
          <p:spPr bwMode="auto">
            <a:xfrm>
              <a:off x="4568" y="2281"/>
              <a:ext cx="0" cy="155"/>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6" name="Line 335"/>
            <p:cNvSpPr>
              <a:spLocks noChangeShapeType="1"/>
            </p:cNvSpPr>
            <p:nvPr/>
          </p:nvSpPr>
          <p:spPr bwMode="auto">
            <a:xfrm>
              <a:off x="4339" y="2584"/>
              <a:ext cx="196" cy="1"/>
            </a:xfrm>
            <a:prstGeom prst="line">
              <a:avLst/>
            </a:prstGeom>
            <a:noFill/>
            <a:ln w="28575">
              <a:solidFill>
                <a:srgbClr val="800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7" name="Rectangle 336"/>
            <p:cNvSpPr>
              <a:spLocks noChangeArrowheads="1"/>
            </p:cNvSpPr>
            <p:nvPr/>
          </p:nvSpPr>
          <p:spPr bwMode="auto">
            <a:xfrm>
              <a:off x="4568" y="2495"/>
              <a:ext cx="0" cy="155"/>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8" name="Line 337"/>
            <p:cNvSpPr>
              <a:spLocks noChangeShapeType="1"/>
            </p:cNvSpPr>
            <p:nvPr/>
          </p:nvSpPr>
          <p:spPr bwMode="auto">
            <a:xfrm>
              <a:off x="4339" y="2798"/>
              <a:ext cx="196" cy="1"/>
            </a:xfrm>
            <a:prstGeom prst="line">
              <a:avLst/>
            </a:prstGeom>
            <a:noFill/>
            <a:ln w="28575">
              <a:solidFill>
                <a:srgbClr val="80000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Futura Medium"/>
                <a:ea typeface="+mn-ea"/>
                <a:cs typeface="+mn-cs"/>
              </a:endParaRPr>
            </a:p>
          </p:txBody>
        </p:sp>
        <p:sp>
          <p:nvSpPr>
            <p:cNvPr id="85009" name="Rectangle 338"/>
            <p:cNvSpPr>
              <a:spLocks noChangeArrowheads="1"/>
            </p:cNvSpPr>
            <p:nvPr/>
          </p:nvSpPr>
          <p:spPr bwMode="auto">
            <a:xfrm>
              <a:off x="4568" y="2709"/>
              <a:ext cx="0" cy="155"/>
            </a:xfrm>
            <a:prstGeom prst="rect">
              <a:avLst/>
            </a:prstGeom>
            <a:noFill/>
            <a:ln w="9525">
              <a:noFill/>
              <a:miter lim="800000"/>
              <a:headEnd/>
              <a:tailEnd/>
            </a:ln>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utura Medium"/>
                <a:ea typeface="+mn-ea"/>
                <a:cs typeface="+mn-cs"/>
              </a:endParaRPr>
            </a:p>
          </p:txBody>
        </p:sp>
      </p:grpSp>
    </p:spTree>
    <p:extLst>
      <p:ext uri="{BB962C8B-B14F-4D97-AF65-F5344CB8AC3E}">
        <p14:creationId xmlns:p14="http://schemas.microsoft.com/office/powerpoint/2010/main" val="3629798822"/>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solidFill>
                  <a:srgbClr val="00B0F0"/>
                </a:solidFill>
              </a:rPr>
              <a:t>Using the Extra Dimension in a 4D Processing Flow</a:t>
            </a:r>
          </a:p>
        </p:txBody>
      </p:sp>
      <p:sp>
        <p:nvSpPr>
          <p:cNvPr id="8" name="AutoShape 8"/>
          <p:cNvSpPr>
            <a:spLocks noChangeArrowheads="1"/>
          </p:cNvSpPr>
          <p:nvPr/>
        </p:nvSpPr>
        <p:spPr bwMode="auto">
          <a:xfrm>
            <a:off x="867061" y="988422"/>
            <a:ext cx="840208" cy="261610"/>
          </a:xfrm>
          <a:prstGeom prst="flowChartPreparation">
            <a:avLst/>
          </a:prstGeom>
          <a:solidFill>
            <a:srgbClr val="A9A9A9"/>
          </a:solidFill>
          <a:ln w="9525">
            <a:noFill/>
            <a:miter lim="800000"/>
            <a:headEnd/>
            <a:tailEnd/>
          </a:ln>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Futura Medium"/>
                <a:ea typeface="+mn-ea"/>
                <a:cs typeface="Arial" charset="0"/>
              </a:rPr>
              <a:t>Base</a:t>
            </a:r>
          </a:p>
        </p:txBody>
      </p:sp>
      <p:sp>
        <p:nvSpPr>
          <p:cNvPr id="40" name="AutoShape 8"/>
          <p:cNvSpPr>
            <a:spLocks noChangeArrowheads="1"/>
          </p:cNvSpPr>
          <p:nvPr/>
        </p:nvSpPr>
        <p:spPr bwMode="auto">
          <a:xfrm>
            <a:off x="5115337" y="988422"/>
            <a:ext cx="1278646" cy="261610"/>
          </a:xfrm>
          <a:prstGeom prst="flowChartPreparation">
            <a:avLst/>
          </a:prstGeom>
          <a:solidFill>
            <a:srgbClr val="A9A9A9"/>
          </a:solidFill>
          <a:ln w="9525">
            <a:noFill/>
            <a:miter lim="800000"/>
            <a:headEnd/>
            <a:tailEnd/>
          </a:ln>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Futura Medium"/>
                <a:ea typeface="+mn-ea"/>
                <a:cs typeface="Arial" charset="0"/>
              </a:rPr>
              <a:t>Monitor 1</a:t>
            </a:r>
          </a:p>
        </p:txBody>
      </p:sp>
      <p:grpSp>
        <p:nvGrpSpPr>
          <p:cNvPr id="80" name="Group 79"/>
          <p:cNvGrpSpPr/>
          <p:nvPr/>
        </p:nvGrpSpPr>
        <p:grpSpPr>
          <a:xfrm>
            <a:off x="7308304" y="988422"/>
            <a:ext cx="1529482" cy="5290120"/>
            <a:chOff x="7308304" y="1210971"/>
            <a:chExt cx="1529482" cy="5290120"/>
          </a:xfrm>
        </p:grpSpPr>
        <p:sp>
          <p:nvSpPr>
            <p:cNvPr id="50" name="AutoShape 8"/>
            <p:cNvSpPr>
              <a:spLocks noChangeArrowheads="1"/>
            </p:cNvSpPr>
            <p:nvPr/>
          </p:nvSpPr>
          <p:spPr bwMode="auto">
            <a:xfrm>
              <a:off x="7435972" y="1210971"/>
              <a:ext cx="1278646" cy="261610"/>
            </a:xfrm>
            <a:prstGeom prst="flowChartPreparation">
              <a:avLst/>
            </a:prstGeom>
            <a:solidFill>
              <a:srgbClr val="A9A9A9"/>
            </a:solidFill>
            <a:ln w="9525">
              <a:noFill/>
              <a:miter lim="800000"/>
              <a:headEnd/>
              <a:tailEnd/>
            </a:ln>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Futura Medium"/>
                  <a:ea typeface="+mn-ea"/>
                  <a:cs typeface="Arial" charset="0"/>
                </a:rPr>
                <a:t>Monitor 2</a:t>
              </a:r>
            </a:p>
          </p:txBody>
        </p:sp>
        <p:sp>
          <p:nvSpPr>
            <p:cNvPr id="51" name="AutoShape 9"/>
            <p:cNvSpPr>
              <a:spLocks noChangeArrowheads="1"/>
            </p:cNvSpPr>
            <p:nvPr/>
          </p:nvSpPr>
          <p:spPr bwMode="auto">
            <a:xfrm>
              <a:off x="7313786" y="1622874"/>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Select </a:t>
              </a:r>
              <a:r>
                <a:rPr kumimoji="0" lang="en-US" sz="1200" b="0" i="0" u="sng" strike="noStrike" kern="1200" cap="none" spc="0" normalizeH="0" baseline="0" noProof="0" dirty="0">
                  <a:ln>
                    <a:noFill/>
                  </a:ln>
                  <a:solidFill>
                    <a:srgbClr val="000000"/>
                  </a:solidFill>
                  <a:effectLst/>
                  <a:uLnTx/>
                  <a:uFillTx/>
                  <a:latin typeface="Futura Medium"/>
                  <a:ea typeface="+mn-ea"/>
                  <a:cs typeface="Arial" charset="0"/>
                </a:rPr>
                <a:t>common</a:t>
              </a: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 data</a:t>
              </a:r>
            </a:p>
          </p:txBody>
        </p:sp>
        <p:sp>
          <p:nvSpPr>
            <p:cNvPr id="52" name="AutoShape 11"/>
            <p:cNvSpPr>
              <a:spLocks noChangeArrowheads="1"/>
            </p:cNvSpPr>
            <p:nvPr/>
          </p:nvSpPr>
          <p:spPr bwMode="auto">
            <a:xfrm>
              <a:off x="7313786" y="2318711"/>
              <a:ext cx="1524000"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Noise Attenuation</a:t>
              </a:r>
            </a:p>
          </p:txBody>
        </p:sp>
        <p:sp>
          <p:nvSpPr>
            <p:cNvPr id="53" name="AutoShape 13"/>
            <p:cNvSpPr>
              <a:spLocks noChangeArrowheads="1"/>
            </p:cNvSpPr>
            <p:nvPr/>
          </p:nvSpPr>
          <p:spPr bwMode="auto">
            <a:xfrm>
              <a:off x="7313786" y="2802450"/>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Survey Specific Zero Phasing</a:t>
              </a:r>
            </a:p>
          </p:txBody>
        </p:sp>
        <p:sp>
          <p:nvSpPr>
            <p:cNvPr id="54" name="AutoShape 27"/>
            <p:cNvSpPr>
              <a:spLocks noChangeArrowheads="1"/>
            </p:cNvSpPr>
            <p:nvPr/>
          </p:nvSpPr>
          <p:spPr bwMode="auto">
            <a:xfrm>
              <a:off x="7308304" y="5472498"/>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Imaging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(common model)</a:t>
              </a:r>
            </a:p>
          </p:txBody>
        </p:sp>
        <p:sp>
          <p:nvSpPr>
            <p:cNvPr id="55" name="AutoShape 31"/>
            <p:cNvSpPr>
              <a:spLocks noChangeArrowheads="1"/>
            </p:cNvSpPr>
            <p:nvPr/>
          </p:nvSpPr>
          <p:spPr bwMode="auto">
            <a:xfrm>
              <a:off x="7308304" y="6039426"/>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latin typeface="Futura Medium"/>
                  <a:ea typeface="+mn-ea"/>
                  <a:cs typeface="Arial" charset="0"/>
                </a:rPr>
                <a:t>4D Post Processing</a:t>
              </a:r>
            </a:p>
          </p:txBody>
        </p:sp>
        <p:sp>
          <p:nvSpPr>
            <p:cNvPr id="56" name="AutoShape 18"/>
            <p:cNvSpPr>
              <a:spLocks noChangeArrowheads="1"/>
            </p:cNvSpPr>
            <p:nvPr/>
          </p:nvSpPr>
          <p:spPr bwMode="auto">
            <a:xfrm>
              <a:off x="7308304" y="3771714"/>
              <a:ext cx="1525588"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Receiver Motion Correction</a:t>
              </a:r>
            </a:p>
          </p:txBody>
        </p:sp>
        <p:sp>
          <p:nvSpPr>
            <p:cNvPr id="57" name="AutoShape 19"/>
            <p:cNvSpPr>
              <a:spLocks noChangeArrowheads="1"/>
            </p:cNvSpPr>
            <p:nvPr/>
          </p:nvSpPr>
          <p:spPr bwMode="auto">
            <a:xfrm>
              <a:off x="7308304" y="4359830"/>
              <a:ext cx="1525588"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Apply tidal statics</a:t>
              </a:r>
            </a:p>
          </p:txBody>
        </p:sp>
        <p:sp>
          <p:nvSpPr>
            <p:cNvPr id="58" name="AutoShape 20"/>
            <p:cNvSpPr>
              <a:spLocks noChangeArrowheads="1"/>
            </p:cNvSpPr>
            <p:nvPr/>
          </p:nvSpPr>
          <p:spPr bwMode="auto">
            <a:xfrm>
              <a:off x="7308304" y="4753022"/>
              <a:ext cx="1525588"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corrections</a:t>
              </a:r>
            </a:p>
          </p:txBody>
        </p:sp>
        <p:sp>
          <p:nvSpPr>
            <p:cNvPr id="59" name="AutoShape 22"/>
            <p:cNvSpPr>
              <a:spLocks noChangeArrowheads="1"/>
            </p:cNvSpPr>
            <p:nvPr/>
          </p:nvSpPr>
          <p:spPr bwMode="auto">
            <a:xfrm>
              <a:off x="7308304" y="5109638"/>
              <a:ext cx="1525588"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Regularisation</a:t>
              </a:r>
            </a:p>
          </p:txBody>
        </p:sp>
        <p:sp>
          <p:nvSpPr>
            <p:cNvPr id="60" name="AutoShape 15"/>
            <p:cNvSpPr>
              <a:spLocks noChangeArrowheads="1"/>
            </p:cNvSpPr>
            <p:nvPr/>
          </p:nvSpPr>
          <p:spPr bwMode="auto">
            <a:xfrm>
              <a:off x="7308304" y="3372278"/>
              <a:ext cx="1524000"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Demultiple</a:t>
              </a:r>
            </a:p>
          </p:txBody>
        </p:sp>
      </p:grpSp>
      <p:grpSp>
        <p:nvGrpSpPr>
          <p:cNvPr id="72" name="Group 71"/>
          <p:cNvGrpSpPr/>
          <p:nvPr/>
        </p:nvGrpSpPr>
        <p:grpSpPr>
          <a:xfrm>
            <a:off x="539552" y="1219844"/>
            <a:ext cx="5988496" cy="644590"/>
            <a:chOff x="539552" y="1243319"/>
            <a:chExt cx="5988496" cy="644590"/>
          </a:xfrm>
        </p:grpSpPr>
        <p:sp>
          <p:nvSpPr>
            <p:cNvPr id="9" name="AutoShape 9"/>
            <p:cNvSpPr>
              <a:spLocks noChangeArrowheads="1"/>
            </p:cNvSpPr>
            <p:nvPr/>
          </p:nvSpPr>
          <p:spPr bwMode="auto">
            <a:xfrm>
              <a:off x="539552" y="1426244"/>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Select </a:t>
              </a:r>
              <a:r>
                <a:rPr kumimoji="0" lang="en-US" sz="1200" b="0" i="0" u="sng" strike="noStrike" kern="1200" cap="none" spc="0" normalizeH="0" baseline="0" noProof="0" dirty="0">
                  <a:ln>
                    <a:noFill/>
                  </a:ln>
                  <a:solidFill>
                    <a:srgbClr val="000000"/>
                  </a:solidFill>
                  <a:effectLst/>
                  <a:uLnTx/>
                  <a:uFillTx/>
                  <a:latin typeface="Futura Medium"/>
                  <a:ea typeface="+mn-ea"/>
                  <a:cs typeface="Arial" charset="0"/>
                </a:rPr>
                <a:t>common</a:t>
              </a: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 data</a:t>
              </a:r>
            </a:p>
          </p:txBody>
        </p:sp>
        <p:sp>
          <p:nvSpPr>
            <p:cNvPr id="41" name="AutoShape 9"/>
            <p:cNvSpPr>
              <a:spLocks noChangeArrowheads="1"/>
            </p:cNvSpPr>
            <p:nvPr/>
          </p:nvSpPr>
          <p:spPr bwMode="auto">
            <a:xfrm>
              <a:off x="5004048" y="1426244"/>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Select </a:t>
              </a:r>
              <a:r>
                <a:rPr kumimoji="0" lang="en-US" sz="1200" b="0" i="0" u="sng" strike="noStrike" kern="1200" cap="none" spc="0" normalizeH="0" baseline="0" noProof="0" dirty="0">
                  <a:ln>
                    <a:noFill/>
                  </a:ln>
                  <a:solidFill>
                    <a:srgbClr val="000000"/>
                  </a:solidFill>
                  <a:effectLst/>
                  <a:uLnTx/>
                  <a:uFillTx/>
                  <a:latin typeface="Futura Medium"/>
                  <a:ea typeface="+mn-ea"/>
                  <a:cs typeface="Arial" charset="0"/>
                </a:rPr>
                <a:t>common</a:t>
              </a: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 data</a:t>
              </a:r>
            </a:p>
          </p:txBody>
        </p:sp>
        <p:sp>
          <p:nvSpPr>
            <p:cNvPr id="62" name="Left-Right Arrow 61"/>
            <p:cNvSpPr/>
            <p:nvPr/>
          </p:nvSpPr>
          <p:spPr>
            <a:xfrm>
              <a:off x="2207528" y="1513061"/>
              <a:ext cx="2580496"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65" name="TextBox 64"/>
            <p:cNvSpPr txBox="1"/>
            <p:nvPr/>
          </p:nvSpPr>
          <p:spPr>
            <a:xfrm>
              <a:off x="2267744" y="1243319"/>
              <a:ext cx="2520280"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50" b="1" i="0" u="none" strike="noStrike" kern="1200" cap="none" spc="0" normalizeH="0" baseline="0" noProof="0" dirty="0">
                  <a:ln>
                    <a:noFill/>
                  </a:ln>
                  <a:solidFill>
                    <a:srgbClr val="595959"/>
                  </a:solidFill>
                  <a:effectLst/>
                  <a:uLnTx/>
                  <a:uFillTx/>
                  <a:latin typeface="Futura Medium"/>
                  <a:ea typeface="+mn-ea"/>
                  <a:cs typeface="Arial" charset="0"/>
                </a:rPr>
                <a:t>Common offsets and record lengths</a:t>
              </a:r>
              <a:endParaRPr kumimoji="0" lang="en-US" sz="1050" b="1" i="0" u="none" strike="noStrike" kern="1200" cap="none" spc="0" normalizeH="0" baseline="0" noProof="0" dirty="0">
                <a:ln>
                  <a:noFill/>
                </a:ln>
                <a:solidFill>
                  <a:srgbClr val="595959"/>
                </a:solidFill>
                <a:effectLst/>
                <a:uLnTx/>
                <a:uFillTx/>
                <a:latin typeface="Futura Medium"/>
                <a:ea typeface="+mn-ea"/>
                <a:cs typeface="Arial" charset="0"/>
              </a:endParaRPr>
            </a:p>
          </p:txBody>
        </p:sp>
      </p:grpSp>
      <p:grpSp>
        <p:nvGrpSpPr>
          <p:cNvPr id="77" name="Group 76"/>
          <p:cNvGrpSpPr/>
          <p:nvPr/>
        </p:nvGrpSpPr>
        <p:grpSpPr>
          <a:xfrm>
            <a:off x="539552" y="4142555"/>
            <a:ext cx="5990084" cy="677689"/>
            <a:chOff x="539552" y="4263479"/>
            <a:chExt cx="5990084" cy="677689"/>
          </a:xfrm>
        </p:grpSpPr>
        <p:sp>
          <p:nvSpPr>
            <p:cNvPr id="35" name="AutoShape 20"/>
            <p:cNvSpPr>
              <a:spLocks noChangeArrowheads="1"/>
            </p:cNvSpPr>
            <p:nvPr/>
          </p:nvSpPr>
          <p:spPr bwMode="auto">
            <a:xfrm>
              <a:off x="539552" y="4646389"/>
              <a:ext cx="1525588"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corrections</a:t>
              </a:r>
            </a:p>
          </p:txBody>
        </p:sp>
        <p:sp>
          <p:nvSpPr>
            <p:cNvPr id="48" name="AutoShape 20"/>
            <p:cNvSpPr>
              <a:spLocks noChangeArrowheads="1"/>
            </p:cNvSpPr>
            <p:nvPr/>
          </p:nvSpPr>
          <p:spPr bwMode="auto">
            <a:xfrm>
              <a:off x="5004048" y="4646389"/>
              <a:ext cx="1525588"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corrections</a:t>
              </a:r>
            </a:p>
          </p:txBody>
        </p:sp>
        <p:sp>
          <p:nvSpPr>
            <p:cNvPr id="63" name="Left-Right Arrow 62"/>
            <p:cNvSpPr/>
            <p:nvPr/>
          </p:nvSpPr>
          <p:spPr>
            <a:xfrm>
              <a:off x="2251328" y="4653136"/>
              <a:ext cx="2536696"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67" name="TextBox 66"/>
            <p:cNvSpPr txBox="1"/>
            <p:nvPr/>
          </p:nvSpPr>
          <p:spPr>
            <a:xfrm>
              <a:off x="2411760" y="4263479"/>
              <a:ext cx="2592288" cy="43088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1" i="0" u="none" strike="noStrike" kern="1200" cap="none" spc="0" normalizeH="0" baseline="0" noProof="0" dirty="0">
                  <a:ln>
                    <a:noFill/>
                  </a:ln>
                  <a:solidFill>
                    <a:srgbClr val="595959"/>
                  </a:solidFill>
                  <a:effectLst/>
                  <a:uLnTx/>
                  <a:uFillTx/>
                  <a:latin typeface="Futura Medium"/>
                  <a:ea typeface="+mn-ea"/>
                  <a:cs typeface="Arial" charset="0"/>
                </a:rPr>
                <a:t>Use multiple datasets to solve for statics, navigation, amplitudes</a:t>
              </a:r>
              <a:endParaRPr kumimoji="0" lang="en-US" sz="1100" b="1" i="0" u="none" strike="noStrike" kern="1200" cap="none" spc="0" normalizeH="0" baseline="0" noProof="0" dirty="0">
                <a:ln>
                  <a:noFill/>
                </a:ln>
                <a:solidFill>
                  <a:srgbClr val="595959"/>
                </a:solidFill>
                <a:effectLst/>
                <a:uLnTx/>
                <a:uFillTx/>
                <a:latin typeface="Futura Medium"/>
                <a:ea typeface="+mn-ea"/>
                <a:cs typeface="Arial" charset="0"/>
              </a:endParaRPr>
            </a:p>
          </p:txBody>
        </p:sp>
      </p:grpSp>
      <p:grpSp>
        <p:nvGrpSpPr>
          <p:cNvPr id="78" name="Group 77"/>
          <p:cNvGrpSpPr/>
          <p:nvPr/>
        </p:nvGrpSpPr>
        <p:grpSpPr>
          <a:xfrm>
            <a:off x="539552" y="4885505"/>
            <a:ext cx="5990084" cy="821705"/>
            <a:chOff x="539552" y="5006429"/>
            <a:chExt cx="5990084" cy="821705"/>
          </a:xfrm>
        </p:grpSpPr>
        <p:sp>
          <p:nvSpPr>
            <p:cNvPr id="23" name="AutoShape 27"/>
            <p:cNvSpPr>
              <a:spLocks noChangeArrowheads="1"/>
            </p:cNvSpPr>
            <p:nvPr/>
          </p:nvSpPr>
          <p:spPr bwMode="auto">
            <a:xfrm>
              <a:off x="539552" y="5366469"/>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Imaging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(common model)</a:t>
              </a:r>
            </a:p>
          </p:txBody>
        </p:sp>
        <p:sp>
          <p:nvSpPr>
            <p:cNvPr id="37" name="AutoShape 22"/>
            <p:cNvSpPr>
              <a:spLocks noChangeArrowheads="1"/>
            </p:cNvSpPr>
            <p:nvPr/>
          </p:nvSpPr>
          <p:spPr bwMode="auto">
            <a:xfrm>
              <a:off x="539552" y="5006429"/>
              <a:ext cx="1525588"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Regularisation</a:t>
              </a:r>
            </a:p>
          </p:txBody>
        </p:sp>
        <p:sp>
          <p:nvSpPr>
            <p:cNvPr id="44" name="AutoShape 27"/>
            <p:cNvSpPr>
              <a:spLocks noChangeArrowheads="1"/>
            </p:cNvSpPr>
            <p:nvPr/>
          </p:nvSpPr>
          <p:spPr bwMode="auto">
            <a:xfrm>
              <a:off x="5004048" y="5366469"/>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Imaging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(common model)</a:t>
              </a:r>
            </a:p>
          </p:txBody>
        </p:sp>
        <p:sp>
          <p:nvSpPr>
            <p:cNvPr id="49" name="AutoShape 22"/>
            <p:cNvSpPr>
              <a:spLocks noChangeArrowheads="1"/>
            </p:cNvSpPr>
            <p:nvPr/>
          </p:nvSpPr>
          <p:spPr bwMode="auto">
            <a:xfrm>
              <a:off x="5004048" y="5006429"/>
              <a:ext cx="1525588"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Regularisation</a:t>
              </a:r>
            </a:p>
          </p:txBody>
        </p:sp>
        <p:sp>
          <p:nvSpPr>
            <p:cNvPr id="69" name="TextBox 68"/>
            <p:cNvSpPr txBox="1"/>
            <p:nvPr/>
          </p:nvSpPr>
          <p:spPr>
            <a:xfrm>
              <a:off x="2483768" y="5239072"/>
              <a:ext cx="1812032"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595959"/>
                  </a:solidFill>
                  <a:effectLst/>
                  <a:uLnTx/>
                  <a:uFillTx/>
                  <a:latin typeface="Futura Medium"/>
                  <a:ea typeface="+mn-ea"/>
                  <a:cs typeface="Arial" charset="0"/>
                </a:rPr>
                <a:t>Common Imaging</a:t>
              </a:r>
              <a:endParaRPr kumimoji="0" lang="en-US" sz="1400" b="1" i="0" u="none" strike="noStrike" kern="1200" cap="none" spc="0" normalizeH="0" baseline="0" noProof="0" dirty="0">
                <a:ln>
                  <a:noFill/>
                </a:ln>
                <a:solidFill>
                  <a:srgbClr val="595959"/>
                </a:solidFill>
                <a:effectLst/>
                <a:uLnTx/>
                <a:uFillTx/>
                <a:latin typeface="Futura Medium"/>
                <a:ea typeface="+mn-ea"/>
                <a:cs typeface="Arial" charset="0"/>
              </a:endParaRPr>
            </a:p>
          </p:txBody>
        </p:sp>
      </p:grpSp>
      <p:grpSp>
        <p:nvGrpSpPr>
          <p:cNvPr id="79" name="Group 78"/>
          <p:cNvGrpSpPr/>
          <p:nvPr/>
        </p:nvGrpSpPr>
        <p:grpSpPr>
          <a:xfrm>
            <a:off x="539552" y="5681725"/>
            <a:ext cx="5988496" cy="594648"/>
            <a:chOff x="539552" y="5816297"/>
            <a:chExt cx="5988496" cy="594648"/>
          </a:xfrm>
        </p:grpSpPr>
        <p:sp>
          <p:nvSpPr>
            <p:cNvPr id="27" name="AutoShape 31"/>
            <p:cNvSpPr>
              <a:spLocks noChangeArrowheads="1"/>
            </p:cNvSpPr>
            <p:nvPr/>
          </p:nvSpPr>
          <p:spPr bwMode="auto">
            <a:xfrm>
              <a:off x="539552" y="5949280"/>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Futura Medium"/>
                  <a:ea typeface="+mn-ea"/>
                  <a:cs typeface="Arial" charset="0"/>
                </a:rPr>
                <a:t>4D Post Processing</a:t>
              </a:r>
            </a:p>
          </p:txBody>
        </p:sp>
        <p:sp>
          <p:nvSpPr>
            <p:cNvPr id="45" name="AutoShape 31"/>
            <p:cNvSpPr>
              <a:spLocks noChangeArrowheads="1"/>
            </p:cNvSpPr>
            <p:nvPr/>
          </p:nvSpPr>
          <p:spPr bwMode="auto">
            <a:xfrm>
              <a:off x="5004048" y="5949280"/>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chemeClr val="tx1">
                      <a:lumMod val="75000"/>
                      <a:lumOff val="25000"/>
                    </a:schemeClr>
                  </a:solidFill>
                  <a:effectLst/>
                  <a:uLnTx/>
                  <a:uFillTx/>
                  <a:latin typeface="Futura Medium"/>
                  <a:ea typeface="+mn-ea"/>
                  <a:cs typeface="Arial" charset="0"/>
                </a:rPr>
                <a:t>4D Post Processing</a:t>
              </a:r>
            </a:p>
          </p:txBody>
        </p:sp>
        <p:sp>
          <p:nvSpPr>
            <p:cNvPr id="64" name="Left-Right Arrow 63"/>
            <p:cNvSpPr/>
            <p:nvPr/>
          </p:nvSpPr>
          <p:spPr>
            <a:xfrm>
              <a:off x="2267744" y="6034936"/>
              <a:ext cx="2520280"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0" name="TextBox 69"/>
            <p:cNvSpPr txBox="1"/>
            <p:nvPr/>
          </p:nvSpPr>
          <p:spPr>
            <a:xfrm>
              <a:off x="2483768" y="5816297"/>
              <a:ext cx="2952328"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1" i="0" u="none" strike="noStrike" kern="1200" cap="none" spc="0" normalizeH="0" baseline="0" noProof="0" dirty="0">
                  <a:ln>
                    <a:noFill/>
                  </a:ln>
                  <a:solidFill>
                    <a:srgbClr val="595959"/>
                  </a:solidFill>
                  <a:effectLst/>
                  <a:uLnTx/>
                  <a:uFillTx/>
                  <a:latin typeface="Futura Medium"/>
                  <a:ea typeface="+mn-ea"/>
                  <a:cs typeface="Arial" charset="0"/>
                </a:rPr>
                <a:t>Residual matching and filtering</a:t>
              </a:r>
              <a:endParaRPr kumimoji="0" lang="en-US" sz="1100" b="1" i="0" u="none" strike="noStrike" kern="1200" cap="none" spc="0" normalizeH="0" baseline="0" noProof="0" dirty="0">
                <a:ln>
                  <a:noFill/>
                </a:ln>
                <a:solidFill>
                  <a:srgbClr val="595959"/>
                </a:solidFill>
                <a:effectLst/>
                <a:uLnTx/>
                <a:uFillTx/>
                <a:latin typeface="Futura Medium"/>
                <a:ea typeface="+mn-ea"/>
                <a:cs typeface="Arial" charset="0"/>
              </a:endParaRPr>
            </a:p>
          </p:txBody>
        </p:sp>
      </p:grpSp>
      <p:grpSp>
        <p:nvGrpSpPr>
          <p:cNvPr id="76" name="Group 75"/>
          <p:cNvGrpSpPr/>
          <p:nvPr/>
        </p:nvGrpSpPr>
        <p:grpSpPr>
          <a:xfrm>
            <a:off x="539552" y="1998284"/>
            <a:ext cx="5997271" cy="2415860"/>
            <a:chOff x="539552" y="1988840"/>
            <a:chExt cx="5997271" cy="2415860"/>
          </a:xfrm>
        </p:grpSpPr>
        <p:sp>
          <p:nvSpPr>
            <p:cNvPr id="11" name="AutoShape 11"/>
            <p:cNvSpPr>
              <a:spLocks noChangeArrowheads="1"/>
            </p:cNvSpPr>
            <p:nvPr/>
          </p:nvSpPr>
          <p:spPr bwMode="auto">
            <a:xfrm>
              <a:off x="539552" y="2088222"/>
              <a:ext cx="1524000"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Noise Attenuation</a:t>
              </a:r>
            </a:p>
          </p:txBody>
        </p:sp>
        <p:sp>
          <p:nvSpPr>
            <p:cNvPr id="13" name="AutoShape 13"/>
            <p:cNvSpPr>
              <a:spLocks noChangeArrowheads="1"/>
            </p:cNvSpPr>
            <p:nvPr/>
          </p:nvSpPr>
          <p:spPr bwMode="auto">
            <a:xfrm>
              <a:off x="539552" y="2586550"/>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Survey Specific Zero Phasing</a:t>
              </a:r>
            </a:p>
          </p:txBody>
        </p:sp>
        <p:sp>
          <p:nvSpPr>
            <p:cNvPr id="15" name="AutoShape 15"/>
            <p:cNvSpPr>
              <a:spLocks noChangeArrowheads="1"/>
            </p:cNvSpPr>
            <p:nvPr/>
          </p:nvSpPr>
          <p:spPr bwMode="auto">
            <a:xfrm>
              <a:off x="539552" y="3161823"/>
              <a:ext cx="1524000"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Demultiple</a:t>
              </a:r>
            </a:p>
          </p:txBody>
        </p:sp>
        <p:sp>
          <p:nvSpPr>
            <p:cNvPr id="33" name="AutoShape 18"/>
            <p:cNvSpPr>
              <a:spLocks noChangeArrowheads="1"/>
            </p:cNvSpPr>
            <p:nvPr/>
          </p:nvSpPr>
          <p:spPr bwMode="auto">
            <a:xfrm>
              <a:off x="539552" y="3552429"/>
              <a:ext cx="1525588"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Receiver Motion Correction</a:t>
              </a:r>
            </a:p>
          </p:txBody>
        </p:sp>
        <p:sp>
          <p:nvSpPr>
            <p:cNvPr id="34" name="AutoShape 19"/>
            <p:cNvSpPr>
              <a:spLocks noChangeArrowheads="1"/>
            </p:cNvSpPr>
            <p:nvPr/>
          </p:nvSpPr>
          <p:spPr bwMode="auto">
            <a:xfrm>
              <a:off x="539552" y="4127701"/>
              <a:ext cx="1525588"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Apply tidal statics</a:t>
              </a:r>
            </a:p>
          </p:txBody>
        </p:sp>
        <p:sp>
          <p:nvSpPr>
            <p:cNvPr id="42" name="AutoShape 11"/>
            <p:cNvSpPr>
              <a:spLocks noChangeArrowheads="1"/>
            </p:cNvSpPr>
            <p:nvPr/>
          </p:nvSpPr>
          <p:spPr bwMode="auto">
            <a:xfrm>
              <a:off x="5004048" y="2088222"/>
              <a:ext cx="1524000"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Noise Attenuation</a:t>
              </a:r>
            </a:p>
          </p:txBody>
        </p:sp>
        <p:sp>
          <p:nvSpPr>
            <p:cNvPr id="43" name="AutoShape 13"/>
            <p:cNvSpPr>
              <a:spLocks noChangeArrowheads="1"/>
            </p:cNvSpPr>
            <p:nvPr/>
          </p:nvSpPr>
          <p:spPr bwMode="auto">
            <a:xfrm>
              <a:off x="5012823" y="2571805"/>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Survey Specific Zero Phasing</a:t>
              </a:r>
            </a:p>
          </p:txBody>
        </p:sp>
        <p:sp>
          <p:nvSpPr>
            <p:cNvPr id="46" name="AutoShape 18"/>
            <p:cNvSpPr>
              <a:spLocks noChangeArrowheads="1"/>
            </p:cNvSpPr>
            <p:nvPr/>
          </p:nvSpPr>
          <p:spPr bwMode="auto">
            <a:xfrm>
              <a:off x="5004048" y="3539585"/>
              <a:ext cx="1525588"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Receiver Motion Correction</a:t>
              </a:r>
            </a:p>
          </p:txBody>
        </p:sp>
        <p:sp>
          <p:nvSpPr>
            <p:cNvPr id="47" name="AutoShape 19"/>
            <p:cNvSpPr>
              <a:spLocks noChangeArrowheads="1"/>
            </p:cNvSpPr>
            <p:nvPr/>
          </p:nvSpPr>
          <p:spPr bwMode="auto">
            <a:xfrm>
              <a:off x="5004048" y="4127701"/>
              <a:ext cx="1525588"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Apply tidal statics</a:t>
              </a:r>
            </a:p>
          </p:txBody>
        </p:sp>
        <p:sp>
          <p:nvSpPr>
            <p:cNvPr id="61" name="AutoShape 15"/>
            <p:cNvSpPr>
              <a:spLocks noChangeArrowheads="1"/>
            </p:cNvSpPr>
            <p:nvPr/>
          </p:nvSpPr>
          <p:spPr bwMode="auto">
            <a:xfrm>
              <a:off x="5007341" y="3140581"/>
              <a:ext cx="1524000" cy="276999"/>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Demultiple</a:t>
              </a:r>
            </a:p>
          </p:txBody>
        </p:sp>
        <p:sp>
          <p:nvSpPr>
            <p:cNvPr id="66" name="TextBox 65"/>
            <p:cNvSpPr txBox="1"/>
            <p:nvPr/>
          </p:nvSpPr>
          <p:spPr>
            <a:xfrm>
              <a:off x="2771800" y="2578552"/>
              <a:ext cx="1800200" cy="73866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595959"/>
                  </a:solidFill>
                  <a:effectLst/>
                  <a:uLnTx/>
                  <a:uFillTx/>
                  <a:latin typeface="Futura Medium"/>
                  <a:ea typeface="+mn-ea"/>
                  <a:cs typeface="Arial" charset="0"/>
                </a:rPr>
                <a:t>Common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595959"/>
                  </a:solidFill>
                  <a:effectLst/>
                  <a:uLnTx/>
                  <a:uFillTx/>
                  <a:latin typeface="Futura Medium"/>
                  <a:ea typeface="+mn-ea"/>
                  <a:cs typeface="Arial" charset="0"/>
                </a:rPr>
                <a:t>pre-processing sequence</a:t>
              </a:r>
              <a:endParaRPr kumimoji="0" lang="en-US" sz="1400" b="1" i="0" u="none" strike="noStrike" kern="1200" cap="none" spc="0" normalizeH="0" baseline="0" noProof="0" dirty="0">
                <a:ln>
                  <a:noFill/>
                </a:ln>
                <a:solidFill>
                  <a:srgbClr val="595959"/>
                </a:solidFill>
                <a:effectLst/>
                <a:uLnTx/>
                <a:uFillTx/>
                <a:latin typeface="Futura Medium"/>
                <a:ea typeface="+mn-ea"/>
                <a:cs typeface="Arial" charset="0"/>
              </a:endParaRPr>
            </a:p>
          </p:txBody>
        </p:sp>
        <p:sp>
          <p:nvSpPr>
            <p:cNvPr id="68" name="Left Brace 67"/>
            <p:cNvSpPr/>
            <p:nvPr/>
          </p:nvSpPr>
          <p:spPr>
            <a:xfrm flipH="1">
              <a:off x="2267744" y="1988840"/>
              <a:ext cx="144016" cy="2366820"/>
            </a:xfrm>
            <a:prstGeom prst="leftBrace">
              <a:avLst/>
            </a:prstGeom>
            <a:noFill/>
            <a:ln>
              <a:solidFill>
                <a:srgbClr val="00388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1" name="Left Brace 70"/>
            <p:cNvSpPr/>
            <p:nvPr/>
          </p:nvSpPr>
          <p:spPr>
            <a:xfrm>
              <a:off x="4644008" y="1988840"/>
              <a:ext cx="144016" cy="2366820"/>
            </a:xfrm>
            <a:prstGeom prst="leftBrace">
              <a:avLst/>
            </a:prstGeom>
            <a:noFill/>
            <a:ln>
              <a:solidFill>
                <a:srgbClr val="00388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grpSp>
      <p:grpSp>
        <p:nvGrpSpPr>
          <p:cNvPr id="81" name="Group 80"/>
          <p:cNvGrpSpPr/>
          <p:nvPr/>
        </p:nvGrpSpPr>
        <p:grpSpPr>
          <a:xfrm>
            <a:off x="6588224" y="1490460"/>
            <a:ext cx="636280" cy="4697936"/>
            <a:chOff x="6732240" y="1683392"/>
            <a:chExt cx="636280" cy="4697936"/>
          </a:xfrm>
        </p:grpSpPr>
        <p:sp>
          <p:nvSpPr>
            <p:cNvPr id="73" name="Left-Right Arrow 72"/>
            <p:cNvSpPr/>
            <p:nvPr/>
          </p:nvSpPr>
          <p:spPr>
            <a:xfrm>
              <a:off x="6732240" y="1683392"/>
              <a:ext cx="636280"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4" name="Left-Right Arrow 73"/>
            <p:cNvSpPr/>
            <p:nvPr/>
          </p:nvSpPr>
          <p:spPr>
            <a:xfrm>
              <a:off x="6743040" y="4725144"/>
              <a:ext cx="625480"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5" name="Left-Right Arrow 74"/>
            <p:cNvSpPr/>
            <p:nvPr/>
          </p:nvSpPr>
          <p:spPr>
            <a:xfrm>
              <a:off x="6747088" y="6093296"/>
              <a:ext cx="621432"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grpSp>
    </p:spTree>
    <p:extLst>
      <p:ext uri="{BB962C8B-B14F-4D97-AF65-F5344CB8AC3E}">
        <p14:creationId xmlns:p14="http://schemas.microsoft.com/office/powerpoint/2010/main" val="3900288631"/>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z="2000" dirty="0">
                <a:solidFill>
                  <a:srgbClr val="00B0F0"/>
                </a:solidFill>
              </a:rPr>
              <a:t>Using the Extra Dimension in a 4D Processing Flow (cont)</a:t>
            </a:r>
          </a:p>
        </p:txBody>
      </p:sp>
      <p:sp>
        <p:nvSpPr>
          <p:cNvPr id="8" name="AutoShape 8"/>
          <p:cNvSpPr>
            <a:spLocks noChangeArrowheads="1"/>
          </p:cNvSpPr>
          <p:nvPr/>
        </p:nvSpPr>
        <p:spPr bwMode="auto">
          <a:xfrm>
            <a:off x="867062" y="988422"/>
            <a:ext cx="840206" cy="261610"/>
          </a:xfrm>
          <a:prstGeom prst="flowChartPreparation">
            <a:avLst/>
          </a:prstGeom>
          <a:solidFill>
            <a:srgbClr val="A9A9A9"/>
          </a:solidFill>
          <a:ln w="9525">
            <a:noFill/>
            <a:miter lim="800000"/>
            <a:headEnd/>
            <a:tailEnd/>
          </a:ln>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Futura Medium"/>
                <a:ea typeface="+mn-ea"/>
                <a:cs typeface="Arial" charset="0"/>
              </a:rPr>
              <a:t>Base</a:t>
            </a:r>
          </a:p>
        </p:txBody>
      </p:sp>
      <p:sp>
        <p:nvSpPr>
          <p:cNvPr id="40" name="AutoShape 8"/>
          <p:cNvSpPr>
            <a:spLocks noChangeArrowheads="1"/>
          </p:cNvSpPr>
          <p:nvPr/>
        </p:nvSpPr>
        <p:spPr bwMode="auto">
          <a:xfrm>
            <a:off x="5115337" y="988422"/>
            <a:ext cx="1278646" cy="261610"/>
          </a:xfrm>
          <a:prstGeom prst="flowChartPreparation">
            <a:avLst/>
          </a:prstGeom>
          <a:solidFill>
            <a:srgbClr val="A9A9A9"/>
          </a:solidFill>
          <a:ln w="9525">
            <a:noFill/>
            <a:miter lim="800000"/>
            <a:headEnd/>
            <a:tailEnd/>
          </a:ln>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Futura Medium"/>
                <a:ea typeface="+mn-ea"/>
                <a:cs typeface="Arial" charset="0"/>
              </a:rPr>
              <a:t>Monitor 1</a:t>
            </a:r>
          </a:p>
        </p:txBody>
      </p:sp>
      <p:grpSp>
        <p:nvGrpSpPr>
          <p:cNvPr id="2" name="Group 79"/>
          <p:cNvGrpSpPr/>
          <p:nvPr/>
        </p:nvGrpSpPr>
        <p:grpSpPr>
          <a:xfrm>
            <a:off x="7308304" y="988422"/>
            <a:ext cx="1529482" cy="5197787"/>
            <a:chOff x="7308304" y="1210971"/>
            <a:chExt cx="1529482" cy="5197787"/>
          </a:xfrm>
        </p:grpSpPr>
        <p:sp>
          <p:nvSpPr>
            <p:cNvPr id="50" name="AutoShape 8"/>
            <p:cNvSpPr>
              <a:spLocks noChangeArrowheads="1"/>
            </p:cNvSpPr>
            <p:nvPr/>
          </p:nvSpPr>
          <p:spPr bwMode="auto">
            <a:xfrm>
              <a:off x="7435972" y="1210971"/>
              <a:ext cx="1278646" cy="261610"/>
            </a:xfrm>
            <a:prstGeom prst="flowChartPreparation">
              <a:avLst/>
            </a:prstGeom>
            <a:solidFill>
              <a:srgbClr val="A9A9A9"/>
            </a:solidFill>
            <a:ln w="9525">
              <a:noFill/>
              <a:miter lim="800000"/>
              <a:headEnd/>
              <a:tailEnd/>
            </a:ln>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Futura Medium"/>
                  <a:ea typeface="+mn-ea"/>
                  <a:cs typeface="Arial" charset="0"/>
                </a:rPr>
                <a:t>Monitor 2</a:t>
              </a:r>
            </a:p>
          </p:txBody>
        </p:sp>
        <p:sp>
          <p:nvSpPr>
            <p:cNvPr id="51" name="AutoShape 9"/>
            <p:cNvSpPr>
              <a:spLocks noChangeArrowheads="1"/>
            </p:cNvSpPr>
            <p:nvPr/>
          </p:nvSpPr>
          <p:spPr bwMode="auto">
            <a:xfrm>
              <a:off x="7313786" y="1622874"/>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Select </a:t>
              </a:r>
              <a:r>
                <a:rPr kumimoji="0" lang="en-US" sz="1200" b="0" i="0" u="sng" strike="noStrike" kern="1200" cap="none" spc="0" normalizeH="0" baseline="0" noProof="0" dirty="0">
                  <a:ln>
                    <a:noFill/>
                  </a:ln>
                  <a:solidFill>
                    <a:srgbClr val="000000"/>
                  </a:solidFill>
                  <a:effectLst/>
                  <a:uLnTx/>
                  <a:uFillTx/>
                  <a:latin typeface="Futura Medium"/>
                  <a:ea typeface="+mn-ea"/>
                  <a:cs typeface="Arial" charset="0"/>
                </a:rPr>
                <a:t>common</a:t>
              </a: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 data</a:t>
              </a:r>
            </a:p>
          </p:txBody>
        </p:sp>
        <p:sp>
          <p:nvSpPr>
            <p:cNvPr id="52" name="AutoShape 11"/>
            <p:cNvSpPr>
              <a:spLocks noChangeArrowheads="1"/>
            </p:cNvSpPr>
            <p:nvPr/>
          </p:nvSpPr>
          <p:spPr bwMode="auto">
            <a:xfrm>
              <a:off x="7313786" y="2318711"/>
              <a:ext cx="1524000"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Noise Attenuation</a:t>
              </a:r>
            </a:p>
          </p:txBody>
        </p:sp>
        <p:sp>
          <p:nvSpPr>
            <p:cNvPr id="53" name="AutoShape 13"/>
            <p:cNvSpPr>
              <a:spLocks noChangeArrowheads="1"/>
            </p:cNvSpPr>
            <p:nvPr/>
          </p:nvSpPr>
          <p:spPr bwMode="auto">
            <a:xfrm>
              <a:off x="7313786" y="2802450"/>
              <a:ext cx="1524000"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Survey Specific Zero Phasing</a:t>
              </a:r>
            </a:p>
          </p:txBody>
        </p:sp>
        <p:sp>
          <p:nvSpPr>
            <p:cNvPr id="54" name="AutoShape 27"/>
            <p:cNvSpPr>
              <a:spLocks noChangeArrowheads="1"/>
            </p:cNvSpPr>
            <p:nvPr/>
          </p:nvSpPr>
          <p:spPr bwMode="auto">
            <a:xfrm>
              <a:off x="7308304" y="5472498"/>
              <a:ext cx="1524000"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Imaging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(common model)</a:t>
              </a:r>
            </a:p>
          </p:txBody>
        </p:sp>
        <p:sp>
          <p:nvSpPr>
            <p:cNvPr id="55" name="AutoShape 31"/>
            <p:cNvSpPr>
              <a:spLocks noChangeArrowheads="1"/>
            </p:cNvSpPr>
            <p:nvPr/>
          </p:nvSpPr>
          <p:spPr bwMode="auto">
            <a:xfrm>
              <a:off x="7308304" y="6131759"/>
              <a:ext cx="1524000"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Post Processing</a:t>
              </a:r>
            </a:p>
          </p:txBody>
        </p:sp>
        <p:sp>
          <p:nvSpPr>
            <p:cNvPr id="56" name="AutoShape 18"/>
            <p:cNvSpPr>
              <a:spLocks noChangeArrowheads="1"/>
            </p:cNvSpPr>
            <p:nvPr/>
          </p:nvSpPr>
          <p:spPr bwMode="auto">
            <a:xfrm>
              <a:off x="7308304" y="3771714"/>
              <a:ext cx="1525588"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Receiver Motion Correction</a:t>
              </a:r>
            </a:p>
          </p:txBody>
        </p:sp>
        <p:sp>
          <p:nvSpPr>
            <p:cNvPr id="57" name="AutoShape 19"/>
            <p:cNvSpPr>
              <a:spLocks noChangeArrowheads="1"/>
            </p:cNvSpPr>
            <p:nvPr/>
          </p:nvSpPr>
          <p:spPr bwMode="auto">
            <a:xfrm>
              <a:off x="7308304" y="4359830"/>
              <a:ext cx="1525588"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Apply tidal statics</a:t>
              </a:r>
            </a:p>
          </p:txBody>
        </p:sp>
        <p:sp>
          <p:nvSpPr>
            <p:cNvPr id="58" name="AutoShape 20"/>
            <p:cNvSpPr>
              <a:spLocks noChangeArrowheads="1"/>
            </p:cNvSpPr>
            <p:nvPr/>
          </p:nvSpPr>
          <p:spPr bwMode="auto">
            <a:xfrm>
              <a:off x="7308304" y="4753022"/>
              <a:ext cx="1525588"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corrections</a:t>
              </a:r>
            </a:p>
          </p:txBody>
        </p:sp>
        <p:sp>
          <p:nvSpPr>
            <p:cNvPr id="59" name="AutoShape 22"/>
            <p:cNvSpPr>
              <a:spLocks noChangeArrowheads="1"/>
            </p:cNvSpPr>
            <p:nvPr/>
          </p:nvSpPr>
          <p:spPr bwMode="auto">
            <a:xfrm>
              <a:off x="7308304" y="5109638"/>
              <a:ext cx="1525588"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Regularisation</a:t>
              </a:r>
            </a:p>
          </p:txBody>
        </p:sp>
        <p:sp>
          <p:nvSpPr>
            <p:cNvPr id="60" name="AutoShape 15"/>
            <p:cNvSpPr>
              <a:spLocks noChangeArrowheads="1"/>
            </p:cNvSpPr>
            <p:nvPr/>
          </p:nvSpPr>
          <p:spPr bwMode="auto">
            <a:xfrm>
              <a:off x="7308304" y="3372278"/>
              <a:ext cx="1524000"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Demultiple</a:t>
              </a:r>
            </a:p>
          </p:txBody>
        </p:sp>
      </p:grpSp>
      <p:grpSp>
        <p:nvGrpSpPr>
          <p:cNvPr id="3" name="Group 71"/>
          <p:cNvGrpSpPr/>
          <p:nvPr/>
        </p:nvGrpSpPr>
        <p:grpSpPr>
          <a:xfrm>
            <a:off x="539552" y="1219844"/>
            <a:ext cx="5988496" cy="644590"/>
            <a:chOff x="539552" y="1243319"/>
            <a:chExt cx="5988496" cy="644590"/>
          </a:xfrm>
        </p:grpSpPr>
        <p:sp>
          <p:nvSpPr>
            <p:cNvPr id="9" name="AutoShape 9"/>
            <p:cNvSpPr>
              <a:spLocks noChangeArrowheads="1"/>
            </p:cNvSpPr>
            <p:nvPr/>
          </p:nvSpPr>
          <p:spPr bwMode="auto">
            <a:xfrm>
              <a:off x="539552" y="1426244"/>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Select </a:t>
              </a:r>
              <a:r>
                <a:rPr kumimoji="0" lang="en-US" sz="1200" b="0" i="0" u="sng" strike="noStrike" kern="1200" cap="none" spc="0" normalizeH="0" baseline="0" noProof="0" dirty="0">
                  <a:ln>
                    <a:noFill/>
                  </a:ln>
                  <a:solidFill>
                    <a:srgbClr val="000000"/>
                  </a:solidFill>
                  <a:effectLst/>
                  <a:uLnTx/>
                  <a:uFillTx/>
                  <a:latin typeface="Futura Medium"/>
                  <a:ea typeface="+mn-ea"/>
                  <a:cs typeface="Arial" charset="0"/>
                </a:rPr>
                <a:t>common</a:t>
              </a: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 data</a:t>
              </a:r>
            </a:p>
          </p:txBody>
        </p:sp>
        <p:sp>
          <p:nvSpPr>
            <p:cNvPr id="41" name="AutoShape 9"/>
            <p:cNvSpPr>
              <a:spLocks noChangeArrowheads="1"/>
            </p:cNvSpPr>
            <p:nvPr/>
          </p:nvSpPr>
          <p:spPr bwMode="auto">
            <a:xfrm>
              <a:off x="5004048" y="1426244"/>
              <a:ext cx="1524000" cy="461665"/>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Select </a:t>
              </a:r>
              <a:r>
                <a:rPr kumimoji="0" lang="en-US" sz="1200" b="0" i="0" u="sng" strike="noStrike" kern="1200" cap="none" spc="0" normalizeH="0" baseline="0" noProof="0" dirty="0">
                  <a:ln>
                    <a:noFill/>
                  </a:ln>
                  <a:solidFill>
                    <a:srgbClr val="000000"/>
                  </a:solidFill>
                  <a:effectLst/>
                  <a:uLnTx/>
                  <a:uFillTx/>
                  <a:latin typeface="Futura Medium"/>
                  <a:ea typeface="+mn-ea"/>
                  <a:cs typeface="Arial" charset="0"/>
                </a:rPr>
                <a:t>common</a:t>
              </a: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 data</a:t>
              </a:r>
            </a:p>
          </p:txBody>
        </p:sp>
        <p:sp>
          <p:nvSpPr>
            <p:cNvPr id="62" name="Left-Right Arrow 61"/>
            <p:cNvSpPr/>
            <p:nvPr/>
          </p:nvSpPr>
          <p:spPr>
            <a:xfrm>
              <a:off x="2207528" y="1513061"/>
              <a:ext cx="2580496"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65" name="TextBox 64"/>
            <p:cNvSpPr txBox="1"/>
            <p:nvPr/>
          </p:nvSpPr>
          <p:spPr>
            <a:xfrm>
              <a:off x="2267744" y="1243319"/>
              <a:ext cx="2520280"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595959"/>
                  </a:solidFill>
                  <a:effectLst/>
                  <a:uLnTx/>
                  <a:uFillTx/>
                  <a:latin typeface="Futura Medium"/>
                  <a:ea typeface="+mn-ea"/>
                  <a:cs typeface="Arial" charset="0"/>
                </a:rPr>
                <a:t>Common offsets and record lengths</a:t>
              </a:r>
              <a:endParaRPr kumimoji="0" lang="en-US" sz="1100" b="0" i="0" u="none" strike="noStrike" kern="1200" cap="none" spc="0" normalizeH="0" baseline="0" noProof="0" dirty="0">
                <a:ln>
                  <a:noFill/>
                </a:ln>
                <a:solidFill>
                  <a:srgbClr val="595959"/>
                </a:solidFill>
                <a:effectLst/>
                <a:uLnTx/>
                <a:uFillTx/>
                <a:latin typeface="Futura Medium"/>
                <a:ea typeface="+mn-ea"/>
                <a:cs typeface="Arial" charset="0"/>
              </a:endParaRPr>
            </a:p>
          </p:txBody>
        </p:sp>
      </p:grpSp>
      <p:grpSp>
        <p:nvGrpSpPr>
          <p:cNvPr id="4" name="Group 76"/>
          <p:cNvGrpSpPr/>
          <p:nvPr/>
        </p:nvGrpSpPr>
        <p:grpSpPr>
          <a:xfrm>
            <a:off x="539552" y="4525465"/>
            <a:ext cx="5990084" cy="294779"/>
            <a:chOff x="539552" y="4646389"/>
            <a:chExt cx="5990084" cy="294779"/>
          </a:xfrm>
        </p:grpSpPr>
        <p:sp>
          <p:nvSpPr>
            <p:cNvPr id="35" name="AutoShape 20"/>
            <p:cNvSpPr>
              <a:spLocks noChangeArrowheads="1"/>
            </p:cNvSpPr>
            <p:nvPr/>
          </p:nvSpPr>
          <p:spPr bwMode="auto">
            <a:xfrm>
              <a:off x="539552" y="4646389"/>
              <a:ext cx="1525588"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corrections</a:t>
              </a:r>
            </a:p>
          </p:txBody>
        </p:sp>
        <p:sp>
          <p:nvSpPr>
            <p:cNvPr id="48" name="AutoShape 20"/>
            <p:cNvSpPr>
              <a:spLocks noChangeArrowheads="1"/>
            </p:cNvSpPr>
            <p:nvPr/>
          </p:nvSpPr>
          <p:spPr bwMode="auto">
            <a:xfrm>
              <a:off x="5004048" y="4646389"/>
              <a:ext cx="1525588"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corrections</a:t>
              </a:r>
            </a:p>
          </p:txBody>
        </p:sp>
        <p:sp>
          <p:nvSpPr>
            <p:cNvPr id="63" name="Left-Right Arrow 62"/>
            <p:cNvSpPr/>
            <p:nvPr/>
          </p:nvSpPr>
          <p:spPr>
            <a:xfrm>
              <a:off x="2251328" y="4653136"/>
              <a:ext cx="2536696"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grpSp>
      <p:grpSp>
        <p:nvGrpSpPr>
          <p:cNvPr id="6" name="Group 77"/>
          <p:cNvGrpSpPr/>
          <p:nvPr/>
        </p:nvGrpSpPr>
        <p:grpSpPr>
          <a:xfrm>
            <a:off x="539552" y="4885505"/>
            <a:ext cx="5990084" cy="821705"/>
            <a:chOff x="539552" y="5006429"/>
            <a:chExt cx="5990084" cy="821705"/>
          </a:xfrm>
        </p:grpSpPr>
        <p:sp>
          <p:nvSpPr>
            <p:cNvPr id="23" name="AutoShape 27"/>
            <p:cNvSpPr>
              <a:spLocks noChangeArrowheads="1"/>
            </p:cNvSpPr>
            <p:nvPr/>
          </p:nvSpPr>
          <p:spPr bwMode="auto">
            <a:xfrm>
              <a:off x="539552" y="5366469"/>
              <a:ext cx="1524000"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Imaging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(common model)</a:t>
              </a:r>
            </a:p>
          </p:txBody>
        </p:sp>
        <p:sp>
          <p:nvSpPr>
            <p:cNvPr id="37" name="AutoShape 22"/>
            <p:cNvSpPr>
              <a:spLocks noChangeArrowheads="1"/>
            </p:cNvSpPr>
            <p:nvPr/>
          </p:nvSpPr>
          <p:spPr bwMode="auto">
            <a:xfrm>
              <a:off x="539552" y="5006429"/>
              <a:ext cx="1525588"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Regularisation</a:t>
              </a:r>
            </a:p>
          </p:txBody>
        </p:sp>
        <p:sp>
          <p:nvSpPr>
            <p:cNvPr id="44" name="AutoShape 27"/>
            <p:cNvSpPr>
              <a:spLocks noChangeArrowheads="1"/>
            </p:cNvSpPr>
            <p:nvPr/>
          </p:nvSpPr>
          <p:spPr bwMode="auto">
            <a:xfrm>
              <a:off x="5004048" y="5366469"/>
              <a:ext cx="1524000" cy="461665"/>
            </a:xfrm>
            <a:prstGeom prst="flowChartProcess">
              <a:avLst/>
            </a:prstGeom>
            <a:solidFill>
              <a:srgbClr val="99CCFF"/>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Imaging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(common model)</a:t>
              </a:r>
            </a:p>
          </p:txBody>
        </p:sp>
        <p:sp>
          <p:nvSpPr>
            <p:cNvPr id="49" name="AutoShape 22"/>
            <p:cNvSpPr>
              <a:spLocks noChangeArrowheads="1"/>
            </p:cNvSpPr>
            <p:nvPr/>
          </p:nvSpPr>
          <p:spPr bwMode="auto">
            <a:xfrm>
              <a:off x="5004048" y="5006429"/>
              <a:ext cx="1525588"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Regularisation</a:t>
              </a:r>
            </a:p>
          </p:txBody>
        </p:sp>
        <p:sp>
          <p:nvSpPr>
            <p:cNvPr id="69" name="TextBox 68"/>
            <p:cNvSpPr txBox="1"/>
            <p:nvPr/>
          </p:nvSpPr>
          <p:spPr>
            <a:xfrm>
              <a:off x="2771800" y="5085184"/>
              <a:ext cx="1584177"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a:ea typeface="+mn-ea"/>
                  <a:cs typeface="Arial" charset="0"/>
                </a:rPr>
                <a:t>Common Imaging</a:t>
              </a:r>
              <a:endParaRPr kumimoji="0" lang="en-US" sz="1400" b="0" i="0" u="none" strike="noStrike" kern="1200" cap="none" spc="0" normalizeH="0" baseline="0" noProof="0" dirty="0">
                <a:ln>
                  <a:noFill/>
                </a:ln>
                <a:solidFill>
                  <a:srgbClr val="595959"/>
                </a:solidFill>
                <a:effectLst/>
                <a:uLnTx/>
                <a:uFillTx/>
                <a:latin typeface="Futura Medium"/>
                <a:ea typeface="+mn-ea"/>
                <a:cs typeface="Arial" charset="0"/>
              </a:endParaRPr>
            </a:p>
          </p:txBody>
        </p:sp>
      </p:grpSp>
      <p:grpSp>
        <p:nvGrpSpPr>
          <p:cNvPr id="7" name="Group 78"/>
          <p:cNvGrpSpPr/>
          <p:nvPr/>
        </p:nvGrpSpPr>
        <p:grpSpPr>
          <a:xfrm>
            <a:off x="539552" y="5900364"/>
            <a:ext cx="5988496" cy="288032"/>
            <a:chOff x="539552" y="6034936"/>
            <a:chExt cx="5988496" cy="288032"/>
          </a:xfrm>
        </p:grpSpPr>
        <p:sp>
          <p:nvSpPr>
            <p:cNvPr id="27" name="AutoShape 31"/>
            <p:cNvSpPr>
              <a:spLocks noChangeArrowheads="1"/>
            </p:cNvSpPr>
            <p:nvPr/>
          </p:nvSpPr>
          <p:spPr bwMode="auto">
            <a:xfrm>
              <a:off x="539552" y="6041613"/>
              <a:ext cx="1524000"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Post Processing</a:t>
              </a:r>
            </a:p>
          </p:txBody>
        </p:sp>
        <p:sp>
          <p:nvSpPr>
            <p:cNvPr id="45" name="AutoShape 31"/>
            <p:cNvSpPr>
              <a:spLocks noChangeArrowheads="1"/>
            </p:cNvSpPr>
            <p:nvPr/>
          </p:nvSpPr>
          <p:spPr bwMode="auto">
            <a:xfrm>
              <a:off x="5004048" y="6041613"/>
              <a:ext cx="1524000" cy="276999"/>
            </a:xfrm>
            <a:prstGeom prst="flowChartProcess">
              <a:avLst/>
            </a:prstGeom>
            <a:solidFill>
              <a:schemeClr val="accent1"/>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4D Post Processing</a:t>
              </a:r>
            </a:p>
          </p:txBody>
        </p:sp>
        <p:sp>
          <p:nvSpPr>
            <p:cNvPr id="64" name="Left-Right Arrow 63"/>
            <p:cNvSpPr/>
            <p:nvPr/>
          </p:nvSpPr>
          <p:spPr>
            <a:xfrm>
              <a:off x="2267744" y="6034936"/>
              <a:ext cx="2520280"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grpSp>
      <p:grpSp>
        <p:nvGrpSpPr>
          <p:cNvPr id="10" name="Group 75"/>
          <p:cNvGrpSpPr/>
          <p:nvPr/>
        </p:nvGrpSpPr>
        <p:grpSpPr>
          <a:xfrm>
            <a:off x="539552" y="1998284"/>
            <a:ext cx="5997271" cy="2415860"/>
            <a:chOff x="539552" y="1988840"/>
            <a:chExt cx="5997271" cy="2415860"/>
          </a:xfrm>
        </p:grpSpPr>
        <p:sp>
          <p:nvSpPr>
            <p:cNvPr id="11" name="AutoShape 11"/>
            <p:cNvSpPr>
              <a:spLocks noChangeArrowheads="1"/>
            </p:cNvSpPr>
            <p:nvPr/>
          </p:nvSpPr>
          <p:spPr bwMode="auto">
            <a:xfrm>
              <a:off x="539552" y="2088222"/>
              <a:ext cx="1524000"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Noise Attenuation</a:t>
              </a:r>
            </a:p>
          </p:txBody>
        </p:sp>
        <p:sp>
          <p:nvSpPr>
            <p:cNvPr id="13" name="AutoShape 13"/>
            <p:cNvSpPr>
              <a:spLocks noChangeArrowheads="1"/>
            </p:cNvSpPr>
            <p:nvPr/>
          </p:nvSpPr>
          <p:spPr bwMode="auto">
            <a:xfrm>
              <a:off x="539552" y="2586550"/>
              <a:ext cx="1524000"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Survey Specific Zero Phasing</a:t>
              </a:r>
            </a:p>
          </p:txBody>
        </p:sp>
        <p:sp>
          <p:nvSpPr>
            <p:cNvPr id="15" name="AutoShape 15"/>
            <p:cNvSpPr>
              <a:spLocks noChangeArrowheads="1"/>
            </p:cNvSpPr>
            <p:nvPr/>
          </p:nvSpPr>
          <p:spPr bwMode="auto">
            <a:xfrm>
              <a:off x="539552" y="3161823"/>
              <a:ext cx="1524000"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Demultiple</a:t>
              </a:r>
            </a:p>
          </p:txBody>
        </p:sp>
        <p:sp>
          <p:nvSpPr>
            <p:cNvPr id="33" name="AutoShape 18"/>
            <p:cNvSpPr>
              <a:spLocks noChangeArrowheads="1"/>
            </p:cNvSpPr>
            <p:nvPr/>
          </p:nvSpPr>
          <p:spPr bwMode="auto">
            <a:xfrm>
              <a:off x="539552" y="3552429"/>
              <a:ext cx="1525588"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Receiver Motion Correction</a:t>
              </a:r>
            </a:p>
          </p:txBody>
        </p:sp>
        <p:sp>
          <p:nvSpPr>
            <p:cNvPr id="34" name="AutoShape 19"/>
            <p:cNvSpPr>
              <a:spLocks noChangeArrowheads="1"/>
            </p:cNvSpPr>
            <p:nvPr/>
          </p:nvSpPr>
          <p:spPr bwMode="auto">
            <a:xfrm>
              <a:off x="539552" y="4127701"/>
              <a:ext cx="1525588"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Apply tidal statics</a:t>
              </a:r>
            </a:p>
          </p:txBody>
        </p:sp>
        <p:sp>
          <p:nvSpPr>
            <p:cNvPr id="42" name="AutoShape 11"/>
            <p:cNvSpPr>
              <a:spLocks noChangeArrowheads="1"/>
            </p:cNvSpPr>
            <p:nvPr/>
          </p:nvSpPr>
          <p:spPr bwMode="auto">
            <a:xfrm>
              <a:off x="5004048" y="2088222"/>
              <a:ext cx="1524000"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Noise Attenuation</a:t>
              </a:r>
            </a:p>
          </p:txBody>
        </p:sp>
        <p:sp>
          <p:nvSpPr>
            <p:cNvPr id="43" name="AutoShape 13"/>
            <p:cNvSpPr>
              <a:spLocks noChangeArrowheads="1"/>
            </p:cNvSpPr>
            <p:nvPr/>
          </p:nvSpPr>
          <p:spPr bwMode="auto">
            <a:xfrm>
              <a:off x="5012823" y="2571805"/>
              <a:ext cx="1524000"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Survey Specific Zero Phasing</a:t>
              </a:r>
            </a:p>
          </p:txBody>
        </p:sp>
        <p:sp>
          <p:nvSpPr>
            <p:cNvPr id="46" name="AutoShape 18"/>
            <p:cNvSpPr>
              <a:spLocks noChangeArrowheads="1"/>
            </p:cNvSpPr>
            <p:nvPr/>
          </p:nvSpPr>
          <p:spPr bwMode="auto">
            <a:xfrm>
              <a:off x="5004048" y="3539585"/>
              <a:ext cx="1525588" cy="461665"/>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Receiver Motion Correction</a:t>
              </a:r>
            </a:p>
          </p:txBody>
        </p:sp>
        <p:sp>
          <p:nvSpPr>
            <p:cNvPr id="47" name="AutoShape 19"/>
            <p:cNvSpPr>
              <a:spLocks noChangeArrowheads="1"/>
            </p:cNvSpPr>
            <p:nvPr/>
          </p:nvSpPr>
          <p:spPr bwMode="auto">
            <a:xfrm>
              <a:off x="5004048" y="4127701"/>
              <a:ext cx="1525588"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Apply tidal statics</a:t>
              </a:r>
            </a:p>
          </p:txBody>
        </p:sp>
        <p:sp>
          <p:nvSpPr>
            <p:cNvPr id="61" name="AutoShape 15"/>
            <p:cNvSpPr>
              <a:spLocks noChangeArrowheads="1"/>
            </p:cNvSpPr>
            <p:nvPr/>
          </p:nvSpPr>
          <p:spPr bwMode="auto">
            <a:xfrm>
              <a:off x="5007341" y="3140581"/>
              <a:ext cx="1524000" cy="276999"/>
            </a:xfrm>
            <a:prstGeom prst="flowChartProcess">
              <a:avLst/>
            </a:prstGeom>
            <a:solidFill>
              <a:srgbClr val="8CCCD9"/>
            </a:solidFill>
            <a:ln w="12700">
              <a:solidFill>
                <a:srgbClr val="C00000"/>
              </a:solidFill>
              <a:miter lim="800000"/>
              <a:headEnd/>
              <a:tailEnd/>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Futura Medium"/>
                  <a:ea typeface="+mn-ea"/>
                  <a:cs typeface="Arial" charset="0"/>
                </a:rPr>
                <a:t>Demultiple</a:t>
              </a:r>
            </a:p>
          </p:txBody>
        </p:sp>
        <p:sp>
          <p:nvSpPr>
            <p:cNvPr id="66" name="TextBox 65"/>
            <p:cNvSpPr txBox="1"/>
            <p:nvPr/>
          </p:nvSpPr>
          <p:spPr>
            <a:xfrm>
              <a:off x="2771800" y="2578552"/>
              <a:ext cx="1800200" cy="73866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a:ea typeface="+mn-ea"/>
                  <a:cs typeface="Arial" charset="0"/>
                </a:rPr>
                <a:t>Common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a:ea typeface="+mn-ea"/>
                  <a:cs typeface="Arial" charset="0"/>
                </a:rPr>
                <a:t>pre-processing sequence</a:t>
              </a:r>
              <a:endParaRPr kumimoji="0" lang="en-US" sz="1400" b="0" i="0" u="none" strike="noStrike" kern="1200" cap="none" spc="0" normalizeH="0" baseline="0" noProof="0" dirty="0">
                <a:ln>
                  <a:noFill/>
                </a:ln>
                <a:solidFill>
                  <a:srgbClr val="595959"/>
                </a:solidFill>
                <a:effectLst/>
                <a:uLnTx/>
                <a:uFillTx/>
                <a:latin typeface="Futura Medium"/>
                <a:ea typeface="+mn-ea"/>
                <a:cs typeface="Arial" charset="0"/>
              </a:endParaRPr>
            </a:p>
          </p:txBody>
        </p:sp>
        <p:sp>
          <p:nvSpPr>
            <p:cNvPr id="68" name="Left Brace 67"/>
            <p:cNvSpPr/>
            <p:nvPr/>
          </p:nvSpPr>
          <p:spPr>
            <a:xfrm flipH="1">
              <a:off x="2267744" y="1988840"/>
              <a:ext cx="144016" cy="2366820"/>
            </a:xfrm>
            <a:prstGeom prst="leftBrace">
              <a:avLst/>
            </a:prstGeom>
            <a:noFill/>
            <a:ln>
              <a:solidFill>
                <a:srgbClr val="00388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1" name="Left Brace 70"/>
            <p:cNvSpPr/>
            <p:nvPr/>
          </p:nvSpPr>
          <p:spPr>
            <a:xfrm>
              <a:off x="4644008" y="1988840"/>
              <a:ext cx="144016" cy="2366820"/>
            </a:xfrm>
            <a:prstGeom prst="leftBrace">
              <a:avLst/>
            </a:prstGeom>
            <a:noFill/>
            <a:ln>
              <a:solidFill>
                <a:srgbClr val="00388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grpSp>
      <p:grpSp>
        <p:nvGrpSpPr>
          <p:cNvPr id="12" name="Group 80"/>
          <p:cNvGrpSpPr/>
          <p:nvPr/>
        </p:nvGrpSpPr>
        <p:grpSpPr>
          <a:xfrm>
            <a:off x="6588224" y="1490460"/>
            <a:ext cx="636280" cy="4697936"/>
            <a:chOff x="6732240" y="1683392"/>
            <a:chExt cx="636280" cy="4697936"/>
          </a:xfrm>
        </p:grpSpPr>
        <p:sp>
          <p:nvSpPr>
            <p:cNvPr id="73" name="Left-Right Arrow 72"/>
            <p:cNvSpPr/>
            <p:nvPr/>
          </p:nvSpPr>
          <p:spPr>
            <a:xfrm>
              <a:off x="6732240" y="1683392"/>
              <a:ext cx="636280"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4" name="Left-Right Arrow 73"/>
            <p:cNvSpPr/>
            <p:nvPr/>
          </p:nvSpPr>
          <p:spPr>
            <a:xfrm>
              <a:off x="6743040" y="4725144"/>
              <a:ext cx="625480"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sp>
          <p:nvSpPr>
            <p:cNvPr id="75" name="Left-Right Arrow 74"/>
            <p:cNvSpPr/>
            <p:nvPr/>
          </p:nvSpPr>
          <p:spPr>
            <a:xfrm>
              <a:off x="6747088" y="6093296"/>
              <a:ext cx="621432" cy="288032"/>
            </a:xfrm>
            <a:prstGeom prst="leftRightArrow">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Futura Medium"/>
                <a:ea typeface="+mn-ea"/>
                <a:cs typeface="+mn-cs"/>
              </a:endParaRPr>
            </a:p>
          </p:txBody>
        </p:sp>
      </p:grpSp>
      <p:grpSp>
        <p:nvGrpSpPr>
          <p:cNvPr id="86" name="Group 85"/>
          <p:cNvGrpSpPr/>
          <p:nvPr/>
        </p:nvGrpSpPr>
        <p:grpSpPr>
          <a:xfrm>
            <a:off x="2818656" y="1988840"/>
            <a:ext cx="1465312" cy="4275944"/>
            <a:chOff x="2818656" y="1988840"/>
            <a:chExt cx="1465312" cy="4275944"/>
          </a:xfrm>
        </p:grpSpPr>
        <p:sp>
          <p:nvSpPr>
            <p:cNvPr id="72" name="AutoShape 67"/>
            <p:cNvSpPr>
              <a:spLocks noChangeAspect="1" noChangeArrowheads="1"/>
            </p:cNvSpPr>
            <p:nvPr/>
          </p:nvSpPr>
          <p:spPr bwMode="auto">
            <a:xfrm>
              <a:off x="3324912" y="3475856"/>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76" name="AutoShape 67"/>
            <p:cNvSpPr>
              <a:spLocks noChangeAspect="1" noChangeArrowheads="1"/>
            </p:cNvSpPr>
            <p:nvPr/>
          </p:nvSpPr>
          <p:spPr bwMode="auto">
            <a:xfrm>
              <a:off x="3322712" y="5352032"/>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77" name="AutoShape 67"/>
            <p:cNvSpPr>
              <a:spLocks noChangeAspect="1" noChangeArrowheads="1"/>
            </p:cNvSpPr>
            <p:nvPr/>
          </p:nvSpPr>
          <p:spPr bwMode="auto">
            <a:xfrm>
              <a:off x="3322712" y="4879040"/>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78" name="AutoShape 67"/>
            <p:cNvSpPr>
              <a:spLocks noChangeAspect="1" noChangeArrowheads="1"/>
            </p:cNvSpPr>
            <p:nvPr/>
          </p:nvSpPr>
          <p:spPr bwMode="auto">
            <a:xfrm>
              <a:off x="2818656" y="4417696"/>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79" name="AutoShape 67"/>
            <p:cNvSpPr>
              <a:spLocks noChangeAspect="1" noChangeArrowheads="1"/>
            </p:cNvSpPr>
            <p:nvPr/>
          </p:nvSpPr>
          <p:spPr bwMode="auto">
            <a:xfrm>
              <a:off x="2818656" y="5807584"/>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80" name="AutoShape 67"/>
            <p:cNvSpPr>
              <a:spLocks noChangeAspect="1" noChangeArrowheads="1"/>
            </p:cNvSpPr>
            <p:nvPr/>
          </p:nvSpPr>
          <p:spPr bwMode="auto">
            <a:xfrm>
              <a:off x="3322712" y="4419696"/>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81" name="AutoShape 67"/>
            <p:cNvSpPr>
              <a:spLocks noChangeAspect="1" noChangeArrowheads="1"/>
            </p:cNvSpPr>
            <p:nvPr/>
          </p:nvSpPr>
          <p:spPr bwMode="auto">
            <a:xfrm>
              <a:off x="3826768" y="4417696"/>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83" name="AutoShape 67"/>
            <p:cNvSpPr>
              <a:spLocks noChangeAspect="1" noChangeArrowheads="1"/>
            </p:cNvSpPr>
            <p:nvPr/>
          </p:nvSpPr>
          <p:spPr bwMode="auto">
            <a:xfrm>
              <a:off x="3322712" y="5805264"/>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84" name="AutoShape 67"/>
            <p:cNvSpPr>
              <a:spLocks noChangeAspect="1" noChangeArrowheads="1"/>
            </p:cNvSpPr>
            <p:nvPr/>
          </p:nvSpPr>
          <p:spPr bwMode="auto">
            <a:xfrm>
              <a:off x="3826768" y="5807584"/>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sp>
          <p:nvSpPr>
            <p:cNvPr id="85" name="AutoShape 67"/>
            <p:cNvSpPr>
              <a:spLocks noChangeAspect="1" noChangeArrowheads="1"/>
            </p:cNvSpPr>
            <p:nvPr/>
          </p:nvSpPr>
          <p:spPr bwMode="auto">
            <a:xfrm>
              <a:off x="3324912" y="1988840"/>
              <a:ext cx="457200" cy="457200"/>
            </a:xfrm>
            <a:prstGeom prst="diamond">
              <a:avLst/>
            </a:prstGeom>
            <a:solidFill>
              <a:srgbClr val="FAE374"/>
            </a:solidFill>
            <a:ln w="9525">
              <a:solidFill>
                <a:schemeClr val="tx1"/>
              </a:solidFill>
              <a:miter lim="800000"/>
              <a:headEnd/>
              <a:tailEnd/>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800" b="1" i="0" u="none" strike="noStrike" kern="1200" cap="none" spc="0" normalizeH="0" baseline="0" noProof="0" dirty="0">
                  <a:ln>
                    <a:noFill/>
                  </a:ln>
                  <a:solidFill>
                    <a:srgbClr val="595959"/>
                  </a:solidFill>
                  <a:effectLst/>
                  <a:uLnTx/>
                  <a:uFillTx/>
                  <a:latin typeface="Futura Medium"/>
                  <a:ea typeface="+mn-ea"/>
                  <a:cs typeface="Times New Roman" pitchFamily="18" charset="0"/>
                </a:rPr>
                <a:t>4D QC</a:t>
              </a:r>
              <a:endParaRPr kumimoji="0" lang="en-US" sz="800" b="0" i="0" u="none" strike="noStrike" kern="1200" cap="none" spc="0" normalizeH="0" baseline="0" noProof="0" dirty="0">
                <a:ln>
                  <a:noFill/>
                </a:ln>
                <a:solidFill>
                  <a:srgbClr val="003C90"/>
                </a:solidFill>
                <a:effectLst/>
                <a:uLnTx/>
                <a:uFillTx/>
                <a:latin typeface="Futura Medium"/>
                <a:ea typeface="+mn-ea"/>
                <a:cs typeface="Arial" charset="0"/>
              </a:endParaRPr>
            </a:p>
          </p:txBody>
        </p:sp>
      </p:grpSp>
    </p:spTree>
    <p:extLst>
      <p:ext uri="{BB962C8B-B14F-4D97-AF65-F5344CB8AC3E}">
        <p14:creationId xmlns:p14="http://schemas.microsoft.com/office/powerpoint/2010/main" val="3740664868"/>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8" name="Picture 6"/>
          <p:cNvPicPr>
            <a:picLocks noChangeAspect="1" noChangeArrowheads="1"/>
          </p:cNvPicPr>
          <p:nvPr/>
        </p:nvPicPr>
        <p:blipFill>
          <a:blip r:embed="rId3" cstate="print"/>
          <a:srcRect/>
          <a:stretch>
            <a:fillRect/>
          </a:stretch>
        </p:blipFill>
        <p:spPr bwMode="auto">
          <a:xfrm>
            <a:off x="214282" y="1285860"/>
            <a:ext cx="5808968" cy="1387474"/>
          </a:xfrm>
          <a:prstGeom prst="rect">
            <a:avLst/>
          </a:prstGeom>
          <a:noFill/>
          <a:ln w="19050">
            <a:solidFill>
              <a:schemeClr val="tx1"/>
            </a:solidFill>
            <a:miter lim="800000"/>
            <a:headEnd/>
            <a:tailEnd/>
          </a:ln>
          <a:effectLst/>
        </p:spPr>
      </p:pic>
      <p:pic>
        <p:nvPicPr>
          <p:cNvPr id="166916" name="Picture 4"/>
          <p:cNvPicPr>
            <a:picLocks noChangeAspect="1" noChangeArrowheads="1"/>
          </p:cNvPicPr>
          <p:nvPr/>
        </p:nvPicPr>
        <p:blipFill>
          <a:blip r:embed="rId4" cstate="print"/>
          <a:srcRect/>
          <a:stretch>
            <a:fillRect/>
          </a:stretch>
        </p:blipFill>
        <p:spPr bwMode="auto">
          <a:xfrm>
            <a:off x="214282" y="2786058"/>
            <a:ext cx="4335049" cy="3357586"/>
          </a:xfrm>
          <a:prstGeom prst="rect">
            <a:avLst/>
          </a:prstGeom>
          <a:solidFill>
            <a:schemeClr val="tx1"/>
          </a:solidFill>
          <a:ln w="19050">
            <a:solidFill>
              <a:schemeClr val="tx1"/>
            </a:solidFill>
            <a:miter lim="800000"/>
            <a:headEnd/>
            <a:tailEnd/>
          </a:ln>
          <a:effectLst/>
        </p:spPr>
      </p:pic>
      <p:sp>
        <p:nvSpPr>
          <p:cNvPr id="10" name="Title 1"/>
          <p:cNvSpPr>
            <a:spLocks noGrp="1"/>
          </p:cNvSpPr>
          <p:nvPr>
            <p:ph type="title"/>
          </p:nvPr>
        </p:nvSpPr>
        <p:spPr>
          <a:xfrm>
            <a:off x="900112" y="295200"/>
            <a:ext cx="8029606" cy="419156"/>
          </a:xfrm>
        </p:spPr>
        <p:txBody>
          <a:bodyPr/>
          <a:lstStyle/>
          <a:p>
            <a:r>
              <a:rPr lang="en-GB" dirty="0">
                <a:solidFill>
                  <a:srgbClr val="00B0F0"/>
                </a:solidFill>
              </a:rPr>
              <a:t>Example of a Data Correction Using Multiple Surveys</a:t>
            </a:r>
          </a:p>
        </p:txBody>
      </p:sp>
      <p:sp>
        <p:nvSpPr>
          <p:cNvPr id="11" name="TextBox 10"/>
          <p:cNvSpPr txBox="1"/>
          <p:nvPr/>
        </p:nvSpPr>
        <p:spPr>
          <a:xfrm>
            <a:off x="571472" y="1273718"/>
            <a:ext cx="22145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rPr>
              <a:t>Global Match Filter</a:t>
            </a:r>
          </a:p>
        </p:txBody>
      </p:sp>
      <p:sp>
        <p:nvSpPr>
          <p:cNvPr id="12" name="TextBox 11"/>
          <p:cNvSpPr txBox="1"/>
          <p:nvPr/>
        </p:nvSpPr>
        <p:spPr>
          <a:xfrm>
            <a:off x="214282" y="2786058"/>
            <a:ext cx="22145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rPr>
              <a:t>4D Difference</a:t>
            </a:r>
          </a:p>
        </p:txBody>
      </p:sp>
      <p:sp>
        <p:nvSpPr>
          <p:cNvPr id="13" name="TextBox 12"/>
          <p:cNvSpPr txBox="1"/>
          <p:nvPr/>
        </p:nvSpPr>
        <p:spPr>
          <a:xfrm>
            <a:off x="4071934" y="4478545"/>
            <a:ext cx="714380"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999999"/>
                </a:solidFill>
                <a:effectLst/>
                <a:uLnTx/>
                <a:uFillTx/>
                <a:latin typeface="Futura Medium" pitchFamily="2" charset="0"/>
                <a:ea typeface="+mn-ea"/>
                <a:cs typeface="Arial" charset="0"/>
              </a:rPr>
              <a:t>BCU</a:t>
            </a:r>
          </a:p>
        </p:txBody>
      </p:sp>
      <p:grpSp>
        <p:nvGrpSpPr>
          <p:cNvPr id="2" name="Group 18"/>
          <p:cNvGrpSpPr/>
          <p:nvPr/>
        </p:nvGrpSpPr>
        <p:grpSpPr>
          <a:xfrm>
            <a:off x="4714876" y="2786058"/>
            <a:ext cx="4332606" cy="3357586"/>
            <a:chOff x="4714876" y="2786058"/>
            <a:chExt cx="4332606" cy="3357586"/>
          </a:xfrm>
        </p:grpSpPr>
        <p:pic>
          <p:nvPicPr>
            <p:cNvPr id="166915" name="Picture 3"/>
            <p:cNvPicPr>
              <a:picLocks noChangeAspect="1" noChangeArrowheads="1"/>
            </p:cNvPicPr>
            <p:nvPr/>
          </p:nvPicPr>
          <p:blipFill>
            <a:blip r:embed="rId5" cstate="print"/>
            <a:srcRect/>
            <a:stretch>
              <a:fillRect/>
            </a:stretch>
          </p:blipFill>
          <p:spPr bwMode="auto">
            <a:xfrm>
              <a:off x="4714876" y="2786058"/>
              <a:ext cx="4332606" cy="3357586"/>
            </a:xfrm>
            <a:prstGeom prst="rect">
              <a:avLst/>
            </a:prstGeom>
            <a:solidFill>
              <a:schemeClr val="tx1"/>
            </a:solidFill>
            <a:ln w="19050">
              <a:solidFill>
                <a:schemeClr val="tx1"/>
              </a:solidFill>
              <a:miter lim="800000"/>
              <a:headEnd/>
              <a:tailEnd/>
            </a:ln>
            <a:effectLst/>
          </p:spPr>
        </p:pic>
        <p:sp>
          <p:nvSpPr>
            <p:cNvPr id="14" name="TextBox 13"/>
            <p:cNvSpPr txBox="1"/>
            <p:nvPr/>
          </p:nvSpPr>
          <p:spPr>
            <a:xfrm>
              <a:off x="4714876" y="2786058"/>
              <a:ext cx="4214842"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rPr>
                <a:t>4D Difference with additional debubble</a:t>
              </a:r>
            </a:p>
          </p:txBody>
        </p:sp>
      </p:grpSp>
      <p:grpSp>
        <p:nvGrpSpPr>
          <p:cNvPr id="3" name="Group 20"/>
          <p:cNvGrpSpPr/>
          <p:nvPr/>
        </p:nvGrpSpPr>
        <p:grpSpPr>
          <a:xfrm>
            <a:off x="1571604" y="1571612"/>
            <a:ext cx="4572032" cy="3429024"/>
            <a:chOff x="1571604" y="1571612"/>
            <a:chExt cx="4572032" cy="3429024"/>
          </a:xfrm>
        </p:grpSpPr>
        <p:sp>
          <p:nvSpPr>
            <p:cNvPr id="17" name="Right Arrow 16"/>
            <p:cNvSpPr/>
            <p:nvPr/>
          </p:nvSpPr>
          <p:spPr>
            <a:xfrm>
              <a:off x="3357554" y="4857760"/>
              <a:ext cx="214314" cy="142876"/>
            </a:xfrm>
            <a:prstGeom prst="rightArrow">
              <a:avLst/>
            </a:prstGeom>
            <a:solidFill>
              <a:srgbClr val="0070C0"/>
            </a:solidFill>
            <a:ln>
              <a:noFill/>
            </a:ln>
            <a:scene3d>
              <a:camera prst="orthographicFront">
                <a:rot lat="0" lon="0" rev="24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grpSp>
          <p:nvGrpSpPr>
            <p:cNvPr id="4" name="Group 19"/>
            <p:cNvGrpSpPr/>
            <p:nvPr/>
          </p:nvGrpSpPr>
          <p:grpSpPr>
            <a:xfrm>
              <a:off x="1571604" y="1571612"/>
              <a:ext cx="4572032" cy="3357586"/>
              <a:chOff x="1571604" y="1571612"/>
              <a:chExt cx="4572032" cy="3357586"/>
            </a:xfrm>
          </p:grpSpPr>
          <p:sp>
            <p:nvSpPr>
              <p:cNvPr id="15" name="Oval 14"/>
              <p:cNvSpPr/>
              <p:nvPr/>
            </p:nvSpPr>
            <p:spPr>
              <a:xfrm>
                <a:off x="4000496" y="1857364"/>
                <a:ext cx="642942" cy="571504"/>
              </a:xfrm>
              <a:prstGeom prst="ellipse">
                <a:avLst/>
              </a:prstGeom>
              <a:no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16" name="Right Arrow 15"/>
              <p:cNvSpPr/>
              <p:nvPr/>
            </p:nvSpPr>
            <p:spPr>
              <a:xfrm>
                <a:off x="1571604" y="4786322"/>
                <a:ext cx="214314" cy="142876"/>
              </a:xfrm>
              <a:prstGeom prst="rightArrow">
                <a:avLst/>
              </a:prstGeom>
              <a:solidFill>
                <a:srgbClr val="0070C0"/>
              </a:solidFill>
              <a:ln>
                <a:noFill/>
              </a:ln>
              <a:scene3d>
                <a:camera prst="orthographicFront">
                  <a:rot lat="0" lon="0" rev="84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18" name="TextBox 17"/>
              <p:cNvSpPr txBox="1"/>
              <p:nvPr/>
            </p:nvSpPr>
            <p:spPr>
              <a:xfrm>
                <a:off x="3714744" y="1571612"/>
                <a:ext cx="2428892"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0C0"/>
                    </a:solidFill>
                    <a:effectLst/>
                    <a:uLnTx/>
                    <a:uFillTx/>
                    <a:latin typeface="Futura Medium" pitchFamily="2" charset="0"/>
                    <a:ea typeface="+mn-ea"/>
                    <a:cs typeface="Arial" charset="0"/>
                  </a:rPr>
                  <a:t>Residual bubble energy</a:t>
                </a:r>
              </a:p>
            </p:txBody>
          </p:sp>
        </p:grpSp>
      </p:grpSp>
    </p:spTree>
    <p:extLst>
      <p:ext uri="{BB962C8B-B14F-4D97-AF65-F5344CB8AC3E}">
        <p14:creationId xmlns:p14="http://schemas.microsoft.com/office/powerpoint/2010/main" val="31307757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4294967295"/>
          </p:nvPr>
        </p:nvSpPr>
        <p:spPr>
          <a:xfrm>
            <a:off x="8458200" y="76200"/>
            <a:ext cx="685800" cy="457200"/>
          </a:xfrm>
          <a:prstGeom prst="rect">
            <a:avLst/>
          </a:prstGeo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600" b="1" i="0" u="none" strike="noStrike" kern="1200" cap="none" spc="0" normalizeH="0" baseline="0" noProof="0">
                <a:ln>
                  <a:noFill/>
                </a:ln>
                <a:solidFill>
                  <a:srgbClr val="000000"/>
                </a:solidFill>
                <a:effectLst/>
                <a:uLnTx/>
                <a:uFillTx/>
                <a:latin typeface="Times New Roman"/>
                <a:ea typeface="+mn-ea"/>
                <a:cs typeface="+mn-cs"/>
              </a:rPr>
              <a:t>2-</a:t>
            </a:r>
            <a:fld id="{DBA1A19B-F03D-4846-9C70-7D2E85924A25}" type="slidenum">
              <a:rPr kumimoji="0" lang="en-US" altLang="en-US" sz="1600" b="1" i="0" u="none" strike="noStrike" kern="1200" cap="none" spc="0" normalizeH="0" baseline="0" noProof="0" smtClean="0">
                <a:ln>
                  <a:noFill/>
                </a:ln>
                <a:solidFill>
                  <a:srgbClr val="000000"/>
                </a:solidFill>
                <a:effectLst/>
                <a:uLnTx/>
                <a:uFillTx/>
                <a:latin typeface="Times New Roman"/>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altLang="en-US" sz="1600" b="1" i="0" u="none" strike="noStrike" kern="1200" cap="none" spc="0" normalizeH="0" baseline="0" noProof="0">
              <a:ln>
                <a:noFill/>
              </a:ln>
              <a:solidFill>
                <a:srgbClr val="000000"/>
              </a:solidFill>
              <a:effectLst/>
              <a:uLnTx/>
              <a:uFillTx/>
              <a:latin typeface="Times New Roman"/>
              <a:ea typeface="+mn-ea"/>
              <a:cs typeface="+mn-cs"/>
            </a:endParaRPr>
          </a:p>
        </p:txBody>
      </p:sp>
      <p:pic>
        <p:nvPicPr>
          <p:cNvPr id="262146" name="Picture 1026" descr="\\RIJPAT-S-112\Rodney.Calvert$\Cached\My Documents\Photoshop\stuff\Fractalfault.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8600" y="838200"/>
            <a:ext cx="8686800" cy="5791200"/>
          </a:xfrm>
          <a:prstGeom prst="rect">
            <a:avLst/>
          </a:prstGeom>
          <a:noFill/>
          <a:extLst>
            <a:ext uri="{909E8E84-426E-40DD-AFC4-6F175D3DCCD1}">
              <a14:hiddenFill xmlns:a14="http://schemas.microsoft.com/office/drawing/2010/main">
                <a:solidFill>
                  <a:srgbClr val="FFFFFF"/>
                </a:solidFill>
              </a14:hiddenFill>
            </a:ext>
          </a:extLst>
        </p:spPr>
      </p:pic>
      <p:sp>
        <p:nvSpPr>
          <p:cNvPr id="262147" name="Text Box 1027"/>
          <p:cNvSpPr txBox="1">
            <a:spLocks noChangeArrowheads="1"/>
          </p:cNvSpPr>
          <p:nvPr/>
        </p:nvSpPr>
        <p:spPr bwMode="auto">
          <a:xfrm>
            <a:off x="121920" y="147935"/>
            <a:ext cx="90220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rPr>
              <a:t>Reservoir heterogeneity at all scales controls permeability</a:t>
            </a:r>
          </a:p>
        </p:txBody>
      </p:sp>
      <p:sp>
        <p:nvSpPr>
          <p:cNvPr id="262148" name="Text Box 1028"/>
          <p:cNvSpPr txBox="1">
            <a:spLocks noChangeArrowheads="1"/>
          </p:cNvSpPr>
          <p:nvPr/>
        </p:nvSpPr>
        <p:spPr bwMode="auto">
          <a:xfrm>
            <a:off x="8153400" y="6254750"/>
            <a:ext cx="938213" cy="527050"/>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Figure 2-7</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Page 13</a:t>
            </a:r>
          </a:p>
        </p:txBody>
      </p:sp>
    </p:spTree>
    <p:extLst>
      <p:ext uri="{BB962C8B-B14F-4D97-AF65-F5344CB8AC3E}">
        <p14:creationId xmlns:p14="http://schemas.microsoft.com/office/powerpoint/2010/main" val="2938895611"/>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4" name="Rectangle 3"/>
          <p:cNvSpPr>
            <a:spLocks noGrp="1" noChangeArrowheads="1"/>
          </p:cNvSpPr>
          <p:nvPr>
            <p:ph type="title"/>
          </p:nvPr>
        </p:nvSpPr>
        <p:spPr/>
        <p:txBody>
          <a:bodyPr/>
          <a:lstStyle/>
          <a:p>
            <a:pPr eaLnBrk="1" hangingPunct="1"/>
            <a:r>
              <a:rPr lang="en-GB" dirty="0">
                <a:solidFill>
                  <a:srgbClr val="00B0F0"/>
                </a:solidFill>
              </a:rPr>
              <a:t>4D Processing Philosophy: Keep it Simple </a:t>
            </a:r>
          </a:p>
        </p:txBody>
      </p:sp>
      <p:sp>
        <p:nvSpPr>
          <p:cNvPr id="119813" name="Text Box 2"/>
          <p:cNvSpPr txBox="1">
            <a:spLocks noChangeArrowheads="1"/>
          </p:cNvSpPr>
          <p:nvPr/>
        </p:nvSpPr>
        <p:spPr bwMode="auto">
          <a:xfrm>
            <a:off x="3178175" y="916808"/>
            <a:ext cx="2619375" cy="4510466"/>
          </a:xfrm>
          <a:prstGeom prst="rect">
            <a:avLst/>
          </a:prstGeom>
          <a:solidFill>
            <a:srgbClr val="E8F5F7"/>
          </a:solidFill>
          <a:ln w="9525">
            <a:noFill/>
            <a:miter lim="800000"/>
            <a:headEnd/>
            <a:tailEnd/>
          </a:ln>
        </p:spPr>
        <p:txBody>
          <a:bodyPr>
            <a:spAutoFit/>
          </a:bodyPr>
          <a:lstStyle/>
          <a:p>
            <a:pPr marL="139700" marR="0" lvl="0" indent="-139700" algn="l" defTabSz="914400" rtl="0" eaLnBrk="1" fontAlgn="base" latinLnBrk="0" hangingPunct="1">
              <a:lnSpc>
                <a:spcPct val="120000"/>
              </a:lnSpc>
              <a:spcBef>
                <a:spcPct val="50000"/>
              </a:spcBef>
              <a:spcAft>
                <a:spcPct val="0"/>
              </a:spcAft>
              <a:buClrTx/>
              <a:buSzTx/>
              <a:buFontTx/>
              <a:buNone/>
              <a:tabLst/>
              <a:defRPr/>
            </a:pPr>
            <a:r>
              <a:rPr kumimoji="0" lang="en-GB" sz="1400" b="1" i="0" u="none" strike="noStrike" kern="1200" cap="none" spc="0" normalizeH="0" baseline="0" noProof="0" dirty="0">
                <a:ln>
                  <a:noFill/>
                </a:ln>
                <a:solidFill>
                  <a:srgbClr val="D42E12"/>
                </a:solidFill>
                <a:effectLst/>
                <a:uLnTx/>
                <a:uFillTx/>
                <a:latin typeface="Futura Medium" pitchFamily="2" charset="0"/>
                <a:ea typeface="+mn-ea"/>
                <a:cs typeface="Times New Roman" pitchFamily="18" charset="0"/>
              </a:rPr>
              <a:t>Partially Data Adaptive:</a:t>
            </a:r>
          </a:p>
          <a:p>
            <a:pPr marL="139700" marR="0" lvl="0" indent="-139700" algn="l" defTabSz="914400" rtl="0" eaLnBrk="1" fontAlgn="base" latinLnBrk="0" hangingPunct="1">
              <a:lnSpc>
                <a:spcPct val="12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Measure and correct for known physical effects (4D corrections)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Residual wavelet differences:</a:t>
            </a:r>
          </a:p>
          <a:p>
            <a:pPr marL="357188" marR="0" lvl="2" indent="-168275"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Global match</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Residual water column corrections:</a:t>
            </a:r>
          </a:p>
          <a:p>
            <a:pPr marL="357188" marR="0" lvl="2" indent="-168275"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Sail line consistent 4D statics</a:t>
            </a:r>
          </a:p>
          <a:p>
            <a:pPr marL="357188" marR="0" lvl="2" indent="-168275"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Water velocity statics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Reject non-repeatable traces with 4D Trace Selection (binning)</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Navigation Errors (recorded positions incorrect)</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Land surface consistent corrections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4D Demultiple </a:t>
            </a:r>
          </a:p>
        </p:txBody>
      </p:sp>
      <p:sp>
        <p:nvSpPr>
          <p:cNvPr id="119815" name="Text Box 4"/>
          <p:cNvSpPr txBox="1">
            <a:spLocks noChangeArrowheads="1"/>
          </p:cNvSpPr>
          <p:nvPr/>
        </p:nvSpPr>
        <p:spPr bwMode="auto">
          <a:xfrm>
            <a:off x="380999" y="5796713"/>
            <a:ext cx="3190875" cy="40011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2000" b="0" i="0" u="none" strike="noStrike" kern="1200" cap="none" spc="0" normalizeH="0" baseline="0" noProof="0" dirty="0">
                <a:ln>
                  <a:noFill/>
                </a:ln>
                <a:solidFill>
                  <a:srgbClr val="595959"/>
                </a:solidFill>
                <a:effectLst/>
                <a:uLnTx/>
                <a:uFillTx/>
                <a:latin typeface="Futura Medium"/>
                <a:ea typeface="MS PGothic" pitchFamily="34" charset="-128"/>
                <a:cs typeface="Arial" charset="0"/>
              </a:rPr>
              <a:t>Processing</a:t>
            </a:r>
            <a:r>
              <a:rPr kumimoji="0" lang="en-GB" sz="2000" b="1" i="0" u="none" strike="noStrike" kern="1200" cap="none" spc="0" normalizeH="0" baseline="0" noProof="0" dirty="0">
                <a:ln>
                  <a:noFill/>
                </a:ln>
                <a:solidFill>
                  <a:srgbClr val="FF0000"/>
                </a:solidFill>
                <a:effectLst/>
                <a:uLnTx/>
                <a:uFillTx/>
                <a:latin typeface="Futura Medium" pitchFamily="2" charset="0"/>
                <a:ea typeface="+mn-ea"/>
                <a:cs typeface="Times New Roman" pitchFamily="18" charset="0"/>
              </a:rPr>
              <a:t> </a:t>
            </a:r>
            <a:r>
              <a:rPr kumimoji="0" lang="en-GB" sz="2000" b="0" i="0" u="none" strike="noStrike" kern="1200" cap="none" spc="0" normalizeH="0" baseline="0" noProof="0" dirty="0">
                <a:ln>
                  <a:noFill/>
                </a:ln>
                <a:solidFill>
                  <a:srgbClr val="595959"/>
                </a:solidFill>
                <a:effectLst/>
                <a:uLnTx/>
                <a:uFillTx/>
                <a:latin typeface="Futura Medium"/>
                <a:ea typeface="MS PGothic" pitchFamily="34" charset="-128"/>
                <a:cs typeface="Arial" charset="0"/>
              </a:rPr>
              <a:t>Difficulty</a:t>
            </a:r>
          </a:p>
        </p:txBody>
      </p:sp>
      <p:sp>
        <p:nvSpPr>
          <p:cNvPr id="119816" name="Text Box 5"/>
          <p:cNvSpPr txBox="1">
            <a:spLocks noChangeArrowheads="1"/>
          </p:cNvSpPr>
          <p:nvPr/>
        </p:nvSpPr>
        <p:spPr bwMode="auto">
          <a:xfrm>
            <a:off x="381000" y="916808"/>
            <a:ext cx="2620963" cy="3288593"/>
          </a:xfrm>
          <a:prstGeom prst="rect">
            <a:avLst/>
          </a:prstGeom>
          <a:solidFill>
            <a:srgbClr val="E8F5F7"/>
          </a:solidFill>
          <a:ln w="9525">
            <a:noFill/>
            <a:miter lim="800000"/>
            <a:headEnd/>
            <a:tailEnd/>
          </a:ln>
        </p:spPr>
        <p:txBody>
          <a:bodyPr>
            <a:spAutoFit/>
          </a:bodyPr>
          <a:lstStyle/>
          <a:p>
            <a:pPr marL="133350" marR="0" lvl="0" indent="-133350" algn="l" defTabSz="914400" rtl="0" eaLnBrk="1" fontAlgn="base" latinLnBrk="0" hangingPunct="1">
              <a:lnSpc>
                <a:spcPct val="120000"/>
              </a:lnSpc>
              <a:spcBef>
                <a:spcPct val="50000"/>
              </a:spcBef>
              <a:spcAft>
                <a:spcPct val="0"/>
              </a:spcAft>
              <a:buClrTx/>
              <a:buSzTx/>
              <a:buFontTx/>
              <a:buNone/>
              <a:tabLst/>
              <a:defRPr/>
            </a:pPr>
            <a:r>
              <a:rPr kumimoji="0" lang="en-GB" sz="1400" b="1" i="0" u="none" strike="noStrike" kern="1200" cap="none" spc="0" normalizeH="0" baseline="0" noProof="0" dirty="0">
                <a:ln>
                  <a:noFill/>
                </a:ln>
                <a:solidFill>
                  <a:srgbClr val="D42E12"/>
                </a:solidFill>
                <a:effectLst/>
                <a:uLnTx/>
                <a:uFillTx/>
                <a:latin typeface="Futura Medium" pitchFamily="2" charset="0"/>
                <a:ea typeface="+mn-ea"/>
                <a:cs typeface="Times New Roman" pitchFamily="18" charset="0"/>
              </a:rPr>
              <a:t>Deterministic: </a:t>
            </a:r>
          </a:p>
          <a:p>
            <a:pPr marL="133350" marR="0" lvl="0" indent="-133350" algn="l" defTabSz="914400" rtl="0" eaLnBrk="1" fontAlgn="base" latinLnBrk="0" hangingPunct="1">
              <a:lnSpc>
                <a:spcPct val="12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Correct for what we know</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Zero phasing to account for: </a:t>
            </a:r>
          </a:p>
          <a:p>
            <a:pPr marL="357188" marR="0" lvl="2" indent="-168275"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Source signature (+ directivity)</a:t>
            </a:r>
          </a:p>
          <a:p>
            <a:pPr marL="357188" marR="0" lvl="2" indent="-168275"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Source + streamer depths</a:t>
            </a:r>
          </a:p>
          <a:p>
            <a:pPr marL="357188" marR="0" lvl="2" indent="-168275"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Recording instruments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Streamer length differences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Tidal statics (heights predicted or measured)</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Receiver Motion Correction—Correct for boat moving position while recording</a:t>
            </a:r>
          </a:p>
        </p:txBody>
      </p:sp>
      <p:sp>
        <p:nvSpPr>
          <p:cNvPr id="119818" name="Line 7"/>
          <p:cNvSpPr>
            <a:spLocks noChangeShapeType="1"/>
          </p:cNvSpPr>
          <p:nvPr/>
        </p:nvSpPr>
        <p:spPr bwMode="auto">
          <a:xfrm>
            <a:off x="381000" y="6205595"/>
            <a:ext cx="8008937" cy="0"/>
          </a:xfrm>
          <a:prstGeom prst="line">
            <a:avLst/>
          </a:prstGeom>
          <a:noFill/>
          <a:ln w="28575">
            <a:solidFill>
              <a:srgbClr val="000099"/>
            </a:solidFill>
            <a:round/>
            <a:headEnd/>
            <a:tailEnd type="triangle" w="med" len="me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19817" name="Text Box 6"/>
          <p:cNvSpPr txBox="1">
            <a:spLocks noChangeArrowheads="1"/>
          </p:cNvSpPr>
          <p:nvPr/>
        </p:nvSpPr>
        <p:spPr bwMode="auto">
          <a:xfrm>
            <a:off x="5973763" y="937446"/>
            <a:ext cx="2619375" cy="2391424"/>
          </a:xfrm>
          <a:prstGeom prst="rect">
            <a:avLst/>
          </a:prstGeom>
          <a:solidFill>
            <a:srgbClr val="E8F5F7"/>
          </a:solidFill>
          <a:ln w="9525">
            <a:noFill/>
            <a:miter lim="800000"/>
            <a:headEnd/>
            <a:tailEnd/>
          </a:ln>
        </p:spPr>
        <p:txBody>
          <a:bodyPr>
            <a:spAutoFit/>
          </a:bodyPr>
          <a:lstStyle/>
          <a:p>
            <a:pPr marL="95250" marR="0" lvl="0" indent="-95250" algn="l" defTabSz="914400" rtl="0" eaLnBrk="1" fontAlgn="base" latinLnBrk="0" hangingPunct="1">
              <a:lnSpc>
                <a:spcPct val="120000"/>
              </a:lnSpc>
              <a:spcBef>
                <a:spcPct val="50000"/>
              </a:spcBef>
              <a:spcAft>
                <a:spcPct val="0"/>
              </a:spcAft>
              <a:buClrTx/>
              <a:buSzTx/>
              <a:buFontTx/>
              <a:buNone/>
              <a:tabLst/>
              <a:defRPr/>
            </a:pPr>
            <a:r>
              <a:rPr kumimoji="0" lang="en-GB" sz="1400" b="1" i="0" u="none" strike="noStrike" kern="1200" cap="none" spc="0" normalizeH="0" baseline="0" noProof="0" dirty="0">
                <a:ln>
                  <a:noFill/>
                </a:ln>
                <a:solidFill>
                  <a:srgbClr val="D42E12"/>
                </a:solidFill>
                <a:effectLst/>
                <a:uLnTx/>
                <a:uFillTx/>
                <a:latin typeface="Futura Medium" pitchFamily="2" charset="0"/>
                <a:ea typeface="+mn-ea"/>
                <a:cs typeface="Times New Roman" pitchFamily="18" charset="0"/>
              </a:rPr>
              <a:t>Data Adaptive </a:t>
            </a:r>
          </a:p>
          <a:p>
            <a:pPr marL="95250" marR="0" lvl="0" indent="-95250" algn="l" defTabSz="914400" rtl="0" eaLnBrk="1" fontAlgn="base" latinLnBrk="0" hangingPunct="1">
              <a:lnSpc>
                <a:spcPct val="12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Fix what is left by brute force</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Local Matching</a:t>
            </a:r>
          </a:p>
          <a:p>
            <a:pPr marL="360363" marR="0" lvl="2"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Least Squares Filtering</a:t>
            </a:r>
          </a:p>
          <a:p>
            <a:pPr marL="360363" marR="0" lvl="2"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Neural Nets</a:t>
            </a:r>
          </a:p>
          <a:p>
            <a:pPr marL="360363" marR="0" lvl="2"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Geo-statistics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4D Trim statics</a:t>
            </a:r>
          </a:p>
          <a:p>
            <a:pPr marL="171450" marR="0" lvl="0" indent="-171450" algn="l" defTabSz="914400" rtl="0" eaLnBrk="1" fontAlgn="base" latinLnBrk="0" hangingPunct="1">
              <a:lnSpc>
                <a:spcPct val="120000"/>
              </a:lnSpc>
              <a:spcBef>
                <a:spcPct val="50000"/>
              </a:spcBef>
              <a:spcAft>
                <a:spcPct val="0"/>
              </a:spcAft>
              <a:buClrTx/>
              <a:buSzTx/>
              <a:buFont typeface="Wingdings 2" panose="05020102010507070707" pitchFamily="18" charset="2"/>
              <a:buChar char="¡"/>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Time Alignment</a:t>
            </a:r>
          </a:p>
        </p:txBody>
      </p:sp>
      <p:sp>
        <p:nvSpPr>
          <p:cNvPr id="16" name="Rectangle 15"/>
          <p:cNvSpPr/>
          <p:nvPr/>
        </p:nvSpPr>
        <p:spPr>
          <a:xfrm>
            <a:off x="6012160" y="4373910"/>
            <a:ext cx="2843808" cy="646331"/>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solidFill>
                  <a:srgbClr val="595959"/>
                </a:solidFill>
                <a:effectLst/>
                <a:uLnTx/>
                <a:uFillTx/>
                <a:latin typeface="Futura Medium"/>
                <a:ea typeface="MS PGothic" pitchFamily="34" charset="-128"/>
                <a:cs typeface="Arial" charset="0"/>
              </a:rPr>
              <a:t>...but only if you have to. Treat as a last resort. </a:t>
            </a:r>
            <a:endParaRPr kumimoji="0" lang="en-US" b="1" i="0" u="none" strike="noStrike" kern="1200" cap="none" spc="0" normalizeH="0" baseline="0" noProof="0" dirty="0">
              <a:ln>
                <a:noFill/>
              </a:ln>
              <a:solidFill>
                <a:srgbClr val="595959"/>
              </a:solidFill>
              <a:effectLst/>
              <a:uLnTx/>
              <a:uFillTx/>
              <a:latin typeface="Futura Medium"/>
              <a:ea typeface="MS PGothic" pitchFamily="34" charset="-128"/>
              <a:cs typeface="Arial" charset="0"/>
            </a:endParaRPr>
          </a:p>
        </p:txBody>
      </p:sp>
      <p:sp>
        <p:nvSpPr>
          <p:cNvPr id="17" name="Down Arrow 16"/>
          <p:cNvSpPr/>
          <p:nvPr/>
        </p:nvSpPr>
        <p:spPr>
          <a:xfrm flipV="1">
            <a:off x="7164288" y="3789040"/>
            <a:ext cx="288032" cy="432048"/>
          </a:xfrm>
          <a:prstGeom prst="downArrow">
            <a:avLst/>
          </a:prstGeom>
          <a:solidFill>
            <a:srgbClr val="F7D117"/>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Futura Medium"/>
              <a:ea typeface="+mn-ea"/>
              <a:cs typeface="+mn-cs"/>
            </a:endParaRPr>
          </a:p>
        </p:txBody>
      </p:sp>
      <p:sp>
        <p:nvSpPr>
          <p:cNvPr id="2" name="Rectangle 1"/>
          <p:cNvSpPr/>
          <p:nvPr/>
        </p:nvSpPr>
        <p:spPr>
          <a:xfrm>
            <a:off x="381269" y="5836842"/>
            <a:ext cx="8008667" cy="523220"/>
          </a:xfrm>
          <a:prstGeom prst="rect">
            <a:avLst/>
          </a:prstGeom>
          <a:solidFill>
            <a:schemeClr val="accent1"/>
          </a:solidFill>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2800" b="0" i="0" u="none" strike="noStrike" kern="1200" cap="none" spc="0" normalizeH="0" baseline="0" noProof="0" dirty="0">
                <a:ln>
                  <a:noFill/>
                </a:ln>
                <a:solidFill>
                  <a:srgbClr val="D42E12"/>
                </a:solidFill>
                <a:effectLst/>
                <a:uLnTx/>
                <a:uFillTx/>
                <a:latin typeface="Futura Medium"/>
                <a:ea typeface="MS PGothic" pitchFamily="34" charset="-128"/>
                <a:cs typeface="Arial" charset="0"/>
              </a:rPr>
              <a:t>Observe </a:t>
            </a:r>
            <a:r>
              <a:rPr kumimoji="0" lang="en-US" sz="2800" b="0" i="0" u="none" strike="noStrike" kern="1200" cap="none" spc="0" normalizeH="0" baseline="0" noProof="0" dirty="0">
                <a:ln>
                  <a:noFill/>
                </a:ln>
                <a:solidFill>
                  <a:srgbClr val="D42E12"/>
                </a:solidFill>
                <a:effectLst/>
                <a:uLnTx/>
                <a:uFillTx/>
                <a:latin typeface="Futura Medium"/>
                <a:ea typeface="+mn-ea"/>
                <a:cs typeface="Arial" charset="0"/>
              </a:rPr>
              <a:t>— </a:t>
            </a:r>
            <a:r>
              <a:rPr kumimoji="0" lang="en-GB" sz="2800" b="0" i="0" u="none" strike="noStrike" kern="1200" cap="none" spc="0" normalizeH="0" baseline="0" noProof="0" dirty="0">
                <a:ln>
                  <a:noFill/>
                </a:ln>
                <a:solidFill>
                  <a:srgbClr val="D42E12"/>
                </a:solidFill>
                <a:effectLst/>
                <a:uLnTx/>
                <a:uFillTx/>
                <a:latin typeface="Futura Medium"/>
                <a:ea typeface="MS PGothic" pitchFamily="34" charset="-128"/>
                <a:cs typeface="Arial" charset="0"/>
              </a:rPr>
              <a:t>Explain </a:t>
            </a:r>
            <a:r>
              <a:rPr kumimoji="0" lang="en-US" sz="2800" b="0" i="0" u="none" strike="noStrike" kern="1200" cap="none" spc="0" normalizeH="0" baseline="0" noProof="0" dirty="0">
                <a:ln>
                  <a:noFill/>
                </a:ln>
                <a:solidFill>
                  <a:srgbClr val="D42E12"/>
                </a:solidFill>
                <a:effectLst/>
                <a:uLnTx/>
                <a:uFillTx/>
                <a:latin typeface="Futura Medium"/>
                <a:ea typeface="+mn-ea"/>
                <a:cs typeface="Arial" charset="0"/>
              </a:rPr>
              <a:t>— </a:t>
            </a:r>
            <a:r>
              <a:rPr kumimoji="0" lang="en-GB" sz="2800" b="0" i="0" u="none" strike="noStrike" kern="1200" cap="none" spc="0" normalizeH="0" baseline="0" noProof="0" dirty="0">
                <a:ln>
                  <a:noFill/>
                </a:ln>
                <a:solidFill>
                  <a:srgbClr val="D42E12"/>
                </a:solidFill>
                <a:effectLst/>
                <a:uLnTx/>
                <a:uFillTx/>
                <a:latin typeface="Futura Medium"/>
                <a:ea typeface="MS PGothic" pitchFamily="34" charset="-128"/>
                <a:cs typeface="Arial" charset="0"/>
              </a:rPr>
              <a:t>Correct</a:t>
            </a:r>
          </a:p>
        </p:txBody>
      </p:sp>
    </p:spTree>
    <p:extLst>
      <p:ext uri="{BB962C8B-B14F-4D97-AF65-F5344CB8AC3E}">
        <p14:creationId xmlns:p14="http://schemas.microsoft.com/office/powerpoint/2010/main" val="294393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9813"/>
                                        </p:tgtEl>
                                        <p:attrNameLst>
                                          <p:attrName>style.visibility</p:attrName>
                                        </p:attrNameLst>
                                      </p:cBhvr>
                                      <p:to>
                                        <p:strVal val="visible"/>
                                      </p:to>
                                    </p:set>
                                    <p:anim calcmode="lin" valueType="num">
                                      <p:cBhvr additive="base">
                                        <p:cTn id="7" dur="500" fill="hold"/>
                                        <p:tgtEl>
                                          <p:spTgt spid="119813"/>
                                        </p:tgtEl>
                                        <p:attrNameLst>
                                          <p:attrName>ppt_x</p:attrName>
                                        </p:attrNameLst>
                                      </p:cBhvr>
                                      <p:tavLst>
                                        <p:tav tm="0">
                                          <p:val>
                                            <p:strVal val="1+#ppt_w/2"/>
                                          </p:val>
                                        </p:tav>
                                        <p:tav tm="100000">
                                          <p:val>
                                            <p:strVal val="#ppt_x"/>
                                          </p:val>
                                        </p:tav>
                                      </p:tavLst>
                                    </p:anim>
                                    <p:anim calcmode="lin" valueType="num">
                                      <p:cBhvr additive="base">
                                        <p:cTn id="8" dur="500" fill="hold"/>
                                        <p:tgtEl>
                                          <p:spTgt spid="1198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iterate type="wd">
                                    <p:tmPct val="25000"/>
                                  </p:iterate>
                                  <p:childTnLst>
                                    <p:set>
                                      <p:cBhvr>
                                        <p:cTn id="12" dur="1" fill="hold">
                                          <p:stCondLst>
                                            <p:cond delay="0"/>
                                          </p:stCondLst>
                                        </p:cTn>
                                        <p:tgtEl>
                                          <p:spTgt spid="2"/>
                                        </p:tgtEl>
                                        <p:attrNameLst>
                                          <p:attrName>style.visibility</p:attrName>
                                        </p:attrNameLst>
                                      </p:cBhvr>
                                      <p:to>
                                        <p:strVal val="visible"/>
                                      </p:to>
                                    </p:set>
                                    <p:animEffect transition="in" filter="dissolv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3" grpId="0" animBg="1"/>
      <p:bldP spid="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solidFill>
                  <a:srgbClr val="00B0F0"/>
                </a:solidFill>
              </a:rPr>
              <a:t>Recommended 4D QC Products</a:t>
            </a:r>
            <a:endParaRPr lang="en-US" dirty="0">
              <a:solidFill>
                <a:srgbClr val="00B0F0"/>
              </a:solidFill>
            </a:endParaRPr>
          </a:p>
        </p:txBody>
      </p:sp>
      <p:sp>
        <p:nvSpPr>
          <p:cNvPr id="8" name="Content Placeholder 7"/>
          <p:cNvSpPr>
            <a:spLocks noGrp="1"/>
          </p:cNvSpPr>
          <p:nvPr>
            <p:ph sz="quarter" idx="11"/>
          </p:nvPr>
        </p:nvSpPr>
        <p:spPr>
          <a:xfrm>
            <a:off x="906511" y="1312201"/>
            <a:ext cx="7770763" cy="780150"/>
          </a:xfrm>
          <a:ln>
            <a:solidFill>
              <a:schemeClr val="accent1"/>
            </a:solidFill>
          </a:ln>
        </p:spPr>
        <p:txBody>
          <a:bodyPr>
            <a:spAutoFit/>
          </a:bodyPr>
          <a:lstStyle/>
          <a:p>
            <a:pPr marL="177800">
              <a:buNone/>
            </a:pPr>
            <a:r>
              <a:rPr lang="en-GB" dirty="0">
                <a:solidFill>
                  <a:schemeClr val="tx1">
                    <a:lumMod val="75000"/>
                    <a:lumOff val="25000"/>
                  </a:schemeClr>
                </a:solidFill>
              </a:rPr>
              <a:t>Intelligent 4D QC is </a:t>
            </a:r>
            <a:r>
              <a:rPr lang="en-GB" b="1" dirty="0">
                <a:solidFill>
                  <a:srgbClr val="C00000"/>
                </a:solidFill>
              </a:rPr>
              <a:t>THE key</a:t>
            </a:r>
            <a:r>
              <a:rPr lang="en-GB" dirty="0">
                <a:solidFill>
                  <a:srgbClr val="C00000"/>
                </a:solidFill>
              </a:rPr>
              <a:t> </a:t>
            </a:r>
            <a:r>
              <a:rPr lang="en-GB" dirty="0">
                <a:solidFill>
                  <a:schemeClr val="tx1">
                    <a:lumMod val="75000"/>
                    <a:lumOff val="25000"/>
                  </a:schemeClr>
                </a:solidFill>
              </a:rPr>
              <a:t>to a successful 4D Project.</a:t>
            </a:r>
          </a:p>
          <a:p>
            <a:pPr marL="177800">
              <a:buNone/>
            </a:pPr>
            <a:r>
              <a:rPr lang="en-GB" dirty="0">
                <a:solidFill>
                  <a:schemeClr val="tx1">
                    <a:lumMod val="75000"/>
                    <a:lumOff val="25000"/>
                  </a:schemeClr>
                </a:solidFill>
              </a:rPr>
              <a:t>Use these basics for quick and informative diagnosis.</a:t>
            </a:r>
            <a:endParaRPr lang="en-US" dirty="0">
              <a:solidFill>
                <a:schemeClr val="tx1">
                  <a:lumMod val="75000"/>
                  <a:lumOff val="25000"/>
                </a:schemeClr>
              </a:solidFill>
            </a:endParaRPr>
          </a:p>
        </p:txBody>
      </p:sp>
      <p:pic>
        <p:nvPicPr>
          <p:cNvPr id="10" name="Picture 23" descr="E:\2004_Shearwater4D\images\04-02_DT_RAMUR_FXY20PCT_IL1494.gif"/>
          <p:cNvPicPr>
            <a:picLocks noChangeArrowheads="1"/>
          </p:cNvPicPr>
          <p:nvPr/>
        </p:nvPicPr>
        <p:blipFill>
          <a:blip r:embed="rId3" cstate="print"/>
          <a:srcRect l="5026" t="7300" r="1675" b="4596"/>
          <a:stretch>
            <a:fillRect/>
          </a:stretch>
        </p:blipFill>
        <p:spPr bwMode="auto">
          <a:xfrm>
            <a:off x="2814259" y="2420888"/>
            <a:ext cx="1531065" cy="2226315"/>
          </a:xfrm>
          <a:prstGeom prst="rect">
            <a:avLst/>
          </a:prstGeom>
          <a:noFill/>
          <a:ln w="9525">
            <a:solidFill>
              <a:schemeClr val="tx1"/>
            </a:solidFill>
            <a:miter lim="800000"/>
            <a:headEnd/>
            <a:tailEnd/>
          </a:ln>
        </p:spPr>
      </p:pic>
      <p:pic>
        <p:nvPicPr>
          <p:cNvPr id="11" name="Picture 3" descr="M:\2002_Shearwater\Pictures\02_HBN-01_HBN.ibl1684.fd.gif"/>
          <p:cNvPicPr>
            <a:picLocks noChangeAspect="1" noChangeArrowheads="1"/>
          </p:cNvPicPr>
          <p:nvPr/>
        </p:nvPicPr>
        <p:blipFill>
          <a:blip r:embed="rId4" cstate="print"/>
          <a:srcRect l="4921" t="14568" r="1477" b="8661"/>
          <a:stretch>
            <a:fillRect/>
          </a:stretch>
        </p:blipFill>
        <p:spPr bwMode="auto">
          <a:xfrm>
            <a:off x="4879649" y="2420888"/>
            <a:ext cx="1762500" cy="2226315"/>
          </a:xfrm>
          <a:prstGeom prst="rect">
            <a:avLst/>
          </a:prstGeom>
          <a:noFill/>
          <a:ln w="9525">
            <a:solidFill>
              <a:schemeClr val="tx1"/>
            </a:solidFill>
            <a:miter lim="800000"/>
            <a:headEnd/>
            <a:tailEnd/>
          </a:ln>
        </p:spPr>
      </p:pic>
      <p:pic>
        <p:nvPicPr>
          <p:cNvPr id="12" name="Picture 22" descr="E:\2006_Curlew4D\images\GMDMO_vs_lcfilt.gif"/>
          <p:cNvPicPr>
            <a:picLocks noChangeAspect="1" noChangeArrowheads="1"/>
          </p:cNvPicPr>
          <p:nvPr/>
        </p:nvPicPr>
        <p:blipFill>
          <a:blip r:embed="rId5" cstate="print"/>
          <a:srcRect b="22677"/>
          <a:stretch>
            <a:fillRect/>
          </a:stretch>
        </p:blipFill>
        <p:spPr bwMode="auto">
          <a:xfrm>
            <a:off x="7176477" y="2473828"/>
            <a:ext cx="1643995" cy="2175027"/>
          </a:xfrm>
          <a:prstGeom prst="rect">
            <a:avLst/>
          </a:prstGeom>
          <a:noFill/>
          <a:ln w="9525">
            <a:solidFill>
              <a:schemeClr val="tx1"/>
            </a:solidFill>
            <a:miter lim="800000"/>
            <a:headEnd/>
            <a:tailEnd/>
          </a:ln>
        </p:spPr>
      </p:pic>
      <p:pic>
        <p:nvPicPr>
          <p:cNvPr id="454659" name="Picture 3"/>
          <p:cNvPicPr>
            <a:picLocks noChangeAspect="1" noChangeArrowheads="1"/>
          </p:cNvPicPr>
          <p:nvPr/>
        </p:nvPicPr>
        <p:blipFill>
          <a:blip r:embed="rId6" cstate="print"/>
          <a:srcRect/>
          <a:stretch>
            <a:fillRect/>
          </a:stretch>
        </p:blipFill>
        <p:spPr bwMode="auto">
          <a:xfrm>
            <a:off x="275272" y="2420888"/>
            <a:ext cx="1800000" cy="2226315"/>
          </a:xfrm>
          <a:prstGeom prst="rect">
            <a:avLst/>
          </a:prstGeom>
          <a:noFill/>
          <a:ln w="9525">
            <a:solidFill>
              <a:schemeClr val="tx1"/>
            </a:solidFill>
            <a:miter lim="800000"/>
            <a:headEnd/>
            <a:tailEnd/>
          </a:ln>
          <a:effectLst/>
        </p:spPr>
      </p:pic>
      <p:sp>
        <p:nvSpPr>
          <p:cNvPr id="15" name="TextBox 14"/>
          <p:cNvSpPr txBox="1"/>
          <p:nvPr/>
        </p:nvSpPr>
        <p:spPr>
          <a:xfrm>
            <a:off x="2814258" y="4669030"/>
            <a:ext cx="1536192" cy="584775"/>
          </a:xfrm>
          <a:prstGeom prst="rect">
            <a:avLst/>
          </a:prstGeom>
          <a:solidFill>
            <a:schemeClr val="accent1"/>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4D Attribute Volumes</a:t>
            </a:r>
            <a:endPar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16" name="TextBox 15"/>
          <p:cNvSpPr txBox="1"/>
          <p:nvPr/>
        </p:nvSpPr>
        <p:spPr>
          <a:xfrm>
            <a:off x="4879648" y="4669817"/>
            <a:ext cx="1773936" cy="583200"/>
          </a:xfrm>
          <a:prstGeom prst="rect">
            <a:avLst/>
          </a:prstGeom>
          <a:solidFill>
            <a:schemeClr val="accent1"/>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4D Differences</a:t>
            </a:r>
          </a:p>
        </p:txBody>
      </p:sp>
      <p:sp>
        <p:nvSpPr>
          <p:cNvPr id="7" name="Rectangle 6"/>
          <p:cNvSpPr/>
          <p:nvPr/>
        </p:nvSpPr>
        <p:spPr>
          <a:xfrm>
            <a:off x="275272" y="4669817"/>
            <a:ext cx="1810512" cy="583200"/>
          </a:xfrm>
          <a:prstGeom prst="rect">
            <a:avLst/>
          </a:prstGeom>
          <a:solidFill>
            <a:schemeClr val="accent1"/>
          </a:solidFill>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4D Attribute Maps</a:t>
            </a:r>
          </a:p>
        </p:txBody>
      </p:sp>
      <p:sp>
        <p:nvSpPr>
          <p:cNvPr id="9" name="Rectangle 8"/>
          <p:cNvSpPr/>
          <p:nvPr/>
        </p:nvSpPr>
        <p:spPr>
          <a:xfrm>
            <a:off x="7176476" y="4669030"/>
            <a:ext cx="1655064" cy="584775"/>
          </a:xfrm>
          <a:prstGeom prst="rect">
            <a:avLst/>
          </a:prstGeom>
          <a:solidFill>
            <a:schemeClr val="accent1"/>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4D Matching Filters</a:t>
            </a:r>
          </a:p>
        </p:txBody>
      </p:sp>
    </p:spTree>
    <p:extLst>
      <p:ext uri="{BB962C8B-B14F-4D97-AF65-F5344CB8AC3E}">
        <p14:creationId xmlns:p14="http://schemas.microsoft.com/office/powerpoint/2010/main" val="492358367"/>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32BAE6A-B452-4007-8177-56DD051636F9}" type="slidenum">
              <a:rPr lang="en-US" smtClean="0"/>
              <a:pPr/>
              <a:t>92</a:t>
            </a:fld>
            <a:endParaRPr lang="en-US" dirty="0"/>
          </a:p>
        </p:txBody>
      </p:sp>
      <p:sp>
        <p:nvSpPr>
          <p:cNvPr id="3" name="Rectangle 2">
            <a:extLst>
              <a:ext uri="{FF2B5EF4-FFF2-40B4-BE49-F238E27FC236}">
                <a16:creationId xmlns:a16="http://schemas.microsoft.com/office/drawing/2014/main" id="{49F301D5-607D-2964-1F88-81A5ED10C830}"/>
              </a:ext>
            </a:extLst>
          </p:cNvPr>
          <p:cNvSpPr/>
          <p:nvPr/>
        </p:nvSpPr>
        <p:spPr>
          <a:xfrm>
            <a:off x="2078646" y="2604565"/>
            <a:ext cx="4554452" cy="1384995"/>
          </a:xfrm>
          <a:prstGeom prst="rect">
            <a:avLst/>
          </a:prstGeom>
        </p:spPr>
        <p:txBody>
          <a:bodyPr wrap="none">
            <a:spAutoFit/>
          </a:bodyPr>
          <a:lstStyle/>
          <a:p>
            <a:pPr algn="ctr"/>
            <a:r>
              <a:rPr lang="en-GB" sz="4800" b="1" dirty="0">
                <a:ln w="10160">
                  <a:solidFill>
                    <a:schemeClr val="accent1"/>
                  </a:solidFill>
                  <a:prstDash val="solid"/>
                </a:ln>
                <a:solidFill>
                  <a:srgbClr val="00B0F0"/>
                </a:solidFill>
              </a:rPr>
              <a:t>4D Corrections</a:t>
            </a:r>
          </a:p>
          <a:p>
            <a:pPr algn="ctr"/>
            <a:r>
              <a:rPr lang="en-GB" sz="3600" b="1" dirty="0">
                <a:ln w="10160">
                  <a:solidFill>
                    <a:schemeClr val="accent1"/>
                  </a:solidFill>
                  <a:prstDash val="solid"/>
                </a:ln>
                <a:solidFill>
                  <a:srgbClr val="00B0F0"/>
                </a:solidFill>
              </a:rPr>
              <a:t>(mainly marine)</a:t>
            </a:r>
            <a:endParaRPr lang="en-US" sz="3600" b="1" dirty="0">
              <a:solidFill>
                <a:srgbClr val="00B0F0"/>
              </a:solidFill>
            </a:endParaRPr>
          </a:p>
        </p:txBody>
      </p:sp>
    </p:spTree>
    <p:extLst>
      <p:ext uri="{BB962C8B-B14F-4D97-AF65-F5344CB8AC3E}">
        <p14:creationId xmlns:p14="http://schemas.microsoft.com/office/powerpoint/2010/main" val="160071113"/>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3620" name="Picture 4" descr="http://www.awi.de/fileadmin/user_upload/Infrastructure/Ships/Polarstern/Weekly_Reports/ANT-XXV-3/2009-03-15/Wave_MEttlin_p.jpg"/>
          <p:cNvPicPr>
            <a:picLocks noChangeAspect="1" noChangeArrowheads="1"/>
          </p:cNvPicPr>
          <p:nvPr/>
        </p:nvPicPr>
        <p:blipFill>
          <a:blip r:embed="rId3" cstate="print"/>
          <a:srcRect b="9660"/>
          <a:stretch>
            <a:fillRect/>
          </a:stretch>
        </p:blipFill>
        <p:spPr bwMode="auto">
          <a:xfrm>
            <a:off x="755576" y="792000"/>
            <a:ext cx="7901098" cy="5599480"/>
          </a:xfrm>
          <a:prstGeom prst="rect">
            <a:avLst/>
          </a:prstGeom>
          <a:noFill/>
        </p:spPr>
      </p:pic>
      <p:sp>
        <p:nvSpPr>
          <p:cNvPr id="2" name="Title 1"/>
          <p:cNvSpPr>
            <a:spLocks noGrp="1"/>
          </p:cNvSpPr>
          <p:nvPr>
            <p:ph type="title"/>
          </p:nvPr>
        </p:nvSpPr>
        <p:spPr>
          <a:noFill/>
          <a:ln w="9525" algn="ctr">
            <a:noFill/>
            <a:miter lim="800000"/>
            <a:headEnd/>
            <a:tailEnd/>
          </a:ln>
        </p:spPr>
        <p:txBody>
          <a:bodyPr vert="horz" wrap="square" lIns="0" tIns="0" rIns="0" bIns="0" numCol="1" anchor="ctr" anchorCtr="0" compatLnSpc="1">
            <a:prstTxWarp prst="textNoShape">
              <a:avLst/>
            </a:prstTxWarp>
          </a:bodyPr>
          <a:lstStyle/>
          <a:p>
            <a:r>
              <a:rPr lang="en-GB" dirty="0">
                <a:solidFill>
                  <a:srgbClr val="00B0F0"/>
                </a:solidFill>
              </a:rPr>
              <a:t>The Cruel Sea: Water Column Corrections</a:t>
            </a:r>
            <a:endParaRPr lang="en-US" dirty="0">
              <a:solidFill>
                <a:srgbClr val="00B0F0"/>
              </a:solidFill>
            </a:endParaRPr>
          </a:p>
        </p:txBody>
      </p:sp>
      <p:sp>
        <p:nvSpPr>
          <p:cNvPr id="3" name="Content Placeholder 2"/>
          <p:cNvSpPr>
            <a:spLocks noGrp="1"/>
          </p:cNvSpPr>
          <p:nvPr>
            <p:ph type="body" sz="quarter" idx="10"/>
          </p:nvPr>
        </p:nvSpPr>
        <p:spPr>
          <a:prstGeom prst="rect">
            <a:avLst/>
          </a:prstGeom>
        </p:spPr>
        <p:txBody>
          <a:bodyPr/>
          <a:lstStyle/>
          <a:p>
            <a:pPr>
              <a:buNone/>
            </a:pPr>
            <a:r>
              <a:rPr lang="en-GB" sz="1800" dirty="0">
                <a:solidFill>
                  <a:schemeClr val="bg1"/>
                </a:solidFill>
              </a:rPr>
              <a:t>Marine: acquisition on dynamic layer so need to consider:</a:t>
            </a:r>
          </a:p>
          <a:p>
            <a:r>
              <a:rPr lang="en-GB" sz="1800" dirty="0">
                <a:solidFill>
                  <a:schemeClr val="bg1"/>
                </a:solidFill>
              </a:rPr>
              <a:t> Tides</a:t>
            </a:r>
          </a:p>
          <a:p>
            <a:pPr lvl="1"/>
            <a:r>
              <a:rPr lang="en-GB" sz="1800" dirty="0">
                <a:solidFill>
                  <a:schemeClr val="bg1"/>
                </a:solidFill>
              </a:rPr>
              <a:t>Water column thickness changes with tidal cycle</a:t>
            </a:r>
          </a:p>
          <a:p>
            <a:r>
              <a:rPr lang="en-GB" sz="1800" dirty="0">
                <a:solidFill>
                  <a:schemeClr val="bg1"/>
                </a:solidFill>
              </a:rPr>
              <a:t>Water Velocities</a:t>
            </a:r>
          </a:p>
          <a:p>
            <a:pPr lvl="1"/>
            <a:r>
              <a:rPr lang="en-GB" sz="1800" dirty="0">
                <a:solidFill>
                  <a:schemeClr val="bg1"/>
                </a:solidFill>
              </a:rPr>
              <a:t>Seasonal changes and currents effect travel times </a:t>
            </a:r>
          </a:p>
          <a:p>
            <a:r>
              <a:rPr lang="en-GB" sz="1800" dirty="0">
                <a:solidFill>
                  <a:schemeClr val="bg1"/>
                </a:solidFill>
              </a:rPr>
              <a:t>Ghosts</a:t>
            </a:r>
          </a:p>
          <a:p>
            <a:pPr lvl="1"/>
            <a:r>
              <a:rPr lang="en-GB" sz="1800" dirty="0">
                <a:solidFill>
                  <a:schemeClr val="bg1"/>
                </a:solidFill>
              </a:rPr>
              <a:t>Sea surface conditions change source depth and receiver ghosts</a:t>
            </a:r>
          </a:p>
          <a:p>
            <a:r>
              <a:rPr lang="en-GB" sz="1800" dirty="0">
                <a:solidFill>
                  <a:schemeClr val="bg1"/>
                </a:solidFill>
              </a:rPr>
              <a:t>Noise</a:t>
            </a:r>
          </a:p>
          <a:p>
            <a:pPr lvl="1"/>
            <a:r>
              <a:rPr lang="en-GB" sz="1800" dirty="0">
                <a:solidFill>
                  <a:schemeClr val="bg1"/>
                </a:solidFill>
              </a:rPr>
              <a:t>Swell noise due to water turbulence</a:t>
            </a:r>
          </a:p>
          <a:p>
            <a:r>
              <a:rPr lang="en-GB" sz="1800" dirty="0">
                <a:solidFill>
                  <a:schemeClr val="bg1"/>
                </a:solidFill>
              </a:rPr>
              <a:t>Multiples </a:t>
            </a:r>
          </a:p>
          <a:p>
            <a:pPr lvl="1"/>
            <a:r>
              <a:rPr lang="en-GB" sz="1800" dirty="0">
                <a:solidFill>
                  <a:schemeClr val="bg1"/>
                </a:solidFill>
              </a:rPr>
              <a:t>Extra passes through the variable water layer </a:t>
            </a:r>
          </a:p>
          <a:p>
            <a:pPr lvl="1">
              <a:buNone/>
            </a:pPr>
            <a:endParaRPr lang="en-GB" sz="1800" dirty="0">
              <a:solidFill>
                <a:schemeClr val="accent3"/>
              </a:solidFill>
            </a:endParaRPr>
          </a:p>
        </p:txBody>
      </p:sp>
    </p:spTree>
    <p:extLst>
      <p:ext uri="{BB962C8B-B14F-4D97-AF65-F5344CB8AC3E}">
        <p14:creationId xmlns:p14="http://schemas.microsoft.com/office/powerpoint/2010/main" val="3980460562"/>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en-GB" dirty="0">
                <a:solidFill>
                  <a:srgbClr val="00B0F0"/>
                </a:solidFill>
              </a:rPr>
              <a:t>The Problem with Multiples</a:t>
            </a:r>
          </a:p>
        </p:txBody>
      </p:sp>
      <p:sp>
        <p:nvSpPr>
          <p:cNvPr id="135171" name="Content Placeholder 71"/>
          <p:cNvSpPr>
            <a:spLocks noGrp="1"/>
          </p:cNvSpPr>
          <p:nvPr>
            <p:ph sz="quarter" idx="11"/>
          </p:nvPr>
        </p:nvSpPr>
        <p:spPr>
          <a:xfrm>
            <a:off x="416245" y="4211636"/>
            <a:ext cx="8311510" cy="2263775"/>
          </a:xfrm>
        </p:spPr>
        <p:txBody>
          <a:bodyPr/>
          <a:lstStyle/>
          <a:p>
            <a:pPr marL="355600" indent="-355600"/>
            <a:r>
              <a:rPr lang="en-GB" dirty="0"/>
              <a:t>Not practical to acquire on same tide height</a:t>
            </a:r>
          </a:p>
          <a:p>
            <a:pPr marL="355600" indent="-355600"/>
            <a:r>
              <a:rPr lang="en-GB" dirty="0"/>
              <a:t>Primaries (P) corrected with water static and difference away</a:t>
            </a:r>
          </a:p>
          <a:p>
            <a:pPr marL="355600" indent="-355600"/>
            <a:r>
              <a:rPr lang="en-GB" dirty="0"/>
              <a:t>Multiples (M) have additional passes through water so primary static correction does not align them, resulting in 4D noise.</a:t>
            </a:r>
          </a:p>
          <a:p>
            <a:pPr marL="355600" indent="-355600"/>
            <a:r>
              <a:rPr lang="en-GB" dirty="0"/>
              <a:t>In deep water, measure water velocities (OBN processing)</a:t>
            </a:r>
          </a:p>
        </p:txBody>
      </p:sp>
      <p:sp>
        <p:nvSpPr>
          <p:cNvPr id="85" name="Rectangle 4"/>
          <p:cNvSpPr>
            <a:spLocks noChangeArrowheads="1"/>
          </p:cNvSpPr>
          <p:nvPr/>
        </p:nvSpPr>
        <p:spPr bwMode="auto">
          <a:xfrm>
            <a:off x="990600" y="1295400"/>
            <a:ext cx="3657600" cy="2276475"/>
          </a:xfrm>
          <a:prstGeom prst="rect">
            <a:avLst/>
          </a:prstGeom>
          <a:solidFill>
            <a:srgbClr val="C7C8AA"/>
          </a:solidFill>
          <a:ln w="9525">
            <a:solidFill>
              <a:srgbClr val="595959"/>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86" name="Rectangle 5"/>
          <p:cNvSpPr>
            <a:spLocks noChangeArrowheads="1"/>
          </p:cNvSpPr>
          <p:nvPr/>
        </p:nvSpPr>
        <p:spPr bwMode="auto">
          <a:xfrm>
            <a:off x="990600" y="1295400"/>
            <a:ext cx="3657600" cy="685800"/>
          </a:xfrm>
          <a:prstGeom prst="rect">
            <a:avLst/>
          </a:prstGeom>
          <a:solidFill>
            <a:srgbClr val="CCFFFF"/>
          </a:solidFill>
          <a:ln w="9525">
            <a:solidFill>
              <a:srgbClr val="595959"/>
            </a:solid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87" name="Rectangle 6"/>
          <p:cNvSpPr>
            <a:spLocks noChangeArrowheads="1"/>
          </p:cNvSpPr>
          <p:nvPr/>
        </p:nvSpPr>
        <p:spPr bwMode="auto">
          <a:xfrm>
            <a:off x="990600" y="1447800"/>
            <a:ext cx="3657600" cy="533400"/>
          </a:xfrm>
          <a:prstGeom prst="rect">
            <a:avLst/>
          </a:prstGeom>
          <a:solidFill>
            <a:srgbClr val="B0E2FE"/>
          </a:solidFill>
          <a:ln w="9525">
            <a:solidFill>
              <a:srgbClr val="595959"/>
            </a:solid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88" name="Freeform 7"/>
          <p:cNvSpPr>
            <a:spLocks/>
          </p:cNvSpPr>
          <p:nvPr/>
        </p:nvSpPr>
        <p:spPr bwMode="auto">
          <a:xfrm>
            <a:off x="2057400" y="1295400"/>
            <a:ext cx="1219200" cy="2276475"/>
          </a:xfrm>
          <a:custGeom>
            <a:avLst/>
            <a:gdLst>
              <a:gd name="T0" fmla="*/ 0 w 768"/>
              <a:gd name="T1" fmla="*/ 0 h 1152"/>
              <a:gd name="T2" fmla="*/ 609600 w 768"/>
              <a:gd name="T3" fmla="*/ 2276476 h 1152"/>
              <a:gd name="T4" fmla="*/ 1219200 w 768"/>
              <a:gd name="T5" fmla="*/ 0 h 1152"/>
              <a:gd name="T6" fmla="*/ 0 60000 65536"/>
              <a:gd name="T7" fmla="*/ 0 60000 65536"/>
              <a:gd name="T8" fmla="*/ 0 60000 65536"/>
              <a:gd name="T9" fmla="*/ 0 w 768"/>
              <a:gd name="T10" fmla="*/ 0 h 1152"/>
              <a:gd name="T11" fmla="*/ 768 w 768"/>
              <a:gd name="T12" fmla="*/ 1152 h 1152"/>
            </a:gdLst>
            <a:ahLst/>
            <a:cxnLst>
              <a:cxn ang="T6">
                <a:pos x="T0" y="T1"/>
              </a:cxn>
              <a:cxn ang="T7">
                <a:pos x="T2" y="T3"/>
              </a:cxn>
              <a:cxn ang="T8">
                <a:pos x="T4" y="T5"/>
              </a:cxn>
            </a:cxnLst>
            <a:rect l="T9" t="T10" r="T11" b="T12"/>
            <a:pathLst>
              <a:path w="768" h="1152">
                <a:moveTo>
                  <a:pt x="0" y="0"/>
                </a:moveTo>
                <a:lnTo>
                  <a:pt x="384" y="1152"/>
                </a:lnTo>
                <a:lnTo>
                  <a:pt x="768" y="0"/>
                </a:lnTo>
              </a:path>
            </a:pathLst>
          </a:custGeom>
          <a:noFill/>
          <a:ln w="19050" cmpd="sng">
            <a:solidFill>
              <a:srgbClr val="D42E12"/>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89" name="Freeform 9"/>
          <p:cNvSpPr>
            <a:spLocks/>
          </p:cNvSpPr>
          <p:nvPr/>
        </p:nvSpPr>
        <p:spPr bwMode="auto">
          <a:xfrm>
            <a:off x="2428305" y="1294830"/>
            <a:ext cx="112366" cy="216024"/>
          </a:xfrm>
          <a:custGeom>
            <a:avLst/>
            <a:gdLst>
              <a:gd name="T0" fmla="*/ 288 w 288"/>
              <a:gd name="T1" fmla="*/ 0 h 432"/>
              <a:gd name="T2" fmla="*/ 144 w 288"/>
              <a:gd name="T3" fmla="*/ 432 h 432"/>
              <a:gd name="T4" fmla="*/ 0 w 288"/>
              <a:gd name="T5" fmla="*/ 0 h 432"/>
              <a:gd name="T6" fmla="*/ 0 60000 65536"/>
              <a:gd name="T7" fmla="*/ 0 60000 65536"/>
              <a:gd name="T8" fmla="*/ 0 60000 65536"/>
              <a:gd name="T9" fmla="*/ 0 w 288"/>
              <a:gd name="T10" fmla="*/ 0 h 432"/>
              <a:gd name="T11" fmla="*/ 288 w 288"/>
              <a:gd name="T12" fmla="*/ 432 h 432"/>
            </a:gdLst>
            <a:ahLst/>
            <a:cxnLst>
              <a:cxn ang="T6">
                <a:pos x="T0" y="T1"/>
              </a:cxn>
              <a:cxn ang="T7">
                <a:pos x="T2" y="T3"/>
              </a:cxn>
              <a:cxn ang="T8">
                <a:pos x="T4" y="T5"/>
              </a:cxn>
            </a:cxnLst>
            <a:rect l="T9" t="T10" r="T11" b="T12"/>
            <a:pathLst>
              <a:path w="288" h="432">
                <a:moveTo>
                  <a:pt x="288" y="0"/>
                </a:moveTo>
                <a:lnTo>
                  <a:pt x="144" y="432"/>
                </a:lnTo>
                <a:lnTo>
                  <a:pt x="0" y="0"/>
                </a:lnTo>
              </a:path>
            </a:pathLst>
          </a:custGeom>
          <a:noFill/>
          <a:ln w="19050" cmpd="sng">
            <a:solidFill>
              <a:srgbClr val="0070C0"/>
            </a:solidFill>
            <a:round/>
            <a:headEnd/>
            <a:tailEnd/>
          </a:ln>
          <a:scene3d>
            <a:camera prst="orthographicFront">
              <a:rot lat="0" lon="0" rev="10800000"/>
            </a:camera>
            <a:lightRig rig="threePt" dir="t"/>
          </a:scene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90" name="Line 17"/>
          <p:cNvSpPr>
            <a:spLocks noChangeShapeType="1"/>
          </p:cNvSpPr>
          <p:nvPr/>
        </p:nvSpPr>
        <p:spPr bwMode="auto">
          <a:xfrm>
            <a:off x="6286500" y="1285875"/>
            <a:ext cx="0" cy="2500313"/>
          </a:xfrm>
          <a:prstGeom prst="line">
            <a:avLst/>
          </a:prstGeom>
          <a:noFill/>
          <a:ln w="19050">
            <a:solidFill>
              <a:srgbClr val="595959"/>
            </a:solidFill>
            <a:round/>
            <a:headEnd/>
            <a:tailE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91" name="TextBox 11"/>
          <p:cNvSpPr txBox="1">
            <a:spLocks noChangeArrowheads="1"/>
          </p:cNvSpPr>
          <p:nvPr/>
        </p:nvSpPr>
        <p:spPr bwMode="auto">
          <a:xfrm>
            <a:off x="3571875" y="1571625"/>
            <a:ext cx="1214438" cy="276225"/>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000099"/>
                </a:solidFill>
                <a:effectLst/>
                <a:uLnTx/>
                <a:uFillTx/>
                <a:latin typeface="Futura Medium" pitchFamily="2" charset="0"/>
                <a:ea typeface="+mn-ea"/>
                <a:cs typeface="Arial" charset="0"/>
              </a:rPr>
              <a:t>Vm = Vb+ dV</a:t>
            </a:r>
          </a:p>
        </p:txBody>
      </p:sp>
      <p:sp>
        <p:nvSpPr>
          <p:cNvPr id="92" name="TextBox 12"/>
          <p:cNvSpPr txBox="1">
            <a:spLocks noChangeArrowheads="1"/>
          </p:cNvSpPr>
          <p:nvPr/>
        </p:nvSpPr>
        <p:spPr bwMode="auto">
          <a:xfrm>
            <a:off x="4714875" y="1500188"/>
            <a:ext cx="1643063"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tm = tb+dt</a:t>
            </a:r>
          </a:p>
        </p:txBody>
      </p:sp>
      <p:cxnSp>
        <p:nvCxnSpPr>
          <p:cNvPr id="93" name="Straight Arrow Connector 92"/>
          <p:cNvCxnSpPr/>
          <p:nvPr/>
        </p:nvCxnSpPr>
        <p:spPr>
          <a:xfrm rot="5400000">
            <a:off x="4358481" y="1642269"/>
            <a:ext cx="714375" cy="1588"/>
          </a:xfrm>
          <a:prstGeom prst="straightConnector1">
            <a:avLst/>
          </a:prstGeom>
          <a:noFill/>
          <a:ln w="25400" cap="flat" cmpd="sng" algn="ctr">
            <a:solidFill>
              <a:srgbClr val="611759"/>
            </a:solidFill>
            <a:prstDash val="solid"/>
            <a:headEnd type="triangle"/>
            <a:tailEnd type="triangle"/>
          </a:ln>
          <a:effectLst/>
        </p:spPr>
      </p:cxnSp>
      <p:sp>
        <p:nvSpPr>
          <p:cNvPr id="94" name="Freeform 93"/>
          <p:cNvSpPr/>
          <p:nvPr/>
        </p:nvSpPr>
        <p:spPr>
          <a:xfrm>
            <a:off x="6215063" y="1857375"/>
            <a:ext cx="254000" cy="307975"/>
          </a:xfrm>
          <a:custGeom>
            <a:avLst/>
            <a:gdLst>
              <a:gd name="connsiteX0" fmla="*/ 516367 w 2122842"/>
              <a:gd name="connsiteY0" fmla="*/ 0 h 1595718"/>
              <a:gd name="connsiteX1" fmla="*/ 172122 w 2122842"/>
              <a:gd name="connsiteY1" fmla="*/ 53788 h 1595718"/>
              <a:gd name="connsiteX2" fmla="*/ 53788 w 2122842"/>
              <a:gd name="connsiteY2" fmla="*/ 225911 h 1595718"/>
              <a:gd name="connsiteX3" fmla="*/ 268941 w 2122842"/>
              <a:gd name="connsiteY3" fmla="*/ 333487 h 1595718"/>
              <a:gd name="connsiteX4" fmla="*/ 1667435 w 2122842"/>
              <a:gd name="connsiteY4" fmla="*/ 462579 h 1595718"/>
              <a:gd name="connsiteX5" fmla="*/ 2119256 w 2122842"/>
              <a:gd name="connsiteY5" fmla="*/ 774551 h 1595718"/>
              <a:gd name="connsiteX6" fmla="*/ 1645920 w 2122842"/>
              <a:gd name="connsiteY6" fmla="*/ 1054250 h 1595718"/>
              <a:gd name="connsiteX7" fmla="*/ 527125 w 2122842"/>
              <a:gd name="connsiteY7" fmla="*/ 1204857 h 1595718"/>
              <a:gd name="connsiteX8" fmla="*/ 204395 w 2122842"/>
              <a:gd name="connsiteY8" fmla="*/ 1258645 h 1595718"/>
              <a:gd name="connsiteX9" fmla="*/ 53788 w 2122842"/>
              <a:gd name="connsiteY9" fmla="*/ 1441525 h 1595718"/>
              <a:gd name="connsiteX10" fmla="*/ 279699 w 2122842"/>
              <a:gd name="connsiteY10" fmla="*/ 1570617 h 1595718"/>
              <a:gd name="connsiteX11" fmla="*/ 516367 w 2122842"/>
              <a:gd name="connsiteY11" fmla="*/ 1592132 h 1595718"/>
              <a:gd name="connsiteX0" fmla="*/ 515698 w 2121504"/>
              <a:gd name="connsiteY0" fmla="*/ 0 h 1595718"/>
              <a:gd name="connsiteX1" fmla="*/ 171453 w 2121504"/>
              <a:gd name="connsiteY1" fmla="*/ 53788 h 1595718"/>
              <a:gd name="connsiteX2" fmla="*/ 53119 w 2121504"/>
              <a:gd name="connsiteY2" fmla="*/ 225911 h 1595718"/>
              <a:gd name="connsiteX3" fmla="*/ 268272 w 2121504"/>
              <a:gd name="connsiteY3" fmla="*/ 333487 h 1595718"/>
              <a:gd name="connsiteX4" fmla="*/ 1662752 w 2121504"/>
              <a:gd name="connsiteY4" fmla="*/ 521738 h 1595718"/>
              <a:gd name="connsiteX5" fmla="*/ 2118587 w 2121504"/>
              <a:gd name="connsiteY5" fmla="*/ 774551 h 1595718"/>
              <a:gd name="connsiteX6" fmla="*/ 1645251 w 2121504"/>
              <a:gd name="connsiteY6" fmla="*/ 1054250 h 1595718"/>
              <a:gd name="connsiteX7" fmla="*/ 526456 w 2121504"/>
              <a:gd name="connsiteY7" fmla="*/ 1204857 h 1595718"/>
              <a:gd name="connsiteX8" fmla="*/ 203726 w 2121504"/>
              <a:gd name="connsiteY8" fmla="*/ 1258645 h 1595718"/>
              <a:gd name="connsiteX9" fmla="*/ 53119 w 2121504"/>
              <a:gd name="connsiteY9" fmla="*/ 1441525 h 1595718"/>
              <a:gd name="connsiteX10" fmla="*/ 279030 w 2121504"/>
              <a:gd name="connsiteY10" fmla="*/ 1570617 h 1595718"/>
              <a:gd name="connsiteX11" fmla="*/ 515698 w 2121504"/>
              <a:gd name="connsiteY11" fmla="*/ 1592132 h 1595718"/>
              <a:gd name="connsiteX0" fmla="*/ 515698 w 2130493"/>
              <a:gd name="connsiteY0" fmla="*/ 0 h 1595718"/>
              <a:gd name="connsiteX1" fmla="*/ 171453 w 2130493"/>
              <a:gd name="connsiteY1" fmla="*/ 53788 h 1595718"/>
              <a:gd name="connsiteX2" fmla="*/ 53119 w 2130493"/>
              <a:gd name="connsiteY2" fmla="*/ 225911 h 1595718"/>
              <a:gd name="connsiteX3" fmla="*/ 268272 w 2130493"/>
              <a:gd name="connsiteY3" fmla="*/ 333487 h 1595718"/>
              <a:gd name="connsiteX4" fmla="*/ 1662752 w 2130493"/>
              <a:gd name="connsiteY4" fmla="*/ 521738 h 1595718"/>
              <a:gd name="connsiteX5" fmla="*/ 2118587 w 2130493"/>
              <a:gd name="connsiteY5" fmla="*/ 774551 h 1595718"/>
              <a:gd name="connsiteX6" fmla="*/ 1591314 w 2130493"/>
              <a:gd name="connsiteY6" fmla="*/ 1021804 h 1595718"/>
              <a:gd name="connsiteX7" fmla="*/ 526456 w 2130493"/>
              <a:gd name="connsiteY7" fmla="*/ 1204857 h 1595718"/>
              <a:gd name="connsiteX8" fmla="*/ 203726 w 2130493"/>
              <a:gd name="connsiteY8" fmla="*/ 1258645 h 1595718"/>
              <a:gd name="connsiteX9" fmla="*/ 53119 w 2130493"/>
              <a:gd name="connsiteY9" fmla="*/ 1441525 h 1595718"/>
              <a:gd name="connsiteX10" fmla="*/ 279030 w 2130493"/>
              <a:gd name="connsiteY10" fmla="*/ 1570617 h 1595718"/>
              <a:gd name="connsiteX11" fmla="*/ 515698 w 2130493"/>
              <a:gd name="connsiteY11" fmla="*/ 1592132 h 1595718"/>
              <a:gd name="connsiteX0" fmla="*/ 515698 w 2130493"/>
              <a:gd name="connsiteY0" fmla="*/ 0 h 1666539"/>
              <a:gd name="connsiteX1" fmla="*/ 171453 w 2130493"/>
              <a:gd name="connsiteY1" fmla="*/ 53788 h 1666539"/>
              <a:gd name="connsiteX2" fmla="*/ 53119 w 2130493"/>
              <a:gd name="connsiteY2" fmla="*/ 225911 h 1666539"/>
              <a:gd name="connsiteX3" fmla="*/ 268272 w 2130493"/>
              <a:gd name="connsiteY3" fmla="*/ 333487 h 1666539"/>
              <a:gd name="connsiteX4" fmla="*/ 1662752 w 2130493"/>
              <a:gd name="connsiteY4" fmla="*/ 521738 h 1666539"/>
              <a:gd name="connsiteX5" fmla="*/ 2118587 w 2130493"/>
              <a:gd name="connsiteY5" fmla="*/ 774551 h 1666539"/>
              <a:gd name="connsiteX6" fmla="*/ 1591314 w 2130493"/>
              <a:gd name="connsiteY6" fmla="*/ 1021804 h 1666539"/>
              <a:gd name="connsiteX7" fmla="*/ 526456 w 2130493"/>
              <a:gd name="connsiteY7" fmla="*/ 1204857 h 1666539"/>
              <a:gd name="connsiteX8" fmla="*/ 203726 w 2130493"/>
              <a:gd name="connsiteY8" fmla="*/ 1258645 h 1666539"/>
              <a:gd name="connsiteX9" fmla="*/ 53119 w 2130493"/>
              <a:gd name="connsiteY9" fmla="*/ 1441525 h 1666539"/>
              <a:gd name="connsiteX10" fmla="*/ 279030 w 2130493"/>
              <a:gd name="connsiteY10" fmla="*/ 1570617 h 1666539"/>
              <a:gd name="connsiteX11" fmla="*/ 591182 w 2130493"/>
              <a:gd name="connsiteY11" fmla="*/ 1664746 h 1666539"/>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91182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493" h="1664746">
                <a:moveTo>
                  <a:pt x="515698" y="0"/>
                </a:moveTo>
                <a:cubicBezTo>
                  <a:pt x="382124" y="8068"/>
                  <a:pt x="248550" y="16136"/>
                  <a:pt x="171453" y="53788"/>
                </a:cubicBezTo>
                <a:cubicBezTo>
                  <a:pt x="94357" y="91440"/>
                  <a:pt x="36983" y="179295"/>
                  <a:pt x="53119" y="225911"/>
                </a:cubicBezTo>
                <a:cubicBezTo>
                  <a:pt x="69255" y="272527"/>
                  <a:pt x="0" y="284183"/>
                  <a:pt x="268272" y="333487"/>
                </a:cubicBezTo>
                <a:cubicBezTo>
                  <a:pt x="536544" y="382792"/>
                  <a:pt x="1354366" y="448227"/>
                  <a:pt x="1662752" y="521738"/>
                </a:cubicBezTo>
                <a:cubicBezTo>
                  <a:pt x="1971138" y="595249"/>
                  <a:pt x="2130493" y="691207"/>
                  <a:pt x="2118587" y="774551"/>
                </a:cubicBezTo>
                <a:cubicBezTo>
                  <a:pt x="2106681" y="857895"/>
                  <a:pt x="1856669" y="950086"/>
                  <a:pt x="1591314" y="1021804"/>
                </a:cubicBezTo>
                <a:cubicBezTo>
                  <a:pt x="1325959" y="1093522"/>
                  <a:pt x="757721" y="1165384"/>
                  <a:pt x="526456" y="1204857"/>
                </a:cubicBezTo>
                <a:cubicBezTo>
                  <a:pt x="295191" y="1244331"/>
                  <a:pt x="282615" y="1219200"/>
                  <a:pt x="203726" y="1258645"/>
                </a:cubicBezTo>
                <a:cubicBezTo>
                  <a:pt x="124837" y="1298090"/>
                  <a:pt x="40568" y="1389530"/>
                  <a:pt x="53119" y="1441525"/>
                </a:cubicBezTo>
                <a:cubicBezTo>
                  <a:pt x="65670" y="1493520"/>
                  <a:pt x="201259" y="1533414"/>
                  <a:pt x="279030" y="1570617"/>
                </a:cubicBezTo>
                <a:cubicBezTo>
                  <a:pt x="356801" y="1607821"/>
                  <a:pt x="550380" y="1622332"/>
                  <a:pt x="519744" y="1664746"/>
                </a:cubicBezTo>
              </a:path>
            </a:pathLst>
          </a:custGeom>
          <a:solidFill>
            <a:srgbClr val="595959"/>
          </a:solidFill>
          <a:ln w="25400" cap="flat" cmpd="sng" algn="ctr">
            <a:solidFill>
              <a:srgbClr val="611759"/>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sp>
        <p:nvSpPr>
          <p:cNvPr id="95" name="Freeform 94"/>
          <p:cNvSpPr/>
          <p:nvPr/>
        </p:nvSpPr>
        <p:spPr>
          <a:xfrm>
            <a:off x="6104523" y="2857496"/>
            <a:ext cx="253427" cy="307424"/>
          </a:xfrm>
          <a:custGeom>
            <a:avLst/>
            <a:gdLst>
              <a:gd name="connsiteX0" fmla="*/ 516367 w 2122842"/>
              <a:gd name="connsiteY0" fmla="*/ 0 h 1595718"/>
              <a:gd name="connsiteX1" fmla="*/ 172122 w 2122842"/>
              <a:gd name="connsiteY1" fmla="*/ 53788 h 1595718"/>
              <a:gd name="connsiteX2" fmla="*/ 53788 w 2122842"/>
              <a:gd name="connsiteY2" fmla="*/ 225911 h 1595718"/>
              <a:gd name="connsiteX3" fmla="*/ 268941 w 2122842"/>
              <a:gd name="connsiteY3" fmla="*/ 333487 h 1595718"/>
              <a:gd name="connsiteX4" fmla="*/ 1667435 w 2122842"/>
              <a:gd name="connsiteY4" fmla="*/ 462579 h 1595718"/>
              <a:gd name="connsiteX5" fmla="*/ 2119256 w 2122842"/>
              <a:gd name="connsiteY5" fmla="*/ 774551 h 1595718"/>
              <a:gd name="connsiteX6" fmla="*/ 1645920 w 2122842"/>
              <a:gd name="connsiteY6" fmla="*/ 1054250 h 1595718"/>
              <a:gd name="connsiteX7" fmla="*/ 527125 w 2122842"/>
              <a:gd name="connsiteY7" fmla="*/ 1204857 h 1595718"/>
              <a:gd name="connsiteX8" fmla="*/ 204395 w 2122842"/>
              <a:gd name="connsiteY8" fmla="*/ 1258645 h 1595718"/>
              <a:gd name="connsiteX9" fmla="*/ 53788 w 2122842"/>
              <a:gd name="connsiteY9" fmla="*/ 1441525 h 1595718"/>
              <a:gd name="connsiteX10" fmla="*/ 279699 w 2122842"/>
              <a:gd name="connsiteY10" fmla="*/ 1570617 h 1595718"/>
              <a:gd name="connsiteX11" fmla="*/ 516367 w 2122842"/>
              <a:gd name="connsiteY11" fmla="*/ 1592132 h 1595718"/>
              <a:gd name="connsiteX0" fmla="*/ 515698 w 2121504"/>
              <a:gd name="connsiteY0" fmla="*/ 0 h 1595718"/>
              <a:gd name="connsiteX1" fmla="*/ 171453 w 2121504"/>
              <a:gd name="connsiteY1" fmla="*/ 53788 h 1595718"/>
              <a:gd name="connsiteX2" fmla="*/ 53119 w 2121504"/>
              <a:gd name="connsiteY2" fmla="*/ 225911 h 1595718"/>
              <a:gd name="connsiteX3" fmla="*/ 268272 w 2121504"/>
              <a:gd name="connsiteY3" fmla="*/ 333487 h 1595718"/>
              <a:gd name="connsiteX4" fmla="*/ 1662752 w 2121504"/>
              <a:gd name="connsiteY4" fmla="*/ 521738 h 1595718"/>
              <a:gd name="connsiteX5" fmla="*/ 2118587 w 2121504"/>
              <a:gd name="connsiteY5" fmla="*/ 774551 h 1595718"/>
              <a:gd name="connsiteX6" fmla="*/ 1645251 w 2121504"/>
              <a:gd name="connsiteY6" fmla="*/ 1054250 h 1595718"/>
              <a:gd name="connsiteX7" fmla="*/ 526456 w 2121504"/>
              <a:gd name="connsiteY7" fmla="*/ 1204857 h 1595718"/>
              <a:gd name="connsiteX8" fmla="*/ 203726 w 2121504"/>
              <a:gd name="connsiteY8" fmla="*/ 1258645 h 1595718"/>
              <a:gd name="connsiteX9" fmla="*/ 53119 w 2121504"/>
              <a:gd name="connsiteY9" fmla="*/ 1441525 h 1595718"/>
              <a:gd name="connsiteX10" fmla="*/ 279030 w 2121504"/>
              <a:gd name="connsiteY10" fmla="*/ 1570617 h 1595718"/>
              <a:gd name="connsiteX11" fmla="*/ 515698 w 2121504"/>
              <a:gd name="connsiteY11" fmla="*/ 1592132 h 1595718"/>
              <a:gd name="connsiteX0" fmla="*/ 515698 w 2130493"/>
              <a:gd name="connsiteY0" fmla="*/ 0 h 1595718"/>
              <a:gd name="connsiteX1" fmla="*/ 171453 w 2130493"/>
              <a:gd name="connsiteY1" fmla="*/ 53788 h 1595718"/>
              <a:gd name="connsiteX2" fmla="*/ 53119 w 2130493"/>
              <a:gd name="connsiteY2" fmla="*/ 225911 h 1595718"/>
              <a:gd name="connsiteX3" fmla="*/ 268272 w 2130493"/>
              <a:gd name="connsiteY3" fmla="*/ 333487 h 1595718"/>
              <a:gd name="connsiteX4" fmla="*/ 1662752 w 2130493"/>
              <a:gd name="connsiteY4" fmla="*/ 521738 h 1595718"/>
              <a:gd name="connsiteX5" fmla="*/ 2118587 w 2130493"/>
              <a:gd name="connsiteY5" fmla="*/ 774551 h 1595718"/>
              <a:gd name="connsiteX6" fmla="*/ 1591314 w 2130493"/>
              <a:gd name="connsiteY6" fmla="*/ 1021804 h 1595718"/>
              <a:gd name="connsiteX7" fmla="*/ 526456 w 2130493"/>
              <a:gd name="connsiteY7" fmla="*/ 1204857 h 1595718"/>
              <a:gd name="connsiteX8" fmla="*/ 203726 w 2130493"/>
              <a:gd name="connsiteY8" fmla="*/ 1258645 h 1595718"/>
              <a:gd name="connsiteX9" fmla="*/ 53119 w 2130493"/>
              <a:gd name="connsiteY9" fmla="*/ 1441525 h 1595718"/>
              <a:gd name="connsiteX10" fmla="*/ 279030 w 2130493"/>
              <a:gd name="connsiteY10" fmla="*/ 1570617 h 1595718"/>
              <a:gd name="connsiteX11" fmla="*/ 515698 w 2130493"/>
              <a:gd name="connsiteY11" fmla="*/ 1592132 h 1595718"/>
              <a:gd name="connsiteX0" fmla="*/ 515698 w 2130493"/>
              <a:gd name="connsiteY0" fmla="*/ 0 h 1666539"/>
              <a:gd name="connsiteX1" fmla="*/ 171453 w 2130493"/>
              <a:gd name="connsiteY1" fmla="*/ 53788 h 1666539"/>
              <a:gd name="connsiteX2" fmla="*/ 53119 w 2130493"/>
              <a:gd name="connsiteY2" fmla="*/ 225911 h 1666539"/>
              <a:gd name="connsiteX3" fmla="*/ 268272 w 2130493"/>
              <a:gd name="connsiteY3" fmla="*/ 333487 h 1666539"/>
              <a:gd name="connsiteX4" fmla="*/ 1662752 w 2130493"/>
              <a:gd name="connsiteY4" fmla="*/ 521738 h 1666539"/>
              <a:gd name="connsiteX5" fmla="*/ 2118587 w 2130493"/>
              <a:gd name="connsiteY5" fmla="*/ 774551 h 1666539"/>
              <a:gd name="connsiteX6" fmla="*/ 1591314 w 2130493"/>
              <a:gd name="connsiteY6" fmla="*/ 1021804 h 1666539"/>
              <a:gd name="connsiteX7" fmla="*/ 526456 w 2130493"/>
              <a:gd name="connsiteY7" fmla="*/ 1204857 h 1666539"/>
              <a:gd name="connsiteX8" fmla="*/ 203726 w 2130493"/>
              <a:gd name="connsiteY8" fmla="*/ 1258645 h 1666539"/>
              <a:gd name="connsiteX9" fmla="*/ 53119 w 2130493"/>
              <a:gd name="connsiteY9" fmla="*/ 1441525 h 1666539"/>
              <a:gd name="connsiteX10" fmla="*/ 279030 w 2130493"/>
              <a:gd name="connsiteY10" fmla="*/ 1570617 h 1666539"/>
              <a:gd name="connsiteX11" fmla="*/ 591182 w 2130493"/>
              <a:gd name="connsiteY11" fmla="*/ 1664746 h 1666539"/>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91182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493" h="1664746">
                <a:moveTo>
                  <a:pt x="515698" y="0"/>
                </a:moveTo>
                <a:cubicBezTo>
                  <a:pt x="382124" y="8068"/>
                  <a:pt x="248550" y="16136"/>
                  <a:pt x="171453" y="53788"/>
                </a:cubicBezTo>
                <a:cubicBezTo>
                  <a:pt x="94357" y="91440"/>
                  <a:pt x="36983" y="179295"/>
                  <a:pt x="53119" y="225911"/>
                </a:cubicBezTo>
                <a:cubicBezTo>
                  <a:pt x="69255" y="272527"/>
                  <a:pt x="0" y="284183"/>
                  <a:pt x="268272" y="333487"/>
                </a:cubicBezTo>
                <a:cubicBezTo>
                  <a:pt x="536544" y="382792"/>
                  <a:pt x="1354366" y="448227"/>
                  <a:pt x="1662752" y="521738"/>
                </a:cubicBezTo>
                <a:cubicBezTo>
                  <a:pt x="1971138" y="595249"/>
                  <a:pt x="2130493" y="691207"/>
                  <a:pt x="2118587" y="774551"/>
                </a:cubicBezTo>
                <a:cubicBezTo>
                  <a:pt x="2106681" y="857895"/>
                  <a:pt x="1856669" y="950086"/>
                  <a:pt x="1591314" y="1021804"/>
                </a:cubicBezTo>
                <a:cubicBezTo>
                  <a:pt x="1325959" y="1093522"/>
                  <a:pt x="757721" y="1165384"/>
                  <a:pt x="526456" y="1204857"/>
                </a:cubicBezTo>
                <a:cubicBezTo>
                  <a:pt x="295191" y="1244331"/>
                  <a:pt x="282615" y="1219200"/>
                  <a:pt x="203726" y="1258645"/>
                </a:cubicBezTo>
                <a:cubicBezTo>
                  <a:pt x="124837" y="1298090"/>
                  <a:pt x="40568" y="1389530"/>
                  <a:pt x="53119" y="1441525"/>
                </a:cubicBezTo>
                <a:cubicBezTo>
                  <a:pt x="65670" y="1493520"/>
                  <a:pt x="201259" y="1533414"/>
                  <a:pt x="279030" y="1570617"/>
                </a:cubicBezTo>
                <a:cubicBezTo>
                  <a:pt x="356801" y="1607821"/>
                  <a:pt x="550380" y="1622332"/>
                  <a:pt x="519744" y="1664746"/>
                </a:cubicBezTo>
              </a:path>
            </a:pathLst>
          </a:custGeom>
          <a:solidFill>
            <a:srgbClr val="595959"/>
          </a:solidFill>
          <a:ln w="25400" cap="flat" cmpd="sng" algn="ctr">
            <a:solidFill>
              <a:srgbClr val="611759"/>
            </a:solidFill>
            <a:prstDash val="solid"/>
          </a:ln>
          <a:effectLst/>
          <a:scene3d>
            <a:camera prst="orthographicFront">
              <a:rot lat="0" lon="10800000" rev="0"/>
            </a:camera>
            <a:lightRig rig="threePt" dir="t"/>
          </a:scene3d>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sp>
        <p:nvSpPr>
          <p:cNvPr id="96" name="Freeform 95"/>
          <p:cNvSpPr/>
          <p:nvPr/>
        </p:nvSpPr>
        <p:spPr>
          <a:xfrm>
            <a:off x="6215063" y="3357563"/>
            <a:ext cx="254000" cy="307975"/>
          </a:xfrm>
          <a:custGeom>
            <a:avLst/>
            <a:gdLst>
              <a:gd name="connsiteX0" fmla="*/ 516367 w 2122842"/>
              <a:gd name="connsiteY0" fmla="*/ 0 h 1595718"/>
              <a:gd name="connsiteX1" fmla="*/ 172122 w 2122842"/>
              <a:gd name="connsiteY1" fmla="*/ 53788 h 1595718"/>
              <a:gd name="connsiteX2" fmla="*/ 53788 w 2122842"/>
              <a:gd name="connsiteY2" fmla="*/ 225911 h 1595718"/>
              <a:gd name="connsiteX3" fmla="*/ 268941 w 2122842"/>
              <a:gd name="connsiteY3" fmla="*/ 333487 h 1595718"/>
              <a:gd name="connsiteX4" fmla="*/ 1667435 w 2122842"/>
              <a:gd name="connsiteY4" fmla="*/ 462579 h 1595718"/>
              <a:gd name="connsiteX5" fmla="*/ 2119256 w 2122842"/>
              <a:gd name="connsiteY5" fmla="*/ 774551 h 1595718"/>
              <a:gd name="connsiteX6" fmla="*/ 1645920 w 2122842"/>
              <a:gd name="connsiteY6" fmla="*/ 1054250 h 1595718"/>
              <a:gd name="connsiteX7" fmla="*/ 527125 w 2122842"/>
              <a:gd name="connsiteY7" fmla="*/ 1204857 h 1595718"/>
              <a:gd name="connsiteX8" fmla="*/ 204395 w 2122842"/>
              <a:gd name="connsiteY8" fmla="*/ 1258645 h 1595718"/>
              <a:gd name="connsiteX9" fmla="*/ 53788 w 2122842"/>
              <a:gd name="connsiteY9" fmla="*/ 1441525 h 1595718"/>
              <a:gd name="connsiteX10" fmla="*/ 279699 w 2122842"/>
              <a:gd name="connsiteY10" fmla="*/ 1570617 h 1595718"/>
              <a:gd name="connsiteX11" fmla="*/ 516367 w 2122842"/>
              <a:gd name="connsiteY11" fmla="*/ 1592132 h 1595718"/>
              <a:gd name="connsiteX0" fmla="*/ 515698 w 2121504"/>
              <a:gd name="connsiteY0" fmla="*/ 0 h 1595718"/>
              <a:gd name="connsiteX1" fmla="*/ 171453 w 2121504"/>
              <a:gd name="connsiteY1" fmla="*/ 53788 h 1595718"/>
              <a:gd name="connsiteX2" fmla="*/ 53119 w 2121504"/>
              <a:gd name="connsiteY2" fmla="*/ 225911 h 1595718"/>
              <a:gd name="connsiteX3" fmla="*/ 268272 w 2121504"/>
              <a:gd name="connsiteY3" fmla="*/ 333487 h 1595718"/>
              <a:gd name="connsiteX4" fmla="*/ 1662752 w 2121504"/>
              <a:gd name="connsiteY4" fmla="*/ 521738 h 1595718"/>
              <a:gd name="connsiteX5" fmla="*/ 2118587 w 2121504"/>
              <a:gd name="connsiteY5" fmla="*/ 774551 h 1595718"/>
              <a:gd name="connsiteX6" fmla="*/ 1645251 w 2121504"/>
              <a:gd name="connsiteY6" fmla="*/ 1054250 h 1595718"/>
              <a:gd name="connsiteX7" fmla="*/ 526456 w 2121504"/>
              <a:gd name="connsiteY7" fmla="*/ 1204857 h 1595718"/>
              <a:gd name="connsiteX8" fmla="*/ 203726 w 2121504"/>
              <a:gd name="connsiteY8" fmla="*/ 1258645 h 1595718"/>
              <a:gd name="connsiteX9" fmla="*/ 53119 w 2121504"/>
              <a:gd name="connsiteY9" fmla="*/ 1441525 h 1595718"/>
              <a:gd name="connsiteX10" fmla="*/ 279030 w 2121504"/>
              <a:gd name="connsiteY10" fmla="*/ 1570617 h 1595718"/>
              <a:gd name="connsiteX11" fmla="*/ 515698 w 2121504"/>
              <a:gd name="connsiteY11" fmla="*/ 1592132 h 1595718"/>
              <a:gd name="connsiteX0" fmla="*/ 515698 w 2130493"/>
              <a:gd name="connsiteY0" fmla="*/ 0 h 1595718"/>
              <a:gd name="connsiteX1" fmla="*/ 171453 w 2130493"/>
              <a:gd name="connsiteY1" fmla="*/ 53788 h 1595718"/>
              <a:gd name="connsiteX2" fmla="*/ 53119 w 2130493"/>
              <a:gd name="connsiteY2" fmla="*/ 225911 h 1595718"/>
              <a:gd name="connsiteX3" fmla="*/ 268272 w 2130493"/>
              <a:gd name="connsiteY3" fmla="*/ 333487 h 1595718"/>
              <a:gd name="connsiteX4" fmla="*/ 1662752 w 2130493"/>
              <a:gd name="connsiteY4" fmla="*/ 521738 h 1595718"/>
              <a:gd name="connsiteX5" fmla="*/ 2118587 w 2130493"/>
              <a:gd name="connsiteY5" fmla="*/ 774551 h 1595718"/>
              <a:gd name="connsiteX6" fmla="*/ 1591314 w 2130493"/>
              <a:gd name="connsiteY6" fmla="*/ 1021804 h 1595718"/>
              <a:gd name="connsiteX7" fmla="*/ 526456 w 2130493"/>
              <a:gd name="connsiteY7" fmla="*/ 1204857 h 1595718"/>
              <a:gd name="connsiteX8" fmla="*/ 203726 w 2130493"/>
              <a:gd name="connsiteY8" fmla="*/ 1258645 h 1595718"/>
              <a:gd name="connsiteX9" fmla="*/ 53119 w 2130493"/>
              <a:gd name="connsiteY9" fmla="*/ 1441525 h 1595718"/>
              <a:gd name="connsiteX10" fmla="*/ 279030 w 2130493"/>
              <a:gd name="connsiteY10" fmla="*/ 1570617 h 1595718"/>
              <a:gd name="connsiteX11" fmla="*/ 515698 w 2130493"/>
              <a:gd name="connsiteY11" fmla="*/ 1592132 h 1595718"/>
              <a:gd name="connsiteX0" fmla="*/ 515698 w 2130493"/>
              <a:gd name="connsiteY0" fmla="*/ 0 h 1666539"/>
              <a:gd name="connsiteX1" fmla="*/ 171453 w 2130493"/>
              <a:gd name="connsiteY1" fmla="*/ 53788 h 1666539"/>
              <a:gd name="connsiteX2" fmla="*/ 53119 w 2130493"/>
              <a:gd name="connsiteY2" fmla="*/ 225911 h 1666539"/>
              <a:gd name="connsiteX3" fmla="*/ 268272 w 2130493"/>
              <a:gd name="connsiteY3" fmla="*/ 333487 h 1666539"/>
              <a:gd name="connsiteX4" fmla="*/ 1662752 w 2130493"/>
              <a:gd name="connsiteY4" fmla="*/ 521738 h 1666539"/>
              <a:gd name="connsiteX5" fmla="*/ 2118587 w 2130493"/>
              <a:gd name="connsiteY5" fmla="*/ 774551 h 1666539"/>
              <a:gd name="connsiteX6" fmla="*/ 1591314 w 2130493"/>
              <a:gd name="connsiteY6" fmla="*/ 1021804 h 1666539"/>
              <a:gd name="connsiteX7" fmla="*/ 526456 w 2130493"/>
              <a:gd name="connsiteY7" fmla="*/ 1204857 h 1666539"/>
              <a:gd name="connsiteX8" fmla="*/ 203726 w 2130493"/>
              <a:gd name="connsiteY8" fmla="*/ 1258645 h 1666539"/>
              <a:gd name="connsiteX9" fmla="*/ 53119 w 2130493"/>
              <a:gd name="connsiteY9" fmla="*/ 1441525 h 1666539"/>
              <a:gd name="connsiteX10" fmla="*/ 279030 w 2130493"/>
              <a:gd name="connsiteY10" fmla="*/ 1570617 h 1666539"/>
              <a:gd name="connsiteX11" fmla="*/ 591182 w 2130493"/>
              <a:gd name="connsiteY11" fmla="*/ 1664746 h 1666539"/>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91182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493" h="1664746">
                <a:moveTo>
                  <a:pt x="515698" y="0"/>
                </a:moveTo>
                <a:cubicBezTo>
                  <a:pt x="382124" y="8068"/>
                  <a:pt x="248550" y="16136"/>
                  <a:pt x="171453" y="53788"/>
                </a:cubicBezTo>
                <a:cubicBezTo>
                  <a:pt x="94357" y="91440"/>
                  <a:pt x="36983" y="179295"/>
                  <a:pt x="53119" y="225911"/>
                </a:cubicBezTo>
                <a:cubicBezTo>
                  <a:pt x="69255" y="272527"/>
                  <a:pt x="0" y="284183"/>
                  <a:pt x="268272" y="333487"/>
                </a:cubicBezTo>
                <a:cubicBezTo>
                  <a:pt x="536544" y="382792"/>
                  <a:pt x="1354366" y="448227"/>
                  <a:pt x="1662752" y="521738"/>
                </a:cubicBezTo>
                <a:cubicBezTo>
                  <a:pt x="1971138" y="595249"/>
                  <a:pt x="2130493" y="691207"/>
                  <a:pt x="2118587" y="774551"/>
                </a:cubicBezTo>
                <a:cubicBezTo>
                  <a:pt x="2106681" y="857895"/>
                  <a:pt x="1856669" y="950086"/>
                  <a:pt x="1591314" y="1021804"/>
                </a:cubicBezTo>
                <a:cubicBezTo>
                  <a:pt x="1325959" y="1093522"/>
                  <a:pt x="757721" y="1165384"/>
                  <a:pt x="526456" y="1204857"/>
                </a:cubicBezTo>
                <a:cubicBezTo>
                  <a:pt x="295191" y="1244331"/>
                  <a:pt x="282615" y="1219200"/>
                  <a:pt x="203726" y="1258645"/>
                </a:cubicBezTo>
                <a:cubicBezTo>
                  <a:pt x="124837" y="1298090"/>
                  <a:pt x="40568" y="1389530"/>
                  <a:pt x="53119" y="1441525"/>
                </a:cubicBezTo>
                <a:cubicBezTo>
                  <a:pt x="65670" y="1493520"/>
                  <a:pt x="201259" y="1533414"/>
                  <a:pt x="279030" y="1570617"/>
                </a:cubicBezTo>
                <a:cubicBezTo>
                  <a:pt x="356801" y="1607821"/>
                  <a:pt x="550380" y="1622332"/>
                  <a:pt x="519744" y="1664746"/>
                </a:cubicBezTo>
              </a:path>
            </a:pathLst>
          </a:custGeom>
          <a:solidFill>
            <a:srgbClr val="595959"/>
          </a:solidFill>
          <a:ln w="25400" cap="flat" cmpd="sng" algn="ctr">
            <a:solidFill>
              <a:srgbClr val="611759"/>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cxnSp>
        <p:nvCxnSpPr>
          <p:cNvPr id="97" name="Straight Connector 96"/>
          <p:cNvCxnSpPr>
            <a:stCxn id="88" idx="0"/>
          </p:cNvCxnSpPr>
          <p:nvPr/>
        </p:nvCxnSpPr>
        <p:spPr>
          <a:xfrm>
            <a:off x="2057400" y="1295400"/>
            <a:ext cx="36513" cy="144463"/>
          </a:xfrm>
          <a:prstGeom prst="line">
            <a:avLst/>
          </a:prstGeom>
          <a:noFill/>
          <a:ln w="25400" cap="flat" cmpd="sng" algn="ctr">
            <a:solidFill>
              <a:srgbClr val="0070C0"/>
            </a:solidFill>
            <a:prstDash val="solid"/>
          </a:ln>
          <a:effectLst>
            <a:outerShdw blurRad="40000" dist="20000" dir="5400000" rotWithShape="0">
              <a:srgbClr val="000000">
                <a:alpha val="38000"/>
              </a:srgbClr>
            </a:outerShdw>
          </a:effectLst>
        </p:spPr>
      </p:cxnSp>
      <p:cxnSp>
        <p:nvCxnSpPr>
          <p:cNvPr id="98" name="Straight Connector 97"/>
          <p:cNvCxnSpPr>
            <a:stCxn id="88" idx="2"/>
          </p:cNvCxnSpPr>
          <p:nvPr/>
        </p:nvCxnSpPr>
        <p:spPr>
          <a:xfrm flipH="1">
            <a:off x="3236913" y="1295400"/>
            <a:ext cx="39687" cy="142875"/>
          </a:xfrm>
          <a:prstGeom prst="line">
            <a:avLst/>
          </a:prstGeom>
          <a:noFill/>
          <a:ln w="25400" cap="flat" cmpd="sng" algn="ctr">
            <a:solidFill>
              <a:srgbClr val="0070C0"/>
            </a:solidFill>
            <a:prstDash val="solid"/>
          </a:ln>
          <a:effectLst>
            <a:outerShdw blurRad="40000" dist="20000" dir="5400000" rotWithShape="0">
              <a:srgbClr val="000000">
                <a:alpha val="38000"/>
              </a:srgbClr>
            </a:outerShdw>
          </a:effectLst>
        </p:spPr>
      </p:cxnSp>
      <p:sp>
        <p:nvSpPr>
          <p:cNvPr id="99" name="Line 17"/>
          <p:cNvSpPr>
            <a:spLocks noChangeShapeType="1"/>
          </p:cNvSpPr>
          <p:nvPr/>
        </p:nvSpPr>
        <p:spPr bwMode="auto">
          <a:xfrm>
            <a:off x="6786563" y="1285875"/>
            <a:ext cx="0" cy="2500313"/>
          </a:xfrm>
          <a:prstGeom prst="line">
            <a:avLst/>
          </a:prstGeom>
          <a:noFill/>
          <a:ln w="19050">
            <a:solidFill>
              <a:srgbClr val="595959"/>
            </a:solidFill>
            <a:round/>
            <a:headEnd/>
            <a:tailE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sp>
        <p:nvSpPr>
          <p:cNvPr id="100" name="Freeform 99"/>
          <p:cNvSpPr/>
          <p:nvPr/>
        </p:nvSpPr>
        <p:spPr>
          <a:xfrm>
            <a:off x="6715125" y="1906588"/>
            <a:ext cx="254000" cy="307975"/>
          </a:xfrm>
          <a:custGeom>
            <a:avLst/>
            <a:gdLst>
              <a:gd name="connsiteX0" fmla="*/ 516367 w 2122842"/>
              <a:gd name="connsiteY0" fmla="*/ 0 h 1595718"/>
              <a:gd name="connsiteX1" fmla="*/ 172122 w 2122842"/>
              <a:gd name="connsiteY1" fmla="*/ 53788 h 1595718"/>
              <a:gd name="connsiteX2" fmla="*/ 53788 w 2122842"/>
              <a:gd name="connsiteY2" fmla="*/ 225911 h 1595718"/>
              <a:gd name="connsiteX3" fmla="*/ 268941 w 2122842"/>
              <a:gd name="connsiteY3" fmla="*/ 333487 h 1595718"/>
              <a:gd name="connsiteX4" fmla="*/ 1667435 w 2122842"/>
              <a:gd name="connsiteY4" fmla="*/ 462579 h 1595718"/>
              <a:gd name="connsiteX5" fmla="*/ 2119256 w 2122842"/>
              <a:gd name="connsiteY5" fmla="*/ 774551 h 1595718"/>
              <a:gd name="connsiteX6" fmla="*/ 1645920 w 2122842"/>
              <a:gd name="connsiteY6" fmla="*/ 1054250 h 1595718"/>
              <a:gd name="connsiteX7" fmla="*/ 527125 w 2122842"/>
              <a:gd name="connsiteY7" fmla="*/ 1204857 h 1595718"/>
              <a:gd name="connsiteX8" fmla="*/ 204395 w 2122842"/>
              <a:gd name="connsiteY8" fmla="*/ 1258645 h 1595718"/>
              <a:gd name="connsiteX9" fmla="*/ 53788 w 2122842"/>
              <a:gd name="connsiteY9" fmla="*/ 1441525 h 1595718"/>
              <a:gd name="connsiteX10" fmla="*/ 279699 w 2122842"/>
              <a:gd name="connsiteY10" fmla="*/ 1570617 h 1595718"/>
              <a:gd name="connsiteX11" fmla="*/ 516367 w 2122842"/>
              <a:gd name="connsiteY11" fmla="*/ 1592132 h 1595718"/>
              <a:gd name="connsiteX0" fmla="*/ 515698 w 2121504"/>
              <a:gd name="connsiteY0" fmla="*/ 0 h 1595718"/>
              <a:gd name="connsiteX1" fmla="*/ 171453 w 2121504"/>
              <a:gd name="connsiteY1" fmla="*/ 53788 h 1595718"/>
              <a:gd name="connsiteX2" fmla="*/ 53119 w 2121504"/>
              <a:gd name="connsiteY2" fmla="*/ 225911 h 1595718"/>
              <a:gd name="connsiteX3" fmla="*/ 268272 w 2121504"/>
              <a:gd name="connsiteY3" fmla="*/ 333487 h 1595718"/>
              <a:gd name="connsiteX4" fmla="*/ 1662752 w 2121504"/>
              <a:gd name="connsiteY4" fmla="*/ 521738 h 1595718"/>
              <a:gd name="connsiteX5" fmla="*/ 2118587 w 2121504"/>
              <a:gd name="connsiteY5" fmla="*/ 774551 h 1595718"/>
              <a:gd name="connsiteX6" fmla="*/ 1645251 w 2121504"/>
              <a:gd name="connsiteY6" fmla="*/ 1054250 h 1595718"/>
              <a:gd name="connsiteX7" fmla="*/ 526456 w 2121504"/>
              <a:gd name="connsiteY7" fmla="*/ 1204857 h 1595718"/>
              <a:gd name="connsiteX8" fmla="*/ 203726 w 2121504"/>
              <a:gd name="connsiteY8" fmla="*/ 1258645 h 1595718"/>
              <a:gd name="connsiteX9" fmla="*/ 53119 w 2121504"/>
              <a:gd name="connsiteY9" fmla="*/ 1441525 h 1595718"/>
              <a:gd name="connsiteX10" fmla="*/ 279030 w 2121504"/>
              <a:gd name="connsiteY10" fmla="*/ 1570617 h 1595718"/>
              <a:gd name="connsiteX11" fmla="*/ 515698 w 2121504"/>
              <a:gd name="connsiteY11" fmla="*/ 1592132 h 1595718"/>
              <a:gd name="connsiteX0" fmla="*/ 515698 w 2130493"/>
              <a:gd name="connsiteY0" fmla="*/ 0 h 1595718"/>
              <a:gd name="connsiteX1" fmla="*/ 171453 w 2130493"/>
              <a:gd name="connsiteY1" fmla="*/ 53788 h 1595718"/>
              <a:gd name="connsiteX2" fmla="*/ 53119 w 2130493"/>
              <a:gd name="connsiteY2" fmla="*/ 225911 h 1595718"/>
              <a:gd name="connsiteX3" fmla="*/ 268272 w 2130493"/>
              <a:gd name="connsiteY3" fmla="*/ 333487 h 1595718"/>
              <a:gd name="connsiteX4" fmla="*/ 1662752 w 2130493"/>
              <a:gd name="connsiteY4" fmla="*/ 521738 h 1595718"/>
              <a:gd name="connsiteX5" fmla="*/ 2118587 w 2130493"/>
              <a:gd name="connsiteY5" fmla="*/ 774551 h 1595718"/>
              <a:gd name="connsiteX6" fmla="*/ 1591314 w 2130493"/>
              <a:gd name="connsiteY6" fmla="*/ 1021804 h 1595718"/>
              <a:gd name="connsiteX7" fmla="*/ 526456 w 2130493"/>
              <a:gd name="connsiteY7" fmla="*/ 1204857 h 1595718"/>
              <a:gd name="connsiteX8" fmla="*/ 203726 w 2130493"/>
              <a:gd name="connsiteY8" fmla="*/ 1258645 h 1595718"/>
              <a:gd name="connsiteX9" fmla="*/ 53119 w 2130493"/>
              <a:gd name="connsiteY9" fmla="*/ 1441525 h 1595718"/>
              <a:gd name="connsiteX10" fmla="*/ 279030 w 2130493"/>
              <a:gd name="connsiteY10" fmla="*/ 1570617 h 1595718"/>
              <a:gd name="connsiteX11" fmla="*/ 515698 w 2130493"/>
              <a:gd name="connsiteY11" fmla="*/ 1592132 h 1595718"/>
              <a:gd name="connsiteX0" fmla="*/ 515698 w 2130493"/>
              <a:gd name="connsiteY0" fmla="*/ 0 h 1666539"/>
              <a:gd name="connsiteX1" fmla="*/ 171453 w 2130493"/>
              <a:gd name="connsiteY1" fmla="*/ 53788 h 1666539"/>
              <a:gd name="connsiteX2" fmla="*/ 53119 w 2130493"/>
              <a:gd name="connsiteY2" fmla="*/ 225911 h 1666539"/>
              <a:gd name="connsiteX3" fmla="*/ 268272 w 2130493"/>
              <a:gd name="connsiteY3" fmla="*/ 333487 h 1666539"/>
              <a:gd name="connsiteX4" fmla="*/ 1662752 w 2130493"/>
              <a:gd name="connsiteY4" fmla="*/ 521738 h 1666539"/>
              <a:gd name="connsiteX5" fmla="*/ 2118587 w 2130493"/>
              <a:gd name="connsiteY5" fmla="*/ 774551 h 1666539"/>
              <a:gd name="connsiteX6" fmla="*/ 1591314 w 2130493"/>
              <a:gd name="connsiteY6" fmla="*/ 1021804 h 1666539"/>
              <a:gd name="connsiteX7" fmla="*/ 526456 w 2130493"/>
              <a:gd name="connsiteY7" fmla="*/ 1204857 h 1666539"/>
              <a:gd name="connsiteX8" fmla="*/ 203726 w 2130493"/>
              <a:gd name="connsiteY8" fmla="*/ 1258645 h 1666539"/>
              <a:gd name="connsiteX9" fmla="*/ 53119 w 2130493"/>
              <a:gd name="connsiteY9" fmla="*/ 1441525 h 1666539"/>
              <a:gd name="connsiteX10" fmla="*/ 279030 w 2130493"/>
              <a:gd name="connsiteY10" fmla="*/ 1570617 h 1666539"/>
              <a:gd name="connsiteX11" fmla="*/ 591182 w 2130493"/>
              <a:gd name="connsiteY11" fmla="*/ 1664746 h 1666539"/>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91182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493" h="1664746">
                <a:moveTo>
                  <a:pt x="515698" y="0"/>
                </a:moveTo>
                <a:cubicBezTo>
                  <a:pt x="382124" y="8068"/>
                  <a:pt x="248550" y="16136"/>
                  <a:pt x="171453" y="53788"/>
                </a:cubicBezTo>
                <a:cubicBezTo>
                  <a:pt x="94357" y="91440"/>
                  <a:pt x="36983" y="179295"/>
                  <a:pt x="53119" y="225911"/>
                </a:cubicBezTo>
                <a:cubicBezTo>
                  <a:pt x="69255" y="272527"/>
                  <a:pt x="0" y="284183"/>
                  <a:pt x="268272" y="333487"/>
                </a:cubicBezTo>
                <a:cubicBezTo>
                  <a:pt x="536544" y="382792"/>
                  <a:pt x="1354366" y="448227"/>
                  <a:pt x="1662752" y="521738"/>
                </a:cubicBezTo>
                <a:cubicBezTo>
                  <a:pt x="1971138" y="595249"/>
                  <a:pt x="2130493" y="691207"/>
                  <a:pt x="2118587" y="774551"/>
                </a:cubicBezTo>
                <a:cubicBezTo>
                  <a:pt x="2106681" y="857895"/>
                  <a:pt x="1856669" y="950086"/>
                  <a:pt x="1591314" y="1021804"/>
                </a:cubicBezTo>
                <a:cubicBezTo>
                  <a:pt x="1325959" y="1093522"/>
                  <a:pt x="757721" y="1165384"/>
                  <a:pt x="526456" y="1204857"/>
                </a:cubicBezTo>
                <a:cubicBezTo>
                  <a:pt x="295191" y="1244331"/>
                  <a:pt x="282615" y="1219200"/>
                  <a:pt x="203726" y="1258645"/>
                </a:cubicBezTo>
                <a:cubicBezTo>
                  <a:pt x="124837" y="1298090"/>
                  <a:pt x="40568" y="1389530"/>
                  <a:pt x="53119" y="1441525"/>
                </a:cubicBezTo>
                <a:cubicBezTo>
                  <a:pt x="65670" y="1493520"/>
                  <a:pt x="201259" y="1533414"/>
                  <a:pt x="279030" y="1570617"/>
                </a:cubicBezTo>
                <a:cubicBezTo>
                  <a:pt x="356801" y="1607821"/>
                  <a:pt x="550380" y="1622332"/>
                  <a:pt x="519744" y="1664746"/>
                </a:cubicBezTo>
              </a:path>
            </a:pathLst>
          </a:custGeom>
          <a:solidFill>
            <a:srgbClr val="595959"/>
          </a:solidFill>
          <a:ln w="25400" cap="flat" cmpd="sng" algn="ctr">
            <a:solidFill>
              <a:srgbClr val="611759"/>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sp>
        <p:nvSpPr>
          <p:cNvPr id="101" name="Freeform 100"/>
          <p:cNvSpPr/>
          <p:nvPr/>
        </p:nvSpPr>
        <p:spPr>
          <a:xfrm>
            <a:off x="6604589" y="2978700"/>
            <a:ext cx="253427" cy="307424"/>
          </a:xfrm>
          <a:custGeom>
            <a:avLst/>
            <a:gdLst>
              <a:gd name="connsiteX0" fmla="*/ 516367 w 2122842"/>
              <a:gd name="connsiteY0" fmla="*/ 0 h 1595718"/>
              <a:gd name="connsiteX1" fmla="*/ 172122 w 2122842"/>
              <a:gd name="connsiteY1" fmla="*/ 53788 h 1595718"/>
              <a:gd name="connsiteX2" fmla="*/ 53788 w 2122842"/>
              <a:gd name="connsiteY2" fmla="*/ 225911 h 1595718"/>
              <a:gd name="connsiteX3" fmla="*/ 268941 w 2122842"/>
              <a:gd name="connsiteY3" fmla="*/ 333487 h 1595718"/>
              <a:gd name="connsiteX4" fmla="*/ 1667435 w 2122842"/>
              <a:gd name="connsiteY4" fmla="*/ 462579 h 1595718"/>
              <a:gd name="connsiteX5" fmla="*/ 2119256 w 2122842"/>
              <a:gd name="connsiteY5" fmla="*/ 774551 h 1595718"/>
              <a:gd name="connsiteX6" fmla="*/ 1645920 w 2122842"/>
              <a:gd name="connsiteY6" fmla="*/ 1054250 h 1595718"/>
              <a:gd name="connsiteX7" fmla="*/ 527125 w 2122842"/>
              <a:gd name="connsiteY7" fmla="*/ 1204857 h 1595718"/>
              <a:gd name="connsiteX8" fmla="*/ 204395 w 2122842"/>
              <a:gd name="connsiteY8" fmla="*/ 1258645 h 1595718"/>
              <a:gd name="connsiteX9" fmla="*/ 53788 w 2122842"/>
              <a:gd name="connsiteY9" fmla="*/ 1441525 h 1595718"/>
              <a:gd name="connsiteX10" fmla="*/ 279699 w 2122842"/>
              <a:gd name="connsiteY10" fmla="*/ 1570617 h 1595718"/>
              <a:gd name="connsiteX11" fmla="*/ 516367 w 2122842"/>
              <a:gd name="connsiteY11" fmla="*/ 1592132 h 1595718"/>
              <a:gd name="connsiteX0" fmla="*/ 515698 w 2121504"/>
              <a:gd name="connsiteY0" fmla="*/ 0 h 1595718"/>
              <a:gd name="connsiteX1" fmla="*/ 171453 w 2121504"/>
              <a:gd name="connsiteY1" fmla="*/ 53788 h 1595718"/>
              <a:gd name="connsiteX2" fmla="*/ 53119 w 2121504"/>
              <a:gd name="connsiteY2" fmla="*/ 225911 h 1595718"/>
              <a:gd name="connsiteX3" fmla="*/ 268272 w 2121504"/>
              <a:gd name="connsiteY3" fmla="*/ 333487 h 1595718"/>
              <a:gd name="connsiteX4" fmla="*/ 1662752 w 2121504"/>
              <a:gd name="connsiteY4" fmla="*/ 521738 h 1595718"/>
              <a:gd name="connsiteX5" fmla="*/ 2118587 w 2121504"/>
              <a:gd name="connsiteY5" fmla="*/ 774551 h 1595718"/>
              <a:gd name="connsiteX6" fmla="*/ 1645251 w 2121504"/>
              <a:gd name="connsiteY6" fmla="*/ 1054250 h 1595718"/>
              <a:gd name="connsiteX7" fmla="*/ 526456 w 2121504"/>
              <a:gd name="connsiteY7" fmla="*/ 1204857 h 1595718"/>
              <a:gd name="connsiteX8" fmla="*/ 203726 w 2121504"/>
              <a:gd name="connsiteY8" fmla="*/ 1258645 h 1595718"/>
              <a:gd name="connsiteX9" fmla="*/ 53119 w 2121504"/>
              <a:gd name="connsiteY9" fmla="*/ 1441525 h 1595718"/>
              <a:gd name="connsiteX10" fmla="*/ 279030 w 2121504"/>
              <a:gd name="connsiteY10" fmla="*/ 1570617 h 1595718"/>
              <a:gd name="connsiteX11" fmla="*/ 515698 w 2121504"/>
              <a:gd name="connsiteY11" fmla="*/ 1592132 h 1595718"/>
              <a:gd name="connsiteX0" fmla="*/ 515698 w 2130493"/>
              <a:gd name="connsiteY0" fmla="*/ 0 h 1595718"/>
              <a:gd name="connsiteX1" fmla="*/ 171453 w 2130493"/>
              <a:gd name="connsiteY1" fmla="*/ 53788 h 1595718"/>
              <a:gd name="connsiteX2" fmla="*/ 53119 w 2130493"/>
              <a:gd name="connsiteY2" fmla="*/ 225911 h 1595718"/>
              <a:gd name="connsiteX3" fmla="*/ 268272 w 2130493"/>
              <a:gd name="connsiteY3" fmla="*/ 333487 h 1595718"/>
              <a:gd name="connsiteX4" fmla="*/ 1662752 w 2130493"/>
              <a:gd name="connsiteY4" fmla="*/ 521738 h 1595718"/>
              <a:gd name="connsiteX5" fmla="*/ 2118587 w 2130493"/>
              <a:gd name="connsiteY5" fmla="*/ 774551 h 1595718"/>
              <a:gd name="connsiteX6" fmla="*/ 1591314 w 2130493"/>
              <a:gd name="connsiteY6" fmla="*/ 1021804 h 1595718"/>
              <a:gd name="connsiteX7" fmla="*/ 526456 w 2130493"/>
              <a:gd name="connsiteY7" fmla="*/ 1204857 h 1595718"/>
              <a:gd name="connsiteX8" fmla="*/ 203726 w 2130493"/>
              <a:gd name="connsiteY8" fmla="*/ 1258645 h 1595718"/>
              <a:gd name="connsiteX9" fmla="*/ 53119 w 2130493"/>
              <a:gd name="connsiteY9" fmla="*/ 1441525 h 1595718"/>
              <a:gd name="connsiteX10" fmla="*/ 279030 w 2130493"/>
              <a:gd name="connsiteY10" fmla="*/ 1570617 h 1595718"/>
              <a:gd name="connsiteX11" fmla="*/ 515698 w 2130493"/>
              <a:gd name="connsiteY11" fmla="*/ 1592132 h 1595718"/>
              <a:gd name="connsiteX0" fmla="*/ 515698 w 2130493"/>
              <a:gd name="connsiteY0" fmla="*/ 0 h 1666539"/>
              <a:gd name="connsiteX1" fmla="*/ 171453 w 2130493"/>
              <a:gd name="connsiteY1" fmla="*/ 53788 h 1666539"/>
              <a:gd name="connsiteX2" fmla="*/ 53119 w 2130493"/>
              <a:gd name="connsiteY2" fmla="*/ 225911 h 1666539"/>
              <a:gd name="connsiteX3" fmla="*/ 268272 w 2130493"/>
              <a:gd name="connsiteY3" fmla="*/ 333487 h 1666539"/>
              <a:gd name="connsiteX4" fmla="*/ 1662752 w 2130493"/>
              <a:gd name="connsiteY4" fmla="*/ 521738 h 1666539"/>
              <a:gd name="connsiteX5" fmla="*/ 2118587 w 2130493"/>
              <a:gd name="connsiteY5" fmla="*/ 774551 h 1666539"/>
              <a:gd name="connsiteX6" fmla="*/ 1591314 w 2130493"/>
              <a:gd name="connsiteY6" fmla="*/ 1021804 h 1666539"/>
              <a:gd name="connsiteX7" fmla="*/ 526456 w 2130493"/>
              <a:gd name="connsiteY7" fmla="*/ 1204857 h 1666539"/>
              <a:gd name="connsiteX8" fmla="*/ 203726 w 2130493"/>
              <a:gd name="connsiteY8" fmla="*/ 1258645 h 1666539"/>
              <a:gd name="connsiteX9" fmla="*/ 53119 w 2130493"/>
              <a:gd name="connsiteY9" fmla="*/ 1441525 h 1666539"/>
              <a:gd name="connsiteX10" fmla="*/ 279030 w 2130493"/>
              <a:gd name="connsiteY10" fmla="*/ 1570617 h 1666539"/>
              <a:gd name="connsiteX11" fmla="*/ 591182 w 2130493"/>
              <a:gd name="connsiteY11" fmla="*/ 1664746 h 1666539"/>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91182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493" h="1664746">
                <a:moveTo>
                  <a:pt x="515698" y="0"/>
                </a:moveTo>
                <a:cubicBezTo>
                  <a:pt x="382124" y="8068"/>
                  <a:pt x="248550" y="16136"/>
                  <a:pt x="171453" y="53788"/>
                </a:cubicBezTo>
                <a:cubicBezTo>
                  <a:pt x="94357" y="91440"/>
                  <a:pt x="36983" y="179295"/>
                  <a:pt x="53119" y="225911"/>
                </a:cubicBezTo>
                <a:cubicBezTo>
                  <a:pt x="69255" y="272527"/>
                  <a:pt x="0" y="284183"/>
                  <a:pt x="268272" y="333487"/>
                </a:cubicBezTo>
                <a:cubicBezTo>
                  <a:pt x="536544" y="382792"/>
                  <a:pt x="1354366" y="448227"/>
                  <a:pt x="1662752" y="521738"/>
                </a:cubicBezTo>
                <a:cubicBezTo>
                  <a:pt x="1971138" y="595249"/>
                  <a:pt x="2130493" y="691207"/>
                  <a:pt x="2118587" y="774551"/>
                </a:cubicBezTo>
                <a:cubicBezTo>
                  <a:pt x="2106681" y="857895"/>
                  <a:pt x="1856669" y="950086"/>
                  <a:pt x="1591314" y="1021804"/>
                </a:cubicBezTo>
                <a:cubicBezTo>
                  <a:pt x="1325959" y="1093522"/>
                  <a:pt x="757721" y="1165384"/>
                  <a:pt x="526456" y="1204857"/>
                </a:cubicBezTo>
                <a:cubicBezTo>
                  <a:pt x="295191" y="1244331"/>
                  <a:pt x="282615" y="1219200"/>
                  <a:pt x="203726" y="1258645"/>
                </a:cubicBezTo>
                <a:cubicBezTo>
                  <a:pt x="124837" y="1298090"/>
                  <a:pt x="40568" y="1389530"/>
                  <a:pt x="53119" y="1441525"/>
                </a:cubicBezTo>
                <a:cubicBezTo>
                  <a:pt x="65670" y="1493520"/>
                  <a:pt x="201259" y="1533414"/>
                  <a:pt x="279030" y="1570617"/>
                </a:cubicBezTo>
                <a:cubicBezTo>
                  <a:pt x="356801" y="1607821"/>
                  <a:pt x="550380" y="1622332"/>
                  <a:pt x="519744" y="1664746"/>
                </a:cubicBezTo>
              </a:path>
            </a:pathLst>
          </a:custGeom>
          <a:solidFill>
            <a:srgbClr val="595959"/>
          </a:solidFill>
          <a:ln w="25400" cap="flat" cmpd="sng" algn="ctr">
            <a:solidFill>
              <a:srgbClr val="611759"/>
            </a:solidFill>
            <a:prstDash val="solid"/>
          </a:ln>
          <a:effectLst/>
          <a:scene3d>
            <a:camera prst="orthographicFront">
              <a:rot lat="0" lon="10800000" rev="0"/>
            </a:camera>
            <a:lightRig rig="threePt" dir="t"/>
          </a:scene3d>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sp>
        <p:nvSpPr>
          <p:cNvPr id="102" name="Freeform 101"/>
          <p:cNvSpPr/>
          <p:nvPr/>
        </p:nvSpPr>
        <p:spPr>
          <a:xfrm>
            <a:off x="6715125" y="3406775"/>
            <a:ext cx="254000" cy="307975"/>
          </a:xfrm>
          <a:custGeom>
            <a:avLst/>
            <a:gdLst>
              <a:gd name="connsiteX0" fmla="*/ 516367 w 2122842"/>
              <a:gd name="connsiteY0" fmla="*/ 0 h 1595718"/>
              <a:gd name="connsiteX1" fmla="*/ 172122 w 2122842"/>
              <a:gd name="connsiteY1" fmla="*/ 53788 h 1595718"/>
              <a:gd name="connsiteX2" fmla="*/ 53788 w 2122842"/>
              <a:gd name="connsiteY2" fmla="*/ 225911 h 1595718"/>
              <a:gd name="connsiteX3" fmla="*/ 268941 w 2122842"/>
              <a:gd name="connsiteY3" fmla="*/ 333487 h 1595718"/>
              <a:gd name="connsiteX4" fmla="*/ 1667435 w 2122842"/>
              <a:gd name="connsiteY4" fmla="*/ 462579 h 1595718"/>
              <a:gd name="connsiteX5" fmla="*/ 2119256 w 2122842"/>
              <a:gd name="connsiteY5" fmla="*/ 774551 h 1595718"/>
              <a:gd name="connsiteX6" fmla="*/ 1645920 w 2122842"/>
              <a:gd name="connsiteY6" fmla="*/ 1054250 h 1595718"/>
              <a:gd name="connsiteX7" fmla="*/ 527125 w 2122842"/>
              <a:gd name="connsiteY7" fmla="*/ 1204857 h 1595718"/>
              <a:gd name="connsiteX8" fmla="*/ 204395 w 2122842"/>
              <a:gd name="connsiteY8" fmla="*/ 1258645 h 1595718"/>
              <a:gd name="connsiteX9" fmla="*/ 53788 w 2122842"/>
              <a:gd name="connsiteY9" fmla="*/ 1441525 h 1595718"/>
              <a:gd name="connsiteX10" fmla="*/ 279699 w 2122842"/>
              <a:gd name="connsiteY10" fmla="*/ 1570617 h 1595718"/>
              <a:gd name="connsiteX11" fmla="*/ 516367 w 2122842"/>
              <a:gd name="connsiteY11" fmla="*/ 1592132 h 1595718"/>
              <a:gd name="connsiteX0" fmla="*/ 515698 w 2121504"/>
              <a:gd name="connsiteY0" fmla="*/ 0 h 1595718"/>
              <a:gd name="connsiteX1" fmla="*/ 171453 w 2121504"/>
              <a:gd name="connsiteY1" fmla="*/ 53788 h 1595718"/>
              <a:gd name="connsiteX2" fmla="*/ 53119 w 2121504"/>
              <a:gd name="connsiteY2" fmla="*/ 225911 h 1595718"/>
              <a:gd name="connsiteX3" fmla="*/ 268272 w 2121504"/>
              <a:gd name="connsiteY3" fmla="*/ 333487 h 1595718"/>
              <a:gd name="connsiteX4" fmla="*/ 1662752 w 2121504"/>
              <a:gd name="connsiteY4" fmla="*/ 521738 h 1595718"/>
              <a:gd name="connsiteX5" fmla="*/ 2118587 w 2121504"/>
              <a:gd name="connsiteY5" fmla="*/ 774551 h 1595718"/>
              <a:gd name="connsiteX6" fmla="*/ 1645251 w 2121504"/>
              <a:gd name="connsiteY6" fmla="*/ 1054250 h 1595718"/>
              <a:gd name="connsiteX7" fmla="*/ 526456 w 2121504"/>
              <a:gd name="connsiteY7" fmla="*/ 1204857 h 1595718"/>
              <a:gd name="connsiteX8" fmla="*/ 203726 w 2121504"/>
              <a:gd name="connsiteY8" fmla="*/ 1258645 h 1595718"/>
              <a:gd name="connsiteX9" fmla="*/ 53119 w 2121504"/>
              <a:gd name="connsiteY9" fmla="*/ 1441525 h 1595718"/>
              <a:gd name="connsiteX10" fmla="*/ 279030 w 2121504"/>
              <a:gd name="connsiteY10" fmla="*/ 1570617 h 1595718"/>
              <a:gd name="connsiteX11" fmla="*/ 515698 w 2121504"/>
              <a:gd name="connsiteY11" fmla="*/ 1592132 h 1595718"/>
              <a:gd name="connsiteX0" fmla="*/ 515698 w 2130493"/>
              <a:gd name="connsiteY0" fmla="*/ 0 h 1595718"/>
              <a:gd name="connsiteX1" fmla="*/ 171453 w 2130493"/>
              <a:gd name="connsiteY1" fmla="*/ 53788 h 1595718"/>
              <a:gd name="connsiteX2" fmla="*/ 53119 w 2130493"/>
              <a:gd name="connsiteY2" fmla="*/ 225911 h 1595718"/>
              <a:gd name="connsiteX3" fmla="*/ 268272 w 2130493"/>
              <a:gd name="connsiteY3" fmla="*/ 333487 h 1595718"/>
              <a:gd name="connsiteX4" fmla="*/ 1662752 w 2130493"/>
              <a:gd name="connsiteY4" fmla="*/ 521738 h 1595718"/>
              <a:gd name="connsiteX5" fmla="*/ 2118587 w 2130493"/>
              <a:gd name="connsiteY5" fmla="*/ 774551 h 1595718"/>
              <a:gd name="connsiteX6" fmla="*/ 1591314 w 2130493"/>
              <a:gd name="connsiteY6" fmla="*/ 1021804 h 1595718"/>
              <a:gd name="connsiteX7" fmla="*/ 526456 w 2130493"/>
              <a:gd name="connsiteY7" fmla="*/ 1204857 h 1595718"/>
              <a:gd name="connsiteX8" fmla="*/ 203726 w 2130493"/>
              <a:gd name="connsiteY8" fmla="*/ 1258645 h 1595718"/>
              <a:gd name="connsiteX9" fmla="*/ 53119 w 2130493"/>
              <a:gd name="connsiteY9" fmla="*/ 1441525 h 1595718"/>
              <a:gd name="connsiteX10" fmla="*/ 279030 w 2130493"/>
              <a:gd name="connsiteY10" fmla="*/ 1570617 h 1595718"/>
              <a:gd name="connsiteX11" fmla="*/ 515698 w 2130493"/>
              <a:gd name="connsiteY11" fmla="*/ 1592132 h 1595718"/>
              <a:gd name="connsiteX0" fmla="*/ 515698 w 2130493"/>
              <a:gd name="connsiteY0" fmla="*/ 0 h 1666539"/>
              <a:gd name="connsiteX1" fmla="*/ 171453 w 2130493"/>
              <a:gd name="connsiteY1" fmla="*/ 53788 h 1666539"/>
              <a:gd name="connsiteX2" fmla="*/ 53119 w 2130493"/>
              <a:gd name="connsiteY2" fmla="*/ 225911 h 1666539"/>
              <a:gd name="connsiteX3" fmla="*/ 268272 w 2130493"/>
              <a:gd name="connsiteY3" fmla="*/ 333487 h 1666539"/>
              <a:gd name="connsiteX4" fmla="*/ 1662752 w 2130493"/>
              <a:gd name="connsiteY4" fmla="*/ 521738 h 1666539"/>
              <a:gd name="connsiteX5" fmla="*/ 2118587 w 2130493"/>
              <a:gd name="connsiteY5" fmla="*/ 774551 h 1666539"/>
              <a:gd name="connsiteX6" fmla="*/ 1591314 w 2130493"/>
              <a:gd name="connsiteY6" fmla="*/ 1021804 h 1666539"/>
              <a:gd name="connsiteX7" fmla="*/ 526456 w 2130493"/>
              <a:gd name="connsiteY7" fmla="*/ 1204857 h 1666539"/>
              <a:gd name="connsiteX8" fmla="*/ 203726 w 2130493"/>
              <a:gd name="connsiteY8" fmla="*/ 1258645 h 1666539"/>
              <a:gd name="connsiteX9" fmla="*/ 53119 w 2130493"/>
              <a:gd name="connsiteY9" fmla="*/ 1441525 h 1666539"/>
              <a:gd name="connsiteX10" fmla="*/ 279030 w 2130493"/>
              <a:gd name="connsiteY10" fmla="*/ 1570617 h 1666539"/>
              <a:gd name="connsiteX11" fmla="*/ 591182 w 2130493"/>
              <a:gd name="connsiteY11" fmla="*/ 1664746 h 1666539"/>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91182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35162"/>
              <a:gd name="connsiteX1" fmla="*/ 171453 w 2130493"/>
              <a:gd name="connsiteY1" fmla="*/ 53788 h 1635162"/>
              <a:gd name="connsiteX2" fmla="*/ 53119 w 2130493"/>
              <a:gd name="connsiteY2" fmla="*/ 225911 h 1635162"/>
              <a:gd name="connsiteX3" fmla="*/ 268272 w 2130493"/>
              <a:gd name="connsiteY3" fmla="*/ 333487 h 1635162"/>
              <a:gd name="connsiteX4" fmla="*/ 1662752 w 2130493"/>
              <a:gd name="connsiteY4" fmla="*/ 521738 h 1635162"/>
              <a:gd name="connsiteX5" fmla="*/ 2118587 w 2130493"/>
              <a:gd name="connsiteY5" fmla="*/ 774551 h 1635162"/>
              <a:gd name="connsiteX6" fmla="*/ 1591314 w 2130493"/>
              <a:gd name="connsiteY6" fmla="*/ 1021804 h 1635162"/>
              <a:gd name="connsiteX7" fmla="*/ 526456 w 2130493"/>
              <a:gd name="connsiteY7" fmla="*/ 1204857 h 1635162"/>
              <a:gd name="connsiteX8" fmla="*/ 203726 w 2130493"/>
              <a:gd name="connsiteY8" fmla="*/ 1258645 h 1635162"/>
              <a:gd name="connsiteX9" fmla="*/ 53119 w 2130493"/>
              <a:gd name="connsiteY9" fmla="*/ 1441525 h 1635162"/>
              <a:gd name="connsiteX10" fmla="*/ 279030 w 2130493"/>
              <a:gd name="connsiteY10" fmla="*/ 1570617 h 1635162"/>
              <a:gd name="connsiteX11" fmla="*/ 547971 w 2130493"/>
              <a:gd name="connsiteY11" fmla="*/ 1635162 h 1635162"/>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 name="connsiteX0" fmla="*/ 515698 w 2130493"/>
              <a:gd name="connsiteY0" fmla="*/ 0 h 1664746"/>
              <a:gd name="connsiteX1" fmla="*/ 171453 w 2130493"/>
              <a:gd name="connsiteY1" fmla="*/ 53788 h 1664746"/>
              <a:gd name="connsiteX2" fmla="*/ 53119 w 2130493"/>
              <a:gd name="connsiteY2" fmla="*/ 225911 h 1664746"/>
              <a:gd name="connsiteX3" fmla="*/ 268272 w 2130493"/>
              <a:gd name="connsiteY3" fmla="*/ 333487 h 1664746"/>
              <a:gd name="connsiteX4" fmla="*/ 1662752 w 2130493"/>
              <a:gd name="connsiteY4" fmla="*/ 521738 h 1664746"/>
              <a:gd name="connsiteX5" fmla="*/ 2118587 w 2130493"/>
              <a:gd name="connsiteY5" fmla="*/ 774551 h 1664746"/>
              <a:gd name="connsiteX6" fmla="*/ 1591314 w 2130493"/>
              <a:gd name="connsiteY6" fmla="*/ 1021804 h 1664746"/>
              <a:gd name="connsiteX7" fmla="*/ 526456 w 2130493"/>
              <a:gd name="connsiteY7" fmla="*/ 1204857 h 1664746"/>
              <a:gd name="connsiteX8" fmla="*/ 203726 w 2130493"/>
              <a:gd name="connsiteY8" fmla="*/ 1258645 h 1664746"/>
              <a:gd name="connsiteX9" fmla="*/ 53119 w 2130493"/>
              <a:gd name="connsiteY9" fmla="*/ 1441525 h 1664746"/>
              <a:gd name="connsiteX10" fmla="*/ 279030 w 2130493"/>
              <a:gd name="connsiteY10" fmla="*/ 1570617 h 1664746"/>
              <a:gd name="connsiteX11" fmla="*/ 519744 w 2130493"/>
              <a:gd name="connsiteY11" fmla="*/ 1664746 h 1664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493" h="1664746">
                <a:moveTo>
                  <a:pt x="515698" y="0"/>
                </a:moveTo>
                <a:cubicBezTo>
                  <a:pt x="382124" y="8068"/>
                  <a:pt x="248550" y="16136"/>
                  <a:pt x="171453" y="53788"/>
                </a:cubicBezTo>
                <a:cubicBezTo>
                  <a:pt x="94357" y="91440"/>
                  <a:pt x="36983" y="179295"/>
                  <a:pt x="53119" y="225911"/>
                </a:cubicBezTo>
                <a:cubicBezTo>
                  <a:pt x="69255" y="272527"/>
                  <a:pt x="0" y="284183"/>
                  <a:pt x="268272" y="333487"/>
                </a:cubicBezTo>
                <a:cubicBezTo>
                  <a:pt x="536544" y="382792"/>
                  <a:pt x="1354366" y="448227"/>
                  <a:pt x="1662752" y="521738"/>
                </a:cubicBezTo>
                <a:cubicBezTo>
                  <a:pt x="1971138" y="595249"/>
                  <a:pt x="2130493" y="691207"/>
                  <a:pt x="2118587" y="774551"/>
                </a:cubicBezTo>
                <a:cubicBezTo>
                  <a:pt x="2106681" y="857895"/>
                  <a:pt x="1856669" y="950086"/>
                  <a:pt x="1591314" y="1021804"/>
                </a:cubicBezTo>
                <a:cubicBezTo>
                  <a:pt x="1325959" y="1093522"/>
                  <a:pt x="757721" y="1165384"/>
                  <a:pt x="526456" y="1204857"/>
                </a:cubicBezTo>
                <a:cubicBezTo>
                  <a:pt x="295191" y="1244331"/>
                  <a:pt x="282615" y="1219200"/>
                  <a:pt x="203726" y="1258645"/>
                </a:cubicBezTo>
                <a:cubicBezTo>
                  <a:pt x="124837" y="1298090"/>
                  <a:pt x="40568" y="1389530"/>
                  <a:pt x="53119" y="1441525"/>
                </a:cubicBezTo>
                <a:cubicBezTo>
                  <a:pt x="65670" y="1493520"/>
                  <a:pt x="201259" y="1533414"/>
                  <a:pt x="279030" y="1570617"/>
                </a:cubicBezTo>
                <a:cubicBezTo>
                  <a:pt x="356801" y="1607821"/>
                  <a:pt x="550380" y="1622332"/>
                  <a:pt x="519744" y="1664746"/>
                </a:cubicBezTo>
              </a:path>
            </a:pathLst>
          </a:custGeom>
          <a:solidFill>
            <a:srgbClr val="595959"/>
          </a:solidFill>
          <a:ln w="25400" cap="flat" cmpd="sng" algn="ctr">
            <a:solidFill>
              <a:srgbClr val="611759"/>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cxnSp>
        <p:nvCxnSpPr>
          <p:cNvPr id="103" name="Straight Connector 102"/>
          <p:cNvCxnSpPr/>
          <p:nvPr/>
        </p:nvCxnSpPr>
        <p:spPr>
          <a:xfrm>
            <a:off x="5857875" y="2000250"/>
            <a:ext cx="1571625" cy="0"/>
          </a:xfrm>
          <a:prstGeom prst="line">
            <a:avLst/>
          </a:prstGeom>
          <a:noFill/>
          <a:ln w="25400" cap="flat" cmpd="sng" algn="ctr">
            <a:solidFill>
              <a:srgbClr val="611759"/>
            </a:solidFill>
            <a:prstDash val="solid"/>
          </a:ln>
          <a:effectLst/>
        </p:spPr>
      </p:cxnSp>
      <p:cxnSp>
        <p:nvCxnSpPr>
          <p:cNvPr id="104" name="Straight Connector 103"/>
          <p:cNvCxnSpPr/>
          <p:nvPr/>
        </p:nvCxnSpPr>
        <p:spPr>
          <a:xfrm>
            <a:off x="5857875" y="3000375"/>
            <a:ext cx="1571625" cy="0"/>
          </a:xfrm>
          <a:prstGeom prst="line">
            <a:avLst/>
          </a:prstGeom>
          <a:noFill/>
          <a:ln w="25400" cap="flat" cmpd="sng" algn="ctr">
            <a:solidFill>
              <a:srgbClr val="611759"/>
            </a:solidFill>
            <a:prstDash val="solid"/>
          </a:ln>
          <a:effectLst/>
        </p:spPr>
      </p:cxnSp>
      <p:cxnSp>
        <p:nvCxnSpPr>
          <p:cNvPr id="105" name="Straight Connector 104"/>
          <p:cNvCxnSpPr/>
          <p:nvPr/>
        </p:nvCxnSpPr>
        <p:spPr>
          <a:xfrm>
            <a:off x="5857875" y="3500438"/>
            <a:ext cx="1571625" cy="0"/>
          </a:xfrm>
          <a:prstGeom prst="line">
            <a:avLst/>
          </a:prstGeom>
          <a:noFill/>
          <a:ln w="25400" cap="flat" cmpd="sng" algn="ctr">
            <a:solidFill>
              <a:srgbClr val="611759"/>
            </a:solidFill>
            <a:prstDash val="solid"/>
          </a:ln>
          <a:effectLst/>
        </p:spPr>
      </p:cxnSp>
      <p:sp>
        <p:nvSpPr>
          <p:cNvPr id="106" name="Freeform 105"/>
          <p:cNvSpPr/>
          <p:nvPr/>
        </p:nvSpPr>
        <p:spPr>
          <a:xfrm>
            <a:off x="7023100" y="2874963"/>
            <a:ext cx="515938" cy="381000"/>
          </a:xfrm>
          <a:custGeom>
            <a:avLst/>
            <a:gdLst>
              <a:gd name="connsiteX0" fmla="*/ 262335 w 480615"/>
              <a:gd name="connsiteY0" fmla="*/ 0 h 381000"/>
              <a:gd name="connsiteX1" fmla="*/ 312341 w 480615"/>
              <a:gd name="connsiteY1" fmla="*/ 9525 h 381000"/>
              <a:gd name="connsiteX2" fmla="*/ 326628 w 480615"/>
              <a:gd name="connsiteY2" fmla="*/ 35718 h 381000"/>
              <a:gd name="connsiteX3" fmla="*/ 305197 w 480615"/>
              <a:gd name="connsiteY3" fmla="*/ 59531 h 381000"/>
              <a:gd name="connsiteX4" fmla="*/ 252810 w 480615"/>
              <a:gd name="connsiteY4" fmla="*/ 71437 h 381000"/>
              <a:gd name="connsiteX5" fmla="*/ 31353 w 480615"/>
              <a:gd name="connsiteY5" fmla="*/ 100012 h 381000"/>
              <a:gd name="connsiteX6" fmla="*/ 440928 w 480615"/>
              <a:gd name="connsiteY6" fmla="*/ 209550 h 381000"/>
              <a:gd name="connsiteX7" fmla="*/ 269478 w 480615"/>
              <a:gd name="connsiteY7" fmla="*/ 269081 h 381000"/>
              <a:gd name="connsiteX8" fmla="*/ 200422 w 480615"/>
              <a:gd name="connsiteY8" fmla="*/ 319087 h 381000"/>
              <a:gd name="connsiteX9" fmla="*/ 209947 w 480615"/>
              <a:gd name="connsiteY9" fmla="*/ 359568 h 381000"/>
              <a:gd name="connsiteX10" fmla="*/ 243285 w 480615"/>
              <a:gd name="connsiteY10" fmla="*/ 381000 h 381000"/>
              <a:gd name="connsiteX0" fmla="*/ 255590 w 433402"/>
              <a:gd name="connsiteY0" fmla="*/ 0 h 381000"/>
              <a:gd name="connsiteX1" fmla="*/ 305596 w 433402"/>
              <a:gd name="connsiteY1" fmla="*/ 9525 h 381000"/>
              <a:gd name="connsiteX2" fmla="*/ 319883 w 433402"/>
              <a:gd name="connsiteY2" fmla="*/ 35718 h 381000"/>
              <a:gd name="connsiteX3" fmla="*/ 298452 w 433402"/>
              <a:gd name="connsiteY3" fmla="*/ 59531 h 381000"/>
              <a:gd name="connsiteX4" fmla="*/ 246065 w 433402"/>
              <a:gd name="connsiteY4" fmla="*/ 71437 h 381000"/>
              <a:gd name="connsiteX5" fmla="*/ 24608 w 433402"/>
              <a:gd name="connsiteY5" fmla="*/ 100012 h 381000"/>
              <a:gd name="connsiteX6" fmla="*/ 393715 w 433402"/>
              <a:gd name="connsiteY6" fmla="*/ 219072 h 381000"/>
              <a:gd name="connsiteX7" fmla="*/ 262733 w 433402"/>
              <a:gd name="connsiteY7" fmla="*/ 269081 h 381000"/>
              <a:gd name="connsiteX8" fmla="*/ 193677 w 433402"/>
              <a:gd name="connsiteY8" fmla="*/ 319087 h 381000"/>
              <a:gd name="connsiteX9" fmla="*/ 203202 w 433402"/>
              <a:gd name="connsiteY9" fmla="*/ 359568 h 381000"/>
              <a:gd name="connsiteX10" fmla="*/ 236540 w 433402"/>
              <a:gd name="connsiteY10" fmla="*/ 381000 h 381000"/>
              <a:gd name="connsiteX0" fmla="*/ 267496 w 516745"/>
              <a:gd name="connsiteY0" fmla="*/ 0 h 381000"/>
              <a:gd name="connsiteX1" fmla="*/ 317502 w 516745"/>
              <a:gd name="connsiteY1" fmla="*/ 9525 h 381000"/>
              <a:gd name="connsiteX2" fmla="*/ 331789 w 516745"/>
              <a:gd name="connsiteY2" fmla="*/ 35718 h 381000"/>
              <a:gd name="connsiteX3" fmla="*/ 310358 w 516745"/>
              <a:gd name="connsiteY3" fmla="*/ 59531 h 381000"/>
              <a:gd name="connsiteX4" fmla="*/ 257971 w 516745"/>
              <a:gd name="connsiteY4" fmla="*/ 71437 h 381000"/>
              <a:gd name="connsiteX5" fmla="*/ 36514 w 516745"/>
              <a:gd name="connsiteY5" fmla="*/ 100012 h 381000"/>
              <a:gd name="connsiteX6" fmla="*/ 477058 w 516745"/>
              <a:gd name="connsiteY6" fmla="*/ 219072 h 381000"/>
              <a:gd name="connsiteX7" fmla="*/ 274639 w 516745"/>
              <a:gd name="connsiteY7" fmla="*/ 269081 h 381000"/>
              <a:gd name="connsiteX8" fmla="*/ 205583 w 516745"/>
              <a:gd name="connsiteY8" fmla="*/ 319087 h 381000"/>
              <a:gd name="connsiteX9" fmla="*/ 215108 w 516745"/>
              <a:gd name="connsiteY9" fmla="*/ 359568 h 381000"/>
              <a:gd name="connsiteX10" fmla="*/ 248446 w 516745"/>
              <a:gd name="connsiteY10"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6745" h="381000">
                <a:moveTo>
                  <a:pt x="267496" y="0"/>
                </a:moveTo>
                <a:cubicBezTo>
                  <a:pt x="287141" y="1786"/>
                  <a:pt x="306787" y="3572"/>
                  <a:pt x="317502" y="9525"/>
                </a:cubicBezTo>
                <a:cubicBezTo>
                  <a:pt x="328217" y="15478"/>
                  <a:pt x="332980" y="27384"/>
                  <a:pt x="331789" y="35718"/>
                </a:cubicBezTo>
                <a:cubicBezTo>
                  <a:pt x="330598" y="44052"/>
                  <a:pt x="322661" y="53578"/>
                  <a:pt x="310358" y="59531"/>
                </a:cubicBezTo>
                <a:cubicBezTo>
                  <a:pt x="298055" y="65484"/>
                  <a:pt x="303612" y="64690"/>
                  <a:pt x="257971" y="71437"/>
                </a:cubicBezTo>
                <a:cubicBezTo>
                  <a:pt x="212330" y="78184"/>
                  <a:pt x="0" y="75406"/>
                  <a:pt x="36514" y="100012"/>
                </a:cubicBezTo>
                <a:cubicBezTo>
                  <a:pt x="73028" y="124618"/>
                  <a:pt x="437371" y="190894"/>
                  <a:pt x="477058" y="219072"/>
                </a:cubicBezTo>
                <a:cubicBezTo>
                  <a:pt x="516745" y="247250"/>
                  <a:pt x="319885" y="252412"/>
                  <a:pt x="274639" y="269081"/>
                </a:cubicBezTo>
                <a:cubicBezTo>
                  <a:pt x="229393" y="285750"/>
                  <a:pt x="215505" y="304006"/>
                  <a:pt x="205583" y="319087"/>
                </a:cubicBezTo>
                <a:cubicBezTo>
                  <a:pt x="195661" y="334168"/>
                  <a:pt x="207964" y="349249"/>
                  <a:pt x="215108" y="359568"/>
                </a:cubicBezTo>
                <a:cubicBezTo>
                  <a:pt x="222252" y="369887"/>
                  <a:pt x="235349" y="375443"/>
                  <a:pt x="248446" y="381000"/>
                </a:cubicBezTo>
              </a:path>
            </a:pathLst>
          </a:custGeom>
          <a:solidFill>
            <a:srgbClr val="595959"/>
          </a:solidFill>
          <a:ln w="25400" cap="flat" cmpd="sng" algn="ctr">
            <a:solidFill>
              <a:srgbClr val="611759"/>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595959"/>
              </a:solidFill>
              <a:effectLst/>
              <a:uLnTx/>
              <a:uFillTx/>
              <a:latin typeface="Futura Medium"/>
              <a:ea typeface="+mn-ea"/>
              <a:cs typeface="Arial" charset="0"/>
            </a:endParaRPr>
          </a:p>
        </p:txBody>
      </p:sp>
      <p:sp>
        <p:nvSpPr>
          <p:cNvPr id="107" name="Line 17"/>
          <p:cNvSpPr>
            <a:spLocks noChangeShapeType="1"/>
          </p:cNvSpPr>
          <p:nvPr/>
        </p:nvSpPr>
        <p:spPr bwMode="auto">
          <a:xfrm>
            <a:off x="7286625" y="1285875"/>
            <a:ext cx="0" cy="2500313"/>
          </a:xfrm>
          <a:prstGeom prst="line">
            <a:avLst/>
          </a:prstGeom>
          <a:noFill/>
          <a:ln w="19050">
            <a:solidFill>
              <a:srgbClr val="595959"/>
            </a:solidFill>
            <a:round/>
            <a:headEnd/>
            <a:tailEn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Futura Medium" pitchFamily="2" charset="0"/>
              <a:ea typeface="+mn-ea"/>
              <a:cs typeface="Arial" charset="0"/>
            </a:endParaRPr>
          </a:p>
        </p:txBody>
      </p:sp>
      <p:cxnSp>
        <p:nvCxnSpPr>
          <p:cNvPr id="108" name="Straight Connector 107"/>
          <p:cNvCxnSpPr/>
          <p:nvPr/>
        </p:nvCxnSpPr>
        <p:spPr>
          <a:xfrm flipV="1">
            <a:off x="5857875" y="2065338"/>
            <a:ext cx="1585913" cy="6350"/>
          </a:xfrm>
          <a:prstGeom prst="line">
            <a:avLst/>
          </a:prstGeom>
          <a:noFill/>
          <a:ln w="25400" cap="flat" cmpd="sng" algn="ctr">
            <a:solidFill>
              <a:srgbClr val="611759"/>
            </a:solidFill>
            <a:prstDash val="dash"/>
          </a:ln>
          <a:effectLst/>
        </p:spPr>
      </p:cxnSp>
      <p:cxnSp>
        <p:nvCxnSpPr>
          <p:cNvPr id="109" name="Straight Connector 108"/>
          <p:cNvCxnSpPr/>
          <p:nvPr/>
        </p:nvCxnSpPr>
        <p:spPr>
          <a:xfrm flipV="1">
            <a:off x="5868988" y="3121025"/>
            <a:ext cx="1587500" cy="6350"/>
          </a:xfrm>
          <a:prstGeom prst="line">
            <a:avLst/>
          </a:prstGeom>
          <a:noFill/>
          <a:ln w="25400" cap="flat" cmpd="sng" algn="ctr">
            <a:solidFill>
              <a:srgbClr val="611759"/>
            </a:solidFill>
            <a:prstDash val="dash"/>
          </a:ln>
          <a:effectLst/>
        </p:spPr>
      </p:cxnSp>
      <p:cxnSp>
        <p:nvCxnSpPr>
          <p:cNvPr id="110" name="Straight Connector 109"/>
          <p:cNvCxnSpPr/>
          <p:nvPr/>
        </p:nvCxnSpPr>
        <p:spPr>
          <a:xfrm flipV="1">
            <a:off x="5867400" y="3551238"/>
            <a:ext cx="1585913" cy="6350"/>
          </a:xfrm>
          <a:prstGeom prst="line">
            <a:avLst/>
          </a:prstGeom>
          <a:noFill/>
          <a:ln w="25400" cap="flat" cmpd="sng" algn="ctr">
            <a:solidFill>
              <a:srgbClr val="611759"/>
            </a:solidFill>
            <a:prstDash val="dash"/>
          </a:ln>
          <a:effectLst/>
        </p:spPr>
      </p:cxnSp>
      <p:sp>
        <p:nvSpPr>
          <p:cNvPr id="111" name="TextBox 54"/>
          <p:cNvSpPr txBox="1">
            <a:spLocks noChangeArrowheads="1"/>
          </p:cNvSpPr>
          <p:nvPr/>
        </p:nvSpPr>
        <p:spPr bwMode="auto">
          <a:xfrm>
            <a:off x="5500688" y="1906588"/>
            <a:ext cx="357187"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P</a:t>
            </a:r>
          </a:p>
        </p:txBody>
      </p:sp>
      <p:sp>
        <p:nvSpPr>
          <p:cNvPr id="112" name="TextBox 55"/>
          <p:cNvSpPr txBox="1">
            <a:spLocks noChangeArrowheads="1"/>
          </p:cNvSpPr>
          <p:nvPr/>
        </p:nvSpPr>
        <p:spPr bwMode="auto">
          <a:xfrm>
            <a:off x="5500688" y="2928938"/>
            <a:ext cx="357187"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M</a:t>
            </a:r>
          </a:p>
        </p:txBody>
      </p:sp>
      <p:sp>
        <p:nvSpPr>
          <p:cNvPr id="113" name="TextBox 56"/>
          <p:cNvSpPr txBox="1">
            <a:spLocks noChangeArrowheads="1"/>
          </p:cNvSpPr>
          <p:nvPr/>
        </p:nvSpPr>
        <p:spPr bwMode="auto">
          <a:xfrm>
            <a:off x="5500688" y="3429000"/>
            <a:ext cx="357187"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P</a:t>
            </a:r>
          </a:p>
        </p:txBody>
      </p:sp>
      <p:sp>
        <p:nvSpPr>
          <p:cNvPr id="114" name="TextBox 57"/>
          <p:cNvSpPr txBox="1">
            <a:spLocks noChangeArrowheads="1"/>
          </p:cNvSpPr>
          <p:nvPr/>
        </p:nvSpPr>
        <p:spPr bwMode="auto">
          <a:xfrm>
            <a:off x="6143625" y="928688"/>
            <a:ext cx="3000375" cy="369887"/>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B     M     D </a:t>
            </a:r>
            <a:r>
              <a:rPr kumimoji="0" lang="en-GB" sz="1400" b="0" i="0" u="none" strike="noStrike" kern="0" cap="none" spc="0" normalizeH="0" baseline="0" noProof="0" dirty="0">
                <a:ln>
                  <a:noFill/>
                </a:ln>
                <a:solidFill>
                  <a:srgbClr val="595959"/>
                </a:solidFill>
                <a:effectLst/>
                <a:uLnTx/>
                <a:uFillTx/>
                <a:latin typeface="Futura Medium" pitchFamily="2" charset="0"/>
                <a:ea typeface="+mn-ea"/>
                <a:cs typeface="Arial" charset="0"/>
              </a:rPr>
              <a:t>(with water static)</a:t>
            </a:r>
          </a:p>
        </p:txBody>
      </p:sp>
      <p:sp>
        <p:nvSpPr>
          <p:cNvPr id="115" name="TextBox 58"/>
          <p:cNvSpPr txBox="1">
            <a:spLocks noChangeArrowheads="1"/>
          </p:cNvSpPr>
          <p:nvPr/>
        </p:nvSpPr>
        <p:spPr bwMode="auto">
          <a:xfrm>
            <a:off x="7215188" y="1857375"/>
            <a:ext cx="1643062"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      dt</a:t>
            </a:r>
          </a:p>
        </p:txBody>
      </p:sp>
      <p:sp>
        <p:nvSpPr>
          <p:cNvPr id="116" name="TextBox 59"/>
          <p:cNvSpPr txBox="1">
            <a:spLocks noChangeArrowheads="1"/>
          </p:cNvSpPr>
          <p:nvPr/>
        </p:nvSpPr>
        <p:spPr bwMode="auto">
          <a:xfrm>
            <a:off x="7215188" y="3357563"/>
            <a:ext cx="1643062"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      dt</a:t>
            </a:r>
          </a:p>
        </p:txBody>
      </p:sp>
      <p:sp>
        <p:nvSpPr>
          <p:cNvPr id="117" name="TextBox 60"/>
          <p:cNvSpPr txBox="1">
            <a:spLocks noChangeArrowheads="1"/>
          </p:cNvSpPr>
          <p:nvPr/>
        </p:nvSpPr>
        <p:spPr bwMode="auto">
          <a:xfrm>
            <a:off x="7215188" y="2906713"/>
            <a:ext cx="1643062" cy="307975"/>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      2.dt</a:t>
            </a:r>
          </a:p>
        </p:txBody>
      </p:sp>
      <p:sp>
        <p:nvSpPr>
          <p:cNvPr id="118" name="TextBox 61"/>
          <p:cNvSpPr txBox="1">
            <a:spLocks noChangeArrowheads="1"/>
          </p:cNvSpPr>
          <p:nvPr/>
        </p:nvSpPr>
        <p:spPr bwMode="auto">
          <a:xfrm>
            <a:off x="3571875" y="1243652"/>
            <a:ext cx="1143000" cy="261610"/>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99"/>
                </a:solidFill>
                <a:effectLst/>
                <a:uLnTx/>
                <a:uFillTx/>
                <a:latin typeface="Futura Medium" pitchFamily="2" charset="0"/>
                <a:ea typeface="+mn-ea"/>
                <a:cs typeface="Arial" charset="0"/>
              </a:rPr>
              <a:t>tidal diff</a:t>
            </a:r>
          </a:p>
        </p:txBody>
      </p:sp>
      <p:cxnSp>
        <p:nvCxnSpPr>
          <p:cNvPr id="119" name="Straight Connector 118"/>
          <p:cNvCxnSpPr/>
          <p:nvPr/>
        </p:nvCxnSpPr>
        <p:spPr>
          <a:xfrm rot="5400000" flipH="1" flipV="1">
            <a:off x="2074069" y="1613694"/>
            <a:ext cx="525463" cy="180975"/>
          </a:xfrm>
          <a:prstGeom prst="line">
            <a:avLst/>
          </a:prstGeom>
          <a:noFill/>
          <a:ln w="19050" cap="flat" cmpd="sng" algn="ctr">
            <a:solidFill>
              <a:srgbClr val="D42E12"/>
            </a:solidFill>
            <a:prstDash val="solid"/>
          </a:ln>
          <a:effectLst>
            <a:outerShdw blurRad="40000" dist="20000" dir="5400000" rotWithShape="0">
              <a:srgbClr val="000000">
                <a:alpha val="38000"/>
              </a:srgbClr>
            </a:outerShdw>
          </a:effectLst>
        </p:spPr>
      </p:cxnSp>
      <p:cxnSp>
        <p:nvCxnSpPr>
          <p:cNvPr id="120" name="Straight Connector 119"/>
          <p:cNvCxnSpPr/>
          <p:nvPr/>
        </p:nvCxnSpPr>
        <p:spPr>
          <a:xfrm rot="16200000" flipH="1">
            <a:off x="2347119" y="1626394"/>
            <a:ext cx="527050" cy="176212"/>
          </a:xfrm>
          <a:prstGeom prst="line">
            <a:avLst/>
          </a:prstGeom>
          <a:noFill/>
          <a:ln w="19050" cap="flat" cmpd="sng" algn="ctr">
            <a:solidFill>
              <a:srgbClr val="D42E12"/>
            </a:solidFill>
            <a:prstDash val="solid"/>
          </a:ln>
          <a:effectLst>
            <a:outerShdw blurRad="40000" dist="20000" dir="5400000" rotWithShape="0">
              <a:srgbClr val="000000">
                <a:alpha val="38000"/>
              </a:srgbClr>
            </a:outerShdw>
          </a:effectLst>
        </p:spPr>
      </p:cxnSp>
    </p:spTree>
    <p:extLst>
      <p:ext uri="{BB962C8B-B14F-4D97-AF65-F5344CB8AC3E}">
        <p14:creationId xmlns:p14="http://schemas.microsoft.com/office/powerpoint/2010/main" val="1688741359"/>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B0F0"/>
                </a:solidFill>
              </a:rPr>
              <a:t>Water Column Corrections: No Statics Applied</a:t>
            </a:r>
          </a:p>
        </p:txBody>
      </p:sp>
      <p:grpSp>
        <p:nvGrpSpPr>
          <p:cNvPr id="25" name="Group 24"/>
          <p:cNvGrpSpPr/>
          <p:nvPr/>
        </p:nvGrpSpPr>
        <p:grpSpPr>
          <a:xfrm>
            <a:off x="-28128" y="825752"/>
            <a:ext cx="5032176" cy="5610160"/>
            <a:chOff x="-28128" y="853048"/>
            <a:chExt cx="5280897" cy="5837768"/>
          </a:xfrm>
        </p:grpSpPr>
        <p:grpSp>
          <p:nvGrpSpPr>
            <p:cNvPr id="6" name="Group 7"/>
            <p:cNvGrpSpPr/>
            <p:nvPr/>
          </p:nvGrpSpPr>
          <p:grpSpPr>
            <a:xfrm>
              <a:off x="357158" y="853048"/>
              <a:ext cx="4863186" cy="5837768"/>
              <a:chOff x="357158" y="853048"/>
              <a:chExt cx="4863186" cy="5837768"/>
            </a:xfrm>
          </p:grpSpPr>
          <p:pic>
            <p:nvPicPr>
              <p:cNvPr id="242692" name="Picture 4" descr="F:\2010_GannetEF_4D\images\DT_9706_NoTidals.jpg"/>
              <p:cNvPicPr>
                <a:picLocks noChangeAspect="1" noChangeArrowheads="1"/>
              </p:cNvPicPr>
              <p:nvPr/>
            </p:nvPicPr>
            <p:blipFill>
              <a:blip r:embed="rId3" cstate="print"/>
              <a:srcRect/>
              <a:stretch>
                <a:fillRect/>
              </a:stretch>
            </p:blipFill>
            <p:spPr bwMode="auto">
              <a:xfrm>
                <a:off x="357158" y="853048"/>
                <a:ext cx="4857784" cy="3861836"/>
              </a:xfrm>
              <a:prstGeom prst="rect">
                <a:avLst/>
              </a:prstGeom>
              <a:noFill/>
              <a:ln w="19050">
                <a:solidFill>
                  <a:schemeClr val="tx1"/>
                </a:solidFill>
              </a:ln>
            </p:spPr>
          </p:pic>
          <p:pic>
            <p:nvPicPr>
              <p:cNvPr id="242696" name="Picture 8" descr="F:\2010_GannetEF_4D\images\DT_Profile_9706_NoTidal.jpg"/>
              <p:cNvPicPr>
                <a:picLocks noChangeAspect="1" noChangeArrowheads="1"/>
              </p:cNvPicPr>
              <p:nvPr/>
            </p:nvPicPr>
            <p:blipFill>
              <a:blip r:embed="rId4" cstate="print"/>
              <a:srcRect/>
              <a:stretch>
                <a:fillRect/>
              </a:stretch>
            </p:blipFill>
            <p:spPr bwMode="auto">
              <a:xfrm>
                <a:off x="357158" y="4500570"/>
                <a:ext cx="4863186" cy="2190246"/>
              </a:xfrm>
              <a:prstGeom prst="rect">
                <a:avLst/>
              </a:prstGeom>
              <a:noFill/>
              <a:ln w="19050">
                <a:solidFill>
                  <a:schemeClr val="tx1"/>
                </a:solidFill>
              </a:ln>
            </p:spPr>
          </p:pic>
        </p:grpSp>
        <p:sp>
          <p:nvSpPr>
            <p:cNvPr id="9" name="TextBox 8"/>
            <p:cNvSpPr txBox="1"/>
            <p:nvPr/>
          </p:nvSpPr>
          <p:spPr>
            <a:xfrm>
              <a:off x="899592" y="980728"/>
              <a:ext cx="1935031" cy="320264"/>
            </a:xfrm>
            <a:prstGeom prst="rect">
              <a:avLst/>
            </a:prstGeom>
            <a:solidFill>
              <a:schemeClr val="accent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 Map</a:t>
              </a:r>
            </a:p>
          </p:txBody>
        </p:sp>
        <p:sp>
          <p:nvSpPr>
            <p:cNvPr id="10" name="TextBox 9"/>
            <p:cNvSpPr txBox="1"/>
            <p:nvPr/>
          </p:nvSpPr>
          <p:spPr>
            <a:xfrm rot="16200000">
              <a:off x="-832527" y="5211721"/>
              <a:ext cx="2016224" cy="32298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4D Timeshifts</a:t>
              </a:r>
            </a:p>
          </p:txBody>
        </p:sp>
        <p:sp>
          <p:nvSpPr>
            <p:cNvPr id="11" name="TextBox 10"/>
            <p:cNvSpPr txBox="1"/>
            <p:nvPr/>
          </p:nvSpPr>
          <p:spPr>
            <a:xfrm>
              <a:off x="2405308" y="6220534"/>
              <a:ext cx="2016224" cy="32026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Inline</a:t>
              </a:r>
            </a:p>
          </p:txBody>
        </p:sp>
        <p:cxnSp>
          <p:nvCxnSpPr>
            <p:cNvPr id="13" name="Straight Arrow Connector 12"/>
            <p:cNvCxnSpPr/>
            <p:nvPr/>
          </p:nvCxnSpPr>
          <p:spPr>
            <a:xfrm>
              <a:off x="3125387" y="6364550"/>
              <a:ext cx="576064" cy="1588"/>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1" y="908720"/>
              <a:ext cx="683568" cy="2882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2ms</a:t>
              </a:r>
            </a:p>
          </p:txBody>
        </p:sp>
        <p:sp>
          <p:nvSpPr>
            <p:cNvPr id="15" name="TextBox 14"/>
            <p:cNvSpPr txBox="1"/>
            <p:nvPr/>
          </p:nvSpPr>
          <p:spPr>
            <a:xfrm>
              <a:off x="0" y="4264692"/>
              <a:ext cx="720079" cy="2882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-2ms</a:t>
              </a:r>
            </a:p>
          </p:txBody>
        </p:sp>
        <p:sp>
          <p:nvSpPr>
            <p:cNvPr id="17" name="TextBox 16"/>
            <p:cNvSpPr txBox="1"/>
            <p:nvPr/>
          </p:nvSpPr>
          <p:spPr>
            <a:xfrm>
              <a:off x="-28128" y="6309320"/>
              <a:ext cx="711696" cy="2882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-5ms</a:t>
              </a:r>
            </a:p>
          </p:txBody>
        </p:sp>
        <p:sp>
          <p:nvSpPr>
            <p:cNvPr id="18" name="TextBox 17"/>
            <p:cNvSpPr txBox="1"/>
            <p:nvPr/>
          </p:nvSpPr>
          <p:spPr>
            <a:xfrm>
              <a:off x="3236545" y="5060500"/>
              <a:ext cx="2016224" cy="32026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multiplicity display</a:t>
              </a:r>
            </a:p>
          </p:txBody>
        </p:sp>
        <p:sp>
          <p:nvSpPr>
            <p:cNvPr id="16" name="TextBox 15"/>
            <p:cNvSpPr txBox="1"/>
            <p:nvPr/>
          </p:nvSpPr>
          <p:spPr>
            <a:xfrm>
              <a:off x="0" y="4797152"/>
              <a:ext cx="683567" cy="28823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5ms</a:t>
              </a:r>
            </a:p>
          </p:txBody>
        </p:sp>
      </p:grpSp>
      <p:pic>
        <p:nvPicPr>
          <p:cNvPr id="32" name="Picture 3" descr="F:\tid1.png"/>
          <p:cNvPicPr>
            <a:picLocks noChangeAspect="1" noChangeArrowheads="1"/>
          </p:cNvPicPr>
          <p:nvPr/>
        </p:nvPicPr>
        <p:blipFill>
          <a:blip r:embed="rId5" cstate="print"/>
          <a:srcRect l="3906" t="13725" r="1563" b="12300"/>
          <a:stretch>
            <a:fillRect/>
          </a:stretch>
        </p:blipFill>
        <p:spPr bwMode="auto">
          <a:xfrm>
            <a:off x="5357818" y="1179288"/>
            <a:ext cx="3505192" cy="1535332"/>
          </a:xfrm>
          <a:prstGeom prst="rect">
            <a:avLst/>
          </a:prstGeom>
          <a:noFill/>
          <a:ln w="19050">
            <a:solidFill>
              <a:srgbClr val="595959"/>
            </a:solidFill>
          </a:ln>
        </p:spPr>
      </p:pic>
      <p:sp>
        <p:nvSpPr>
          <p:cNvPr id="33" name="Text Box 4"/>
          <p:cNvSpPr txBox="1">
            <a:spLocks noChangeArrowheads="1"/>
          </p:cNvSpPr>
          <p:nvPr/>
        </p:nvSpPr>
        <p:spPr bwMode="auto">
          <a:xfrm>
            <a:off x="5334000" y="2714620"/>
            <a:ext cx="3810000" cy="707886"/>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0" cap="none" spc="0" normalizeH="0" baseline="0" noProof="0" dirty="0">
                <a:ln>
                  <a:noFill/>
                </a:ln>
                <a:solidFill>
                  <a:srgbClr val="D42E12"/>
                </a:solidFill>
                <a:effectLst/>
                <a:uLnTx/>
                <a:uFillTx/>
                <a:latin typeface="Futura Medium" pitchFamily="2" charset="0"/>
                <a:ea typeface="+mn-ea"/>
                <a:cs typeface="Arial" charset="0"/>
              </a:rPr>
              <a:t>Measured tides</a:t>
            </a:r>
          </a:p>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0" cap="none" spc="0" normalizeH="0" baseline="0" noProof="0" dirty="0">
                <a:ln>
                  <a:noFill/>
                </a:ln>
                <a:solidFill>
                  <a:srgbClr val="0924A9"/>
                </a:solidFill>
                <a:effectLst/>
                <a:uLnTx/>
                <a:uFillTx/>
                <a:latin typeface="Futura Medium" pitchFamily="2" charset="0"/>
                <a:ea typeface="+mn-ea"/>
                <a:cs typeface="Arial" charset="0"/>
              </a:rPr>
              <a:t>Predicted tides</a:t>
            </a:r>
          </a:p>
        </p:txBody>
      </p:sp>
      <p:sp>
        <p:nvSpPr>
          <p:cNvPr id="34" name="Rectangle 5"/>
          <p:cNvSpPr>
            <a:spLocks noChangeArrowheads="1"/>
          </p:cNvSpPr>
          <p:nvPr/>
        </p:nvSpPr>
        <p:spPr bwMode="auto">
          <a:xfrm>
            <a:off x="5286380" y="785794"/>
            <a:ext cx="3696974" cy="584775"/>
          </a:xfrm>
          <a:prstGeom prst="rect">
            <a:avLst/>
          </a:prstGeom>
          <a:noFill/>
          <a:ln w="9525">
            <a:noFill/>
            <a:miter lim="800000"/>
            <a:headEnd/>
            <a:tailEnd/>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Tidal corrections (microseconds) vs. time </a:t>
            </a:r>
            <a:b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br>
            <a:endPar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endParaRPr>
          </a:p>
        </p:txBody>
      </p:sp>
      <p:sp>
        <p:nvSpPr>
          <p:cNvPr id="35" name="TextBox 34"/>
          <p:cNvSpPr txBox="1"/>
          <p:nvPr/>
        </p:nvSpPr>
        <p:spPr>
          <a:xfrm>
            <a:off x="5429256" y="3643314"/>
            <a:ext cx="3554098" cy="1754326"/>
          </a:xfrm>
          <a:prstGeom prst="rect">
            <a:avLst/>
          </a:prstGeom>
          <a:noFill/>
        </p:spPr>
        <p:txBody>
          <a:bodyPr wrap="square" rtlCol="0">
            <a:spAutoFit/>
          </a:bodyPr>
          <a:lstStyle/>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Predicted tides do not account for atmospheric pressure, storm surges and so on</a:t>
            </a:r>
          </a:p>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Errors generally within 0.3 </a:t>
            </a:r>
            <a:r>
              <a:rPr kumimoji="0" lang="en-GB" sz="1800" b="0" i="0" u="none" strike="noStrike" kern="0" cap="none" spc="0" normalizeH="0" baseline="0" noProof="0" dirty="0" err="1">
                <a:ln>
                  <a:noFill/>
                </a:ln>
                <a:solidFill>
                  <a:srgbClr val="595959"/>
                </a:solidFill>
                <a:effectLst/>
                <a:uLnTx/>
                <a:uFillTx/>
                <a:latin typeface="Futura Medium" pitchFamily="2" charset="0"/>
                <a:ea typeface="+mn-ea"/>
                <a:cs typeface="Arial" charset="0"/>
              </a:rPr>
              <a:t>ms</a:t>
            </a: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 (~20 cm)</a:t>
            </a:r>
          </a:p>
        </p:txBody>
      </p:sp>
      <p:cxnSp>
        <p:nvCxnSpPr>
          <p:cNvPr id="36" name="Straight Connector 35"/>
          <p:cNvCxnSpPr/>
          <p:nvPr/>
        </p:nvCxnSpPr>
        <p:spPr>
          <a:xfrm rot="5400000">
            <a:off x="8215338" y="2000240"/>
            <a:ext cx="857256" cy="0"/>
          </a:xfrm>
          <a:prstGeom prst="line">
            <a:avLst/>
          </a:prstGeom>
          <a:noFill/>
          <a:ln w="25400" cap="flat" cmpd="sng" algn="ctr">
            <a:solidFill>
              <a:srgbClr val="595959"/>
            </a:solidFill>
            <a:prstDash val="solid"/>
            <a:headEnd type="triangle" w="med" len="med"/>
            <a:tailEnd type="triangle" w="med" len="med"/>
          </a:ln>
          <a:effectLst/>
        </p:spPr>
      </p:cxnSp>
      <p:sp>
        <p:nvSpPr>
          <p:cNvPr id="37" name="TextBox 36"/>
          <p:cNvSpPr txBox="1"/>
          <p:nvPr/>
        </p:nvSpPr>
        <p:spPr>
          <a:xfrm>
            <a:off x="8143900" y="1785926"/>
            <a:ext cx="92869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1ms</a:t>
            </a:r>
          </a:p>
        </p:txBody>
      </p:sp>
      <p:sp>
        <p:nvSpPr>
          <p:cNvPr id="23" name="TextBox 22"/>
          <p:cNvSpPr txBox="1"/>
          <p:nvPr/>
        </p:nvSpPr>
        <p:spPr>
          <a:xfrm>
            <a:off x="755576" y="4674622"/>
            <a:ext cx="2016224" cy="307777"/>
          </a:xfrm>
          <a:prstGeom prst="rect">
            <a:avLst/>
          </a:prstGeom>
          <a:solidFill>
            <a:schemeClr val="accent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 Profile</a:t>
            </a:r>
          </a:p>
        </p:txBody>
      </p:sp>
    </p:spTree>
    <p:extLst>
      <p:ext uri="{BB962C8B-B14F-4D97-AF65-F5344CB8AC3E}">
        <p14:creationId xmlns:p14="http://schemas.microsoft.com/office/powerpoint/2010/main" val="2786629231"/>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B0F0"/>
                </a:solidFill>
              </a:rPr>
              <a:t>Water Column Corrections: Tidal Statics Applied</a:t>
            </a:r>
          </a:p>
        </p:txBody>
      </p:sp>
      <p:grpSp>
        <p:nvGrpSpPr>
          <p:cNvPr id="4" name="Group 3"/>
          <p:cNvGrpSpPr/>
          <p:nvPr/>
        </p:nvGrpSpPr>
        <p:grpSpPr>
          <a:xfrm>
            <a:off x="-28128" y="822960"/>
            <a:ext cx="5002464" cy="5614416"/>
            <a:chOff x="-28128" y="842929"/>
            <a:chExt cx="5002464" cy="5839338"/>
          </a:xfrm>
        </p:grpSpPr>
        <p:pic>
          <p:nvPicPr>
            <p:cNvPr id="6" name="Picture 6" descr="F:\2010_GannetEF_4D\images\DT_9706_Tidals.jpg"/>
            <p:cNvPicPr>
              <a:picLocks noChangeAspect="1" noChangeArrowheads="1"/>
            </p:cNvPicPr>
            <p:nvPr/>
          </p:nvPicPr>
          <p:blipFill>
            <a:blip r:embed="rId3" cstate="print"/>
            <a:srcRect/>
            <a:stretch>
              <a:fillRect/>
            </a:stretch>
          </p:blipFill>
          <p:spPr bwMode="auto">
            <a:xfrm>
              <a:off x="338328" y="842929"/>
              <a:ext cx="4626864" cy="3606729"/>
            </a:xfrm>
            <a:prstGeom prst="rect">
              <a:avLst/>
            </a:prstGeom>
            <a:noFill/>
            <a:ln w="19050">
              <a:solidFill>
                <a:schemeClr val="tx1"/>
              </a:solidFill>
            </a:ln>
          </p:spPr>
        </p:pic>
        <p:pic>
          <p:nvPicPr>
            <p:cNvPr id="7" name="Picture 9" descr="F:\2010_GannetEF_4D\images\DT_Profile_9707_Tidal.jpg"/>
            <p:cNvPicPr>
              <a:picLocks noChangeArrowheads="1"/>
            </p:cNvPicPr>
            <p:nvPr/>
          </p:nvPicPr>
          <p:blipFill>
            <a:blip r:embed="rId4" cstate="print"/>
            <a:srcRect/>
            <a:stretch>
              <a:fillRect/>
            </a:stretch>
          </p:blipFill>
          <p:spPr bwMode="auto">
            <a:xfrm>
              <a:off x="338328" y="4494893"/>
              <a:ext cx="4636008" cy="2187374"/>
            </a:xfrm>
            <a:prstGeom prst="rect">
              <a:avLst/>
            </a:prstGeom>
            <a:noFill/>
            <a:ln w="19050">
              <a:solidFill>
                <a:schemeClr val="tx1"/>
              </a:solidFill>
            </a:ln>
          </p:spPr>
        </p:pic>
        <p:sp>
          <p:nvSpPr>
            <p:cNvPr id="15" name="TextBox 14"/>
            <p:cNvSpPr txBox="1"/>
            <p:nvPr/>
          </p:nvSpPr>
          <p:spPr>
            <a:xfrm>
              <a:off x="899592" y="980728"/>
              <a:ext cx="201622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a:t>
              </a:r>
            </a:p>
          </p:txBody>
        </p:sp>
        <p:sp>
          <p:nvSpPr>
            <p:cNvPr id="16" name="TextBox 15"/>
            <p:cNvSpPr txBox="1"/>
            <p:nvPr/>
          </p:nvSpPr>
          <p:spPr>
            <a:xfrm rot="16200000">
              <a:off x="-825187" y="5203939"/>
              <a:ext cx="201622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4D Timeshifts</a:t>
              </a:r>
            </a:p>
          </p:txBody>
        </p:sp>
        <p:sp>
          <p:nvSpPr>
            <p:cNvPr id="19" name="TextBox 18"/>
            <p:cNvSpPr txBox="1"/>
            <p:nvPr/>
          </p:nvSpPr>
          <p:spPr>
            <a:xfrm>
              <a:off x="0" y="908720"/>
              <a:ext cx="504056" cy="28809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2ms</a:t>
              </a:r>
            </a:p>
          </p:txBody>
        </p:sp>
        <p:sp>
          <p:nvSpPr>
            <p:cNvPr id="20" name="TextBox 19"/>
            <p:cNvSpPr txBox="1"/>
            <p:nvPr/>
          </p:nvSpPr>
          <p:spPr>
            <a:xfrm>
              <a:off x="0" y="4195097"/>
              <a:ext cx="720080" cy="28809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-2ms</a:t>
              </a:r>
            </a:p>
          </p:txBody>
        </p:sp>
        <p:sp>
          <p:nvSpPr>
            <p:cNvPr id="21" name="TextBox 20"/>
            <p:cNvSpPr txBox="1"/>
            <p:nvPr/>
          </p:nvSpPr>
          <p:spPr>
            <a:xfrm>
              <a:off x="0" y="4797152"/>
              <a:ext cx="504056" cy="28809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5ms</a:t>
              </a:r>
            </a:p>
          </p:txBody>
        </p:sp>
        <p:sp>
          <p:nvSpPr>
            <p:cNvPr id="22" name="TextBox 21"/>
            <p:cNvSpPr txBox="1"/>
            <p:nvPr/>
          </p:nvSpPr>
          <p:spPr>
            <a:xfrm>
              <a:off x="-28128" y="6309320"/>
              <a:ext cx="711696" cy="28809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-5ms</a:t>
              </a:r>
            </a:p>
          </p:txBody>
        </p:sp>
      </p:grpSp>
      <p:pic>
        <p:nvPicPr>
          <p:cNvPr id="30" name="Picture 3" descr="F:\tid1.png"/>
          <p:cNvPicPr>
            <a:picLocks noChangeAspect="1" noChangeArrowheads="1"/>
          </p:cNvPicPr>
          <p:nvPr/>
        </p:nvPicPr>
        <p:blipFill>
          <a:blip r:embed="rId5" cstate="print"/>
          <a:srcRect l="3906" t="13725" r="1563" b="12300"/>
          <a:stretch>
            <a:fillRect/>
          </a:stretch>
        </p:blipFill>
        <p:spPr bwMode="auto">
          <a:xfrm>
            <a:off x="5357818" y="1179288"/>
            <a:ext cx="3505192" cy="1535332"/>
          </a:xfrm>
          <a:prstGeom prst="rect">
            <a:avLst/>
          </a:prstGeom>
          <a:noFill/>
          <a:ln w="19050">
            <a:solidFill>
              <a:srgbClr val="595959"/>
            </a:solidFill>
          </a:ln>
        </p:spPr>
      </p:pic>
      <p:sp>
        <p:nvSpPr>
          <p:cNvPr id="31" name="Text Box 4"/>
          <p:cNvSpPr txBox="1">
            <a:spLocks noChangeArrowheads="1"/>
          </p:cNvSpPr>
          <p:nvPr/>
        </p:nvSpPr>
        <p:spPr bwMode="auto">
          <a:xfrm>
            <a:off x="5334000" y="2714620"/>
            <a:ext cx="3810000" cy="707886"/>
          </a:xfrm>
          <a:prstGeom prst="rect">
            <a:avLst/>
          </a:prstGeom>
          <a:noFill/>
          <a:ln w="9525">
            <a:noFill/>
            <a:miter lim="800000"/>
            <a:headEnd/>
            <a:tailEnd/>
          </a:ln>
          <a:effectLst/>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0" cap="none" spc="0" normalizeH="0" baseline="0" noProof="0" dirty="0">
                <a:ln>
                  <a:noFill/>
                </a:ln>
                <a:solidFill>
                  <a:srgbClr val="D42E12"/>
                </a:solidFill>
                <a:effectLst/>
                <a:uLnTx/>
                <a:uFillTx/>
                <a:latin typeface="Futura Medium" pitchFamily="2" charset="0"/>
                <a:ea typeface="+mn-ea"/>
                <a:cs typeface="Arial" charset="0"/>
              </a:rPr>
              <a:t>Measured tides</a:t>
            </a:r>
          </a:p>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600" b="0" i="0" u="none" strike="noStrike" kern="0" cap="none" spc="0" normalizeH="0" baseline="0" noProof="0" dirty="0">
                <a:ln>
                  <a:noFill/>
                </a:ln>
                <a:solidFill>
                  <a:srgbClr val="0924A9"/>
                </a:solidFill>
                <a:effectLst/>
                <a:uLnTx/>
                <a:uFillTx/>
                <a:latin typeface="Futura Medium" pitchFamily="2" charset="0"/>
                <a:ea typeface="+mn-ea"/>
                <a:cs typeface="Arial" charset="0"/>
              </a:rPr>
              <a:t>Predicted tides</a:t>
            </a:r>
          </a:p>
        </p:txBody>
      </p:sp>
      <p:sp>
        <p:nvSpPr>
          <p:cNvPr id="32" name="Rectangle 5"/>
          <p:cNvSpPr>
            <a:spLocks noChangeArrowheads="1"/>
          </p:cNvSpPr>
          <p:nvPr/>
        </p:nvSpPr>
        <p:spPr bwMode="auto">
          <a:xfrm>
            <a:off x="5286380" y="785794"/>
            <a:ext cx="3696974" cy="584775"/>
          </a:xfrm>
          <a:prstGeom prst="rect">
            <a:avLst/>
          </a:prstGeom>
          <a:noFill/>
          <a:ln w="9525">
            <a:noFill/>
            <a:miter lim="800000"/>
            <a:headEnd/>
            <a:tailEnd/>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Tidal corrections (microseconds) vs. time </a:t>
            </a:r>
            <a:b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br>
            <a:endPar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endParaRPr>
          </a:p>
        </p:txBody>
      </p:sp>
      <p:cxnSp>
        <p:nvCxnSpPr>
          <p:cNvPr id="33" name="Straight Connector 32"/>
          <p:cNvCxnSpPr/>
          <p:nvPr/>
        </p:nvCxnSpPr>
        <p:spPr>
          <a:xfrm rot="5400000">
            <a:off x="8215338" y="2000240"/>
            <a:ext cx="857256" cy="0"/>
          </a:xfrm>
          <a:prstGeom prst="line">
            <a:avLst/>
          </a:prstGeom>
          <a:noFill/>
          <a:ln w="25400" cap="flat" cmpd="sng" algn="ctr">
            <a:solidFill>
              <a:srgbClr val="595959"/>
            </a:solidFill>
            <a:prstDash val="solid"/>
            <a:headEnd type="triangle" w="med" len="med"/>
            <a:tailEnd type="triangle" w="med" len="med"/>
          </a:ln>
          <a:effectLst/>
        </p:spPr>
      </p:cxnSp>
      <p:sp>
        <p:nvSpPr>
          <p:cNvPr id="34" name="TextBox 33"/>
          <p:cNvSpPr txBox="1"/>
          <p:nvPr/>
        </p:nvSpPr>
        <p:spPr>
          <a:xfrm>
            <a:off x="8143900" y="1785926"/>
            <a:ext cx="92869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595959"/>
                </a:solidFill>
                <a:effectLst/>
                <a:uLnTx/>
                <a:uFillTx/>
                <a:latin typeface="Futura Medium" pitchFamily="2" charset="0"/>
                <a:ea typeface="+mn-ea"/>
                <a:cs typeface="Arial" charset="0"/>
              </a:rPr>
              <a:t>1ms</a:t>
            </a:r>
          </a:p>
        </p:txBody>
      </p:sp>
      <p:sp>
        <p:nvSpPr>
          <p:cNvPr id="35" name="TextBox 34"/>
          <p:cNvSpPr txBox="1"/>
          <p:nvPr/>
        </p:nvSpPr>
        <p:spPr>
          <a:xfrm>
            <a:off x="5239504" y="3809060"/>
            <a:ext cx="3904496" cy="1754326"/>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tabLst/>
              <a:defRPr/>
            </a:pP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Still:</a:t>
            </a:r>
          </a:p>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Predicted tides do not account for atmospheric pressure, storm surges and so on</a:t>
            </a:r>
          </a:p>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800" b="0" i="0" u="none" strike="noStrike" kern="0" cap="none" spc="0" normalizeH="0" baseline="0" noProof="0" dirty="0">
                <a:ln>
                  <a:noFill/>
                </a:ln>
                <a:solidFill>
                  <a:srgbClr val="595959"/>
                </a:solidFill>
                <a:effectLst/>
                <a:uLnTx/>
                <a:uFillTx/>
                <a:latin typeface="Futura Medium" pitchFamily="2" charset="0"/>
                <a:ea typeface="+mn-ea"/>
                <a:cs typeface="Arial" charset="0"/>
              </a:rPr>
              <a:t>Errors generally within 0.3ms (~20cm)</a:t>
            </a:r>
          </a:p>
        </p:txBody>
      </p:sp>
      <p:sp>
        <p:nvSpPr>
          <p:cNvPr id="24" name="TextBox 23"/>
          <p:cNvSpPr txBox="1"/>
          <p:nvPr/>
        </p:nvSpPr>
        <p:spPr>
          <a:xfrm>
            <a:off x="855898" y="948454"/>
            <a:ext cx="1843894" cy="307777"/>
          </a:xfrm>
          <a:prstGeom prst="rect">
            <a:avLst/>
          </a:prstGeom>
          <a:solidFill>
            <a:schemeClr val="accent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 Map</a:t>
            </a:r>
          </a:p>
        </p:txBody>
      </p:sp>
      <p:sp>
        <p:nvSpPr>
          <p:cNvPr id="25" name="TextBox 24"/>
          <p:cNvSpPr txBox="1"/>
          <p:nvPr/>
        </p:nvSpPr>
        <p:spPr>
          <a:xfrm>
            <a:off x="2290697" y="5983966"/>
            <a:ext cx="1921263" cy="3253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Inline</a:t>
            </a:r>
          </a:p>
        </p:txBody>
      </p:sp>
      <p:cxnSp>
        <p:nvCxnSpPr>
          <p:cNvPr id="26" name="Straight Arrow Connector 25"/>
          <p:cNvCxnSpPr/>
          <p:nvPr/>
        </p:nvCxnSpPr>
        <p:spPr>
          <a:xfrm>
            <a:off x="2976862" y="6122367"/>
            <a:ext cx="548932" cy="1526"/>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3082785" y="4869160"/>
            <a:ext cx="1921263" cy="3253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multiplicity display</a:t>
            </a:r>
          </a:p>
        </p:txBody>
      </p:sp>
      <p:sp>
        <p:nvSpPr>
          <p:cNvPr id="37" name="TextBox 36"/>
          <p:cNvSpPr txBox="1"/>
          <p:nvPr/>
        </p:nvSpPr>
        <p:spPr>
          <a:xfrm>
            <a:off x="755576" y="4674622"/>
            <a:ext cx="2016224" cy="307777"/>
          </a:xfrm>
          <a:prstGeom prst="rect">
            <a:avLst/>
          </a:prstGeom>
          <a:solidFill>
            <a:schemeClr val="accent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 Profile</a:t>
            </a:r>
          </a:p>
        </p:txBody>
      </p:sp>
    </p:spTree>
    <p:extLst>
      <p:ext uri="{BB962C8B-B14F-4D97-AF65-F5344CB8AC3E}">
        <p14:creationId xmlns:p14="http://schemas.microsoft.com/office/powerpoint/2010/main" val="1181242165"/>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B0F0"/>
                </a:solidFill>
              </a:rPr>
              <a:t>Water Column Corrections: Tidal Statics + 4D Statics</a:t>
            </a:r>
          </a:p>
        </p:txBody>
      </p:sp>
      <p:pic>
        <p:nvPicPr>
          <p:cNvPr id="7" name="Picture 5" descr="F:\2010_GannetEF_4D\images\DT_9706_4DStatics.jpg"/>
          <p:cNvPicPr>
            <a:picLocks noChangeAspect="1" noChangeArrowheads="1"/>
          </p:cNvPicPr>
          <p:nvPr/>
        </p:nvPicPr>
        <p:blipFill>
          <a:blip r:embed="rId3" cstate="print"/>
          <a:srcRect/>
          <a:stretch>
            <a:fillRect/>
          </a:stretch>
        </p:blipFill>
        <p:spPr bwMode="auto">
          <a:xfrm>
            <a:off x="357158" y="837400"/>
            <a:ext cx="4636008" cy="3605248"/>
          </a:xfrm>
          <a:prstGeom prst="rect">
            <a:avLst/>
          </a:prstGeom>
          <a:noFill/>
          <a:ln w="19050">
            <a:solidFill>
              <a:schemeClr val="tx1"/>
            </a:solidFill>
          </a:ln>
        </p:spPr>
      </p:pic>
      <p:pic>
        <p:nvPicPr>
          <p:cNvPr id="6" name="Picture 10" descr="F:\2010_GannetEF_4D\images\DT_Profile_9706_4DStatics.jpg"/>
          <p:cNvPicPr>
            <a:picLocks noChangeArrowheads="1"/>
          </p:cNvPicPr>
          <p:nvPr/>
        </p:nvPicPr>
        <p:blipFill>
          <a:blip r:embed="rId4" cstate="print"/>
          <a:srcRect/>
          <a:stretch>
            <a:fillRect/>
          </a:stretch>
        </p:blipFill>
        <p:spPr bwMode="auto">
          <a:xfrm>
            <a:off x="357158" y="4339992"/>
            <a:ext cx="4636008" cy="2103120"/>
          </a:xfrm>
          <a:prstGeom prst="rect">
            <a:avLst/>
          </a:prstGeom>
          <a:noFill/>
          <a:ln w="19050">
            <a:solidFill>
              <a:schemeClr val="tx1"/>
            </a:solidFill>
          </a:ln>
        </p:spPr>
      </p:pic>
      <p:sp>
        <p:nvSpPr>
          <p:cNvPr id="15" name="TextBox 14"/>
          <p:cNvSpPr txBox="1"/>
          <p:nvPr/>
        </p:nvSpPr>
        <p:spPr>
          <a:xfrm>
            <a:off x="899592" y="916558"/>
            <a:ext cx="2016224"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4D Timeshifts</a:t>
            </a:r>
          </a:p>
        </p:txBody>
      </p:sp>
      <p:sp>
        <p:nvSpPr>
          <p:cNvPr id="16" name="TextBox 15"/>
          <p:cNvSpPr txBox="1"/>
          <p:nvPr/>
        </p:nvSpPr>
        <p:spPr>
          <a:xfrm rot="16200000">
            <a:off x="-784243" y="4987311"/>
            <a:ext cx="2016224"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4D Timeshifts</a:t>
            </a:r>
          </a:p>
        </p:txBody>
      </p:sp>
      <p:sp>
        <p:nvSpPr>
          <p:cNvPr id="19" name="TextBox 18"/>
          <p:cNvSpPr txBox="1"/>
          <p:nvPr/>
        </p:nvSpPr>
        <p:spPr>
          <a:xfrm>
            <a:off x="0" y="888975"/>
            <a:ext cx="504056"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Arial" charset="0"/>
              </a:rPr>
              <a:t>2ms</a:t>
            </a:r>
          </a:p>
        </p:txBody>
      </p:sp>
      <p:sp>
        <p:nvSpPr>
          <p:cNvPr id="20" name="TextBox 19"/>
          <p:cNvSpPr txBox="1"/>
          <p:nvPr/>
        </p:nvSpPr>
        <p:spPr>
          <a:xfrm>
            <a:off x="0" y="4061080"/>
            <a:ext cx="720080"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-2ms</a:t>
            </a:r>
          </a:p>
        </p:txBody>
      </p:sp>
      <p:sp>
        <p:nvSpPr>
          <p:cNvPr id="21" name="TextBox 20"/>
          <p:cNvSpPr txBox="1"/>
          <p:nvPr/>
        </p:nvSpPr>
        <p:spPr>
          <a:xfrm>
            <a:off x="0" y="4565136"/>
            <a:ext cx="504056" cy="2616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1" i="0" u="none" strike="noStrike" kern="1200" cap="none" spc="0" normalizeH="0" baseline="0" noProof="0" dirty="0">
                <a:ln>
                  <a:noFill/>
                </a:ln>
                <a:solidFill>
                  <a:srgbClr val="595959"/>
                </a:solidFill>
                <a:effectLst/>
                <a:uLnTx/>
                <a:uFillTx/>
                <a:latin typeface="Futura Medium" pitchFamily="2" charset="0"/>
                <a:ea typeface="+mn-ea"/>
                <a:cs typeface="Arial" charset="0"/>
              </a:rPr>
              <a:t>5ms</a:t>
            </a:r>
          </a:p>
        </p:txBody>
      </p:sp>
      <p:sp>
        <p:nvSpPr>
          <p:cNvPr id="22" name="TextBox 21"/>
          <p:cNvSpPr txBox="1"/>
          <p:nvPr/>
        </p:nvSpPr>
        <p:spPr>
          <a:xfrm>
            <a:off x="-28128" y="6077304"/>
            <a:ext cx="711696" cy="2769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Arial" charset="0"/>
              </a:rPr>
              <a:t>-5ms</a:t>
            </a:r>
          </a:p>
        </p:txBody>
      </p:sp>
      <p:pic>
        <p:nvPicPr>
          <p:cNvPr id="36" name="Picture 35" descr="F:\2010_GannetEF_4D\images\DT_Profile_9706_Histograms.jpg"/>
          <p:cNvPicPr>
            <a:picLocks noChangeAspect="1" noChangeArrowheads="1"/>
          </p:cNvPicPr>
          <p:nvPr/>
        </p:nvPicPr>
        <p:blipFill>
          <a:blip r:embed="rId5" cstate="print"/>
          <a:srcRect/>
          <a:stretch>
            <a:fillRect/>
          </a:stretch>
        </p:blipFill>
        <p:spPr bwMode="auto">
          <a:xfrm>
            <a:off x="5429256" y="1142984"/>
            <a:ext cx="2995498" cy="1928826"/>
          </a:xfrm>
          <a:prstGeom prst="rect">
            <a:avLst/>
          </a:prstGeom>
          <a:noFill/>
          <a:ln w="19050">
            <a:solidFill>
              <a:srgbClr val="595959"/>
            </a:solidFill>
          </a:ln>
        </p:spPr>
      </p:pic>
      <p:sp>
        <p:nvSpPr>
          <p:cNvPr id="37" name="TextBox 36"/>
          <p:cNvSpPr txBox="1"/>
          <p:nvPr/>
        </p:nvSpPr>
        <p:spPr>
          <a:xfrm>
            <a:off x="5449808" y="4500570"/>
            <a:ext cx="3429024" cy="1815882"/>
          </a:xfrm>
          <a:prstGeom prst="rect">
            <a:avLst/>
          </a:prstGeom>
          <a:noFill/>
        </p:spPr>
        <p:txBody>
          <a:bodyPr wrap="square" rtlCol="0">
            <a:spAutoFit/>
          </a:bodyPr>
          <a:lstStyle/>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600" b="0" i="0" u="none" strike="noStrike" kern="0" cap="none" spc="0" normalizeH="0" baseline="0" noProof="0" dirty="0">
                <a:ln>
                  <a:noFill/>
                </a:ln>
                <a:solidFill>
                  <a:srgbClr val="595959"/>
                </a:solidFill>
                <a:effectLst/>
                <a:uLnTx/>
                <a:uFillTx/>
                <a:latin typeface="Futura Medium" pitchFamily="2" charset="0"/>
                <a:ea typeface="+mn-ea"/>
                <a:cs typeface="Arial" charset="0"/>
              </a:rPr>
              <a:t>Correlate datasets and decompose timeshifts into sail lines and shotpoints. Take one correction per sail line or allow to vary smoothly (long lines)</a:t>
            </a:r>
          </a:p>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600" b="0" i="0" u="none" strike="noStrike" kern="0" cap="none" spc="0" normalizeH="0" baseline="0" noProof="0" dirty="0">
                <a:ln>
                  <a:noFill/>
                </a:ln>
                <a:solidFill>
                  <a:srgbClr val="595959"/>
                </a:solidFill>
                <a:effectLst/>
                <a:uLnTx/>
                <a:uFillTx/>
                <a:latin typeface="Futura Medium" pitchFamily="2" charset="0"/>
                <a:ea typeface="+mn-ea"/>
                <a:cs typeface="Arial" charset="0"/>
              </a:rPr>
              <a:t>Residuals from 0.3 to 0.1ms</a:t>
            </a:r>
          </a:p>
          <a:p>
            <a:pPr marL="174625" marR="0" lvl="0" indent="-174625"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en-GB" sz="1600" b="0" i="0" u="none" strike="noStrike" kern="0" cap="none" spc="0" normalizeH="0" baseline="0" noProof="0" dirty="0">
                <a:ln>
                  <a:noFill/>
                </a:ln>
                <a:solidFill>
                  <a:srgbClr val="595959"/>
                </a:solidFill>
                <a:effectLst/>
                <a:uLnTx/>
                <a:uFillTx/>
                <a:latin typeface="Futura Medium" pitchFamily="2" charset="0"/>
                <a:ea typeface="+mn-ea"/>
                <a:cs typeface="Arial" charset="0"/>
              </a:rPr>
              <a:t>Can do by cable, source either</a:t>
            </a:r>
          </a:p>
        </p:txBody>
      </p:sp>
      <p:sp>
        <p:nvSpPr>
          <p:cNvPr id="38" name="Rectangle 5"/>
          <p:cNvSpPr>
            <a:spLocks noChangeArrowheads="1"/>
          </p:cNvSpPr>
          <p:nvPr/>
        </p:nvSpPr>
        <p:spPr bwMode="auto">
          <a:xfrm>
            <a:off x="5452561" y="785794"/>
            <a:ext cx="2340834" cy="338554"/>
          </a:xfrm>
          <a:prstGeom prst="rect">
            <a:avLst/>
          </a:prstGeom>
          <a:noFill/>
          <a:ln w="9525">
            <a:noFill/>
            <a:miter lim="800000"/>
            <a:headEnd/>
            <a:tailEnd/>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4D Timeshift distributions</a:t>
            </a:r>
          </a:p>
        </p:txBody>
      </p:sp>
      <p:sp>
        <p:nvSpPr>
          <p:cNvPr id="39" name="TextBox 38"/>
          <p:cNvSpPr txBox="1"/>
          <p:nvPr/>
        </p:nvSpPr>
        <p:spPr>
          <a:xfrm>
            <a:off x="5786446" y="1214422"/>
            <a:ext cx="1785950"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F7D117"/>
                </a:solidFill>
                <a:effectLst/>
                <a:uLnTx/>
                <a:uFillTx/>
                <a:latin typeface="Futura Medium" pitchFamily="2" charset="0"/>
                <a:ea typeface="+mn-ea"/>
                <a:cs typeface="Arial" charset="0"/>
              </a:rPr>
              <a:t>None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00824A">
                    <a:lumMod val="40000"/>
                    <a:lumOff val="60000"/>
                  </a:srgbClr>
                </a:solidFill>
                <a:effectLst/>
                <a:uLnTx/>
                <a:uFillTx/>
                <a:latin typeface="Futura Medium" pitchFamily="2" charset="0"/>
                <a:ea typeface="+mn-ea"/>
                <a:cs typeface="Arial" charset="0"/>
              </a:rPr>
              <a:t>+ Tidal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FF0000"/>
                </a:solidFill>
                <a:effectLst/>
                <a:uLnTx/>
                <a:uFillTx/>
                <a:latin typeface="Futura Medium" pitchFamily="2" charset="0"/>
                <a:ea typeface="+mn-ea"/>
                <a:cs typeface="Arial" charset="0"/>
              </a:rPr>
              <a:t>+ 4D Statics</a:t>
            </a:r>
          </a:p>
        </p:txBody>
      </p:sp>
      <p:pic>
        <p:nvPicPr>
          <p:cNvPr id="40" name="Picture 3" descr="F:\4d.png"/>
          <p:cNvPicPr>
            <a:picLocks noChangeAspect="1" noChangeArrowheads="1"/>
          </p:cNvPicPr>
          <p:nvPr/>
        </p:nvPicPr>
        <p:blipFill>
          <a:blip r:embed="rId6" cstate="print"/>
          <a:srcRect l="6569" t="31580" b="19744"/>
          <a:stretch>
            <a:fillRect/>
          </a:stretch>
        </p:blipFill>
        <p:spPr bwMode="auto">
          <a:xfrm>
            <a:off x="5429256" y="3447117"/>
            <a:ext cx="3500462" cy="982015"/>
          </a:xfrm>
          <a:prstGeom prst="rect">
            <a:avLst/>
          </a:prstGeom>
          <a:noFill/>
          <a:ln w="19050">
            <a:solidFill>
              <a:srgbClr val="595959"/>
            </a:solidFill>
          </a:ln>
        </p:spPr>
      </p:pic>
      <p:sp>
        <p:nvSpPr>
          <p:cNvPr id="41" name="Rectangle 5"/>
          <p:cNvSpPr>
            <a:spLocks noChangeArrowheads="1"/>
          </p:cNvSpPr>
          <p:nvPr/>
        </p:nvSpPr>
        <p:spPr bwMode="auto">
          <a:xfrm>
            <a:off x="5455625" y="3110506"/>
            <a:ext cx="2356735" cy="338554"/>
          </a:xfrm>
          <a:prstGeom prst="rect">
            <a:avLst/>
          </a:prstGeom>
          <a:noFill/>
          <a:ln w="9525">
            <a:noFill/>
            <a:miter lim="800000"/>
            <a:headEnd/>
            <a:tailEnd/>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Sail line static corrections</a:t>
            </a:r>
          </a:p>
        </p:txBody>
      </p:sp>
      <p:sp>
        <p:nvSpPr>
          <p:cNvPr id="24" name="TextBox 23"/>
          <p:cNvSpPr txBox="1"/>
          <p:nvPr/>
        </p:nvSpPr>
        <p:spPr>
          <a:xfrm>
            <a:off x="855898" y="948454"/>
            <a:ext cx="1843894" cy="307777"/>
          </a:xfrm>
          <a:prstGeom prst="rect">
            <a:avLst/>
          </a:prstGeom>
          <a:solidFill>
            <a:schemeClr val="accent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 Map</a:t>
            </a:r>
          </a:p>
        </p:txBody>
      </p:sp>
      <p:sp>
        <p:nvSpPr>
          <p:cNvPr id="25" name="TextBox 24"/>
          <p:cNvSpPr txBox="1"/>
          <p:nvPr/>
        </p:nvSpPr>
        <p:spPr>
          <a:xfrm>
            <a:off x="2290697" y="5983966"/>
            <a:ext cx="1921263" cy="3253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595959"/>
                </a:solidFill>
                <a:effectLst/>
                <a:uLnTx/>
                <a:uFillTx/>
                <a:latin typeface="Futura Medium" pitchFamily="2" charset="0"/>
                <a:ea typeface="+mn-ea"/>
                <a:cs typeface="Arial" charset="0"/>
              </a:rPr>
              <a:t>Inline</a:t>
            </a:r>
          </a:p>
        </p:txBody>
      </p:sp>
      <p:cxnSp>
        <p:nvCxnSpPr>
          <p:cNvPr id="26" name="Straight Arrow Connector 25"/>
          <p:cNvCxnSpPr/>
          <p:nvPr/>
        </p:nvCxnSpPr>
        <p:spPr>
          <a:xfrm>
            <a:off x="2976862" y="6122367"/>
            <a:ext cx="548932" cy="1526"/>
          </a:xfrm>
          <a:prstGeom prst="straightConnector1">
            <a:avLst/>
          </a:prstGeom>
          <a:ln>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755576" y="4674622"/>
            <a:ext cx="2016224" cy="307777"/>
          </a:xfrm>
          <a:prstGeom prst="rect">
            <a:avLst/>
          </a:prstGeom>
          <a:solidFill>
            <a:schemeClr val="accent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3399"/>
                </a:solidFill>
                <a:effectLst/>
                <a:uLnTx/>
                <a:uFillTx/>
                <a:latin typeface="Futura Medium" pitchFamily="2" charset="0"/>
                <a:ea typeface="+mn-ea"/>
                <a:cs typeface="Arial" charset="0"/>
              </a:rPr>
              <a:t>4D </a:t>
            </a: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Timeshifts Profile</a:t>
            </a:r>
          </a:p>
        </p:txBody>
      </p:sp>
      <p:sp>
        <p:nvSpPr>
          <p:cNvPr id="29" name="TextBox 28"/>
          <p:cNvSpPr txBox="1"/>
          <p:nvPr/>
        </p:nvSpPr>
        <p:spPr>
          <a:xfrm>
            <a:off x="3082785" y="4869160"/>
            <a:ext cx="1921263" cy="3253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multiplicity display</a:t>
            </a:r>
          </a:p>
        </p:txBody>
      </p:sp>
    </p:spTree>
    <p:extLst>
      <p:ext uri="{BB962C8B-B14F-4D97-AF65-F5344CB8AC3E}">
        <p14:creationId xmlns:p14="http://schemas.microsoft.com/office/powerpoint/2010/main" val="3842010618"/>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8"/>
          <p:cNvGrpSpPr/>
          <p:nvPr/>
        </p:nvGrpSpPr>
        <p:grpSpPr>
          <a:xfrm>
            <a:off x="4733811" y="706345"/>
            <a:ext cx="4044828" cy="3238084"/>
            <a:chOff x="200999" y="3865201"/>
            <a:chExt cx="4938878" cy="2353133"/>
          </a:xfrm>
        </p:grpSpPr>
        <p:pic>
          <p:nvPicPr>
            <p:cNvPr id="89" name="Picture 2" descr="C:\Documents and Settings\Jonathan.Brain\DATA\Schiehallion\off10_nrms_vs_dsrc_add_drec.gif"/>
            <p:cNvPicPr>
              <a:picLocks noChangeAspect="1" noChangeArrowheads="1"/>
            </p:cNvPicPr>
            <p:nvPr/>
          </p:nvPicPr>
          <p:blipFill>
            <a:blip r:embed="rId3" cstate="print"/>
            <a:srcRect l="7644" t="11364" r="9668" b="11925"/>
            <a:stretch>
              <a:fillRect/>
            </a:stretch>
          </p:blipFill>
          <p:spPr bwMode="auto">
            <a:xfrm>
              <a:off x="779845" y="4138914"/>
              <a:ext cx="3952621" cy="1788658"/>
            </a:xfrm>
            <a:prstGeom prst="rect">
              <a:avLst/>
            </a:prstGeom>
            <a:noFill/>
            <a:ln w="9525">
              <a:noFill/>
              <a:miter lim="800000"/>
              <a:headEnd/>
              <a:tailEnd/>
            </a:ln>
          </p:spPr>
        </p:pic>
        <p:sp>
          <p:nvSpPr>
            <p:cNvPr id="87" name="TextBox 35"/>
            <p:cNvSpPr txBox="1">
              <a:spLocks noChangeArrowheads="1"/>
            </p:cNvSpPr>
            <p:nvPr/>
          </p:nvSpPr>
          <p:spPr bwMode="auto">
            <a:xfrm>
              <a:off x="1965206" y="5460229"/>
              <a:ext cx="2643206" cy="22366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Futura Medium" pitchFamily="2" charset="0"/>
                  <a:ea typeface="+mn-ea"/>
                  <a:cs typeface="Arial" charset="0"/>
                </a:rPr>
                <a:t>Variogram from seismic </a:t>
              </a:r>
            </a:p>
          </p:txBody>
        </p:sp>
        <p:cxnSp>
          <p:nvCxnSpPr>
            <p:cNvPr id="84" name="Straight Arrow Connector 83"/>
            <p:cNvCxnSpPr/>
            <p:nvPr/>
          </p:nvCxnSpPr>
          <p:spPr>
            <a:xfrm rot="16200000" flipV="1">
              <a:off x="71501" y="5197347"/>
              <a:ext cx="656455" cy="838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82" name="TextBox 81"/>
            <p:cNvSpPr txBox="1"/>
            <p:nvPr/>
          </p:nvSpPr>
          <p:spPr>
            <a:xfrm rot="16200000">
              <a:off x="-133780" y="4199980"/>
              <a:ext cx="1008111"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NRMS</a:t>
              </a:r>
            </a:p>
          </p:txBody>
        </p:sp>
        <p:sp>
          <p:nvSpPr>
            <p:cNvPr id="79" name="TextBox 78"/>
            <p:cNvSpPr txBox="1"/>
            <p:nvPr/>
          </p:nvSpPr>
          <p:spPr>
            <a:xfrm>
              <a:off x="2654475" y="5927572"/>
              <a:ext cx="2485402" cy="29076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595959"/>
                  </a:solidFill>
                  <a:effectLst/>
                  <a:uLnTx/>
                  <a:uFillTx/>
                  <a:latin typeface="Symbol" panose="05050102010706020507" pitchFamily="18" charset="2"/>
                  <a:cs typeface="Arial" charset="0"/>
                </a:rPr>
                <a:t>D</a:t>
              </a: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src + </a:t>
              </a:r>
              <a:r>
                <a:rPr kumimoji="0" lang="en-GB" sz="2000" b="0" i="0" u="none" strike="noStrike" kern="1200" cap="none" spc="0" normalizeH="0" baseline="0" noProof="0" dirty="0">
                  <a:ln>
                    <a:noFill/>
                  </a:ln>
                  <a:solidFill>
                    <a:srgbClr val="595959"/>
                  </a:solidFill>
                  <a:effectLst/>
                  <a:uLnTx/>
                  <a:uFillTx/>
                  <a:latin typeface="Symbol" panose="05050102010706020507" pitchFamily="18" charset="2"/>
                  <a:cs typeface="Arial" charset="0"/>
                </a:rPr>
                <a:t>D</a:t>
              </a:r>
              <a:r>
                <a:rPr kumimoji="0" lang="en-GB" sz="1600" b="0" i="0" u="none" strike="noStrike" kern="1200" cap="none" spc="0" normalizeH="0" baseline="0" noProof="0" dirty="0">
                  <a:ln>
                    <a:noFill/>
                  </a:ln>
                  <a:solidFill>
                    <a:srgbClr val="595959"/>
                  </a:solidFill>
                  <a:effectLst/>
                  <a:uLnTx/>
                  <a:uFillTx/>
                  <a:latin typeface="Futura Medium" pitchFamily="2" charset="0"/>
                  <a:ea typeface="+mn-ea"/>
                  <a:cs typeface="Arial" charset="0"/>
                </a:rPr>
                <a:t>rec</a:t>
              </a:r>
            </a:p>
          </p:txBody>
        </p:sp>
        <p:cxnSp>
          <p:nvCxnSpPr>
            <p:cNvPr id="80" name="Straight Arrow Connector 79"/>
            <p:cNvCxnSpPr/>
            <p:nvPr/>
          </p:nvCxnSpPr>
          <p:spPr>
            <a:xfrm flipV="1">
              <a:off x="1492105" y="6094875"/>
              <a:ext cx="1178553" cy="709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21" name="Freeform 120"/>
            <p:cNvSpPr/>
            <p:nvPr/>
          </p:nvSpPr>
          <p:spPr>
            <a:xfrm>
              <a:off x="779390" y="4502245"/>
              <a:ext cx="4067032" cy="1351128"/>
            </a:xfrm>
            <a:custGeom>
              <a:avLst/>
              <a:gdLst>
                <a:gd name="connsiteX0" fmla="*/ 0 w 4067033"/>
                <a:gd name="connsiteY0" fmla="*/ 1351128 h 1351128"/>
                <a:gd name="connsiteX1" fmla="*/ 95535 w 4067033"/>
                <a:gd name="connsiteY1" fmla="*/ 968991 h 1351128"/>
                <a:gd name="connsiteX2" fmla="*/ 191069 w 4067033"/>
                <a:gd name="connsiteY2" fmla="*/ 736979 h 1351128"/>
                <a:gd name="connsiteX3" fmla="*/ 368490 w 4067033"/>
                <a:gd name="connsiteY3" fmla="*/ 573206 h 1351128"/>
                <a:gd name="connsiteX4" fmla="*/ 668741 w 4067033"/>
                <a:gd name="connsiteY4" fmla="*/ 423081 h 1351128"/>
                <a:gd name="connsiteX5" fmla="*/ 1037230 w 4067033"/>
                <a:gd name="connsiteY5" fmla="*/ 313899 h 1351128"/>
                <a:gd name="connsiteX6" fmla="*/ 1460311 w 4067033"/>
                <a:gd name="connsiteY6" fmla="*/ 232012 h 1351128"/>
                <a:gd name="connsiteX7" fmla="*/ 1965278 w 4067033"/>
                <a:gd name="connsiteY7" fmla="*/ 177421 h 1351128"/>
                <a:gd name="connsiteX8" fmla="*/ 2415654 w 4067033"/>
                <a:gd name="connsiteY8" fmla="*/ 122830 h 1351128"/>
                <a:gd name="connsiteX9" fmla="*/ 3125338 w 4067033"/>
                <a:gd name="connsiteY9" fmla="*/ 54591 h 1351128"/>
                <a:gd name="connsiteX10" fmla="*/ 4067033 w 4067033"/>
                <a:gd name="connsiteY10" fmla="*/ 0 h 1351128"/>
                <a:gd name="connsiteX0" fmla="*/ 0 w 4067033"/>
                <a:gd name="connsiteY0" fmla="*/ 1351128 h 1351128"/>
                <a:gd name="connsiteX1" fmla="*/ 95535 w 4067033"/>
                <a:gd name="connsiteY1" fmla="*/ 968991 h 1351128"/>
                <a:gd name="connsiteX2" fmla="*/ 191069 w 4067033"/>
                <a:gd name="connsiteY2" fmla="*/ 736979 h 1351128"/>
                <a:gd name="connsiteX3" fmla="*/ 368490 w 4067033"/>
                <a:gd name="connsiteY3" fmla="*/ 573206 h 1351128"/>
                <a:gd name="connsiteX4" fmla="*/ 668741 w 4067033"/>
                <a:gd name="connsiteY4" fmla="*/ 423081 h 1351128"/>
                <a:gd name="connsiteX5" fmla="*/ 1037230 w 4067033"/>
                <a:gd name="connsiteY5" fmla="*/ 313899 h 1351128"/>
                <a:gd name="connsiteX6" fmla="*/ 1460311 w 4067033"/>
                <a:gd name="connsiteY6" fmla="*/ 232012 h 1351128"/>
                <a:gd name="connsiteX7" fmla="*/ 2415654 w 4067033"/>
                <a:gd name="connsiteY7" fmla="*/ 122830 h 1351128"/>
                <a:gd name="connsiteX8" fmla="*/ 3125338 w 4067033"/>
                <a:gd name="connsiteY8" fmla="*/ 54591 h 1351128"/>
                <a:gd name="connsiteX9" fmla="*/ 4067033 w 4067033"/>
                <a:gd name="connsiteY9" fmla="*/ 0 h 1351128"/>
                <a:gd name="connsiteX0" fmla="*/ 0 w 4067033"/>
                <a:gd name="connsiteY0" fmla="*/ 1351128 h 1351128"/>
                <a:gd name="connsiteX1" fmla="*/ 95535 w 4067033"/>
                <a:gd name="connsiteY1" fmla="*/ 968991 h 1351128"/>
                <a:gd name="connsiteX2" fmla="*/ 191069 w 4067033"/>
                <a:gd name="connsiteY2" fmla="*/ 736979 h 1351128"/>
                <a:gd name="connsiteX3" fmla="*/ 368490 w 4067033"/>
                <a:gd name="connsiteY3" fmla="*/ 573206 h 1351128"/>
                <a:gd name="connsiteX4" fmla="*/ 668741 w 4067033"/>
                <a:gd name="connsiteY4" fmla="*/ 423081 h 1351128"/>
                <a:gd name="connsiteX5" fmla="*/ 1037230 w 4067033"/>
                <a:gd name="connsiteY5" fmla="*/ 313899 h 1351128"/>
                <a:gd name="connsiteX6" fmla="*/ 1667243 w 4067033"/>
                <a:gd name="connsiteY6" fmla="*/ 225152 h 1351128"/>
                <a:gd name="connsiteX7" fmla="*/ 2415654 w 4067033"/>
                <a:gd name="connsiteY7" fmla="*/ 122830 h 1351128"/>
                <a:gd name="connsiteX8" fmla="*/ 3125338 w 4067033"/>
                <a:gd name="connsiteY8" fmla="*/ 54591 h 1351128"/>
                <a:gd name="connsiteX9" fmla="*/ 4067033 w 4067033"/>
                <a:gd name="connsiteY9" fmla="*/ 0 h 1351128"/>
                <a:gd name="connsiteX0" fmla="*/ 0 w 4067033"/>
                <a:gd name="connsiteY0" fmla="*/ 1351128 h 1351128"/>
                <a:gd name="connsiteX1" fmla="*/ 95535 w 4067033"/>
                <a:gd name="connsiteY1" fmla="*/ 968991 h 1351128"/>
                <a:gd name="connsiteX2" fmla="*/ 191069 w 4067033"/>
                <a:gd name="connsiteY2" fmla="*/ 736979 h 1351128"/>
                <a:gd name="connsiteX3" fmla="*/ 368490 w 4067033"/>
                <a:gd name="connsiteY3" fmla="*/ 573206 h 1351128"/>
                <a:gd name="connsiteX4" fmla="*/ 668741 w 4067033"/>
                <a:gd name="connsiteY4" fmla="*/ 423081 h 1351128"/>
                <a:gd name="connsiteX5" fmla="*/ 1037230 w 4067033"/>
                <a:gd name="connsiteY5" fmla="*/ 313899 h 1351128"/>
                <a:gd name="connsiteX6" fmla="*/ 1595235 w 4067033"/>
                <a:gd name="connsiteY6" fmla="*/ 225152 h 1351128"/>
                <a:gd name="connsiteX7" fmla="*/ 2415654 w 4067033"/>
                <a:gd name="connsiteY7" fmla="*/ 122830 h 1351128"/>
                <a:gd name="connsiteX8" fmla="*/ 3125338 w 4067033"/>
                <a:gd name="connsiteY8" fmla="*/ 54591 h 1351128"/>
                <a:gd name="connsiteX9" fmla="*/ 4067033 w 4067033"/>
                <a:gd name="connsiteY9" fmla="*/ 0 h 1351128"/>
                <a:gd name="connsiteX0" fmla="*/ 0 w 4067033"/>
                <a:gd name="connsiteY0" fmla="*/ 1351128 h 1351128"/>
                <a:gd name="connsiteX1" fmla="*/ 95535 w 4067033"/>
                <a:gd name="connsiteY1" fmla="*/ 968991 h 1351128"/>
                <a:gd name="connsiteX2" fmla="*/ 191069 w 4067033"/>
                <a:gd name="connsiteY2" fmla="*/ 736979 h 1351128"/>
                <a:gd name="connsiteX3" fmla="*/ 368490 w 4067033"/>
                <a:gd name="connsiteY3" fmla="*/ 573206 h 1351128"/>
                <a:gd name="connsiteX4" fmla="*/ 668741 w 4067033"/>
                <a:gd name="connsiteY4" fmla="*/ 423081 h 1351128"/>
                <a:gd name="connsiteX5" fmla="*/ 1037230 w 4067033"/>
                <a:gd name="connsiteY5" fmla="*/ 313899 h 1351128"/>
                <a:gd name="connsiteX6" fmla="*/ 1883392 w 4067033"/>
                <a:gd name="connsiteY6" fmla="*/ 150125 h 1351128"/>
                <a:gd name="connsiteX7" fmla="*/ 2415654 w 4067033"/>
                <a:gd name="connsiteY7" fmla="*/ 122830 h 1351128"/>
                <a:gd name="connsiteX8" fmla="*/ 3125338 w 4067033"/>
                <a:gd name="connsiteY8" fmla="*/ 54591 h 1351128"/>
                <a:gd name="connsiteX9" fmla="*/ 4067033 w 4067033"/>
                <a:gd name="connsiteY9" fmla="*/ 0 h 1351128"/>
                <a:gd name="connsiteX0" fmla="*/ 0 w 4067033"/>
                <a:gd name="connsiteY0" fmla="*/ 1351128 h 1351128"/>
                <a:gd name="connsiteX1" fmla="*/ 95535 w 4067033"/>
                <a:gd name="connsiteY1" fmla="*/ 968991 h 1351128"/>
                <a:gd name="connsiteX2" fmla="*/ 191069 w 4067033"/>
                <a:gd name="connsiteY2" fmla="*/ 736979 h 1351128"/>
                <a:gd name="connsiteX3" fmla="*/ 368490 w 4067033"/>
                <a:gd name="connsiteY3" fmla="*/ 573206 h 1351128"/>
                <a:gd name="connsiteX4" fmla="*/ 668741 w 4067033"/>
                <a:gd name="connsiteY4" fmla="*/ 423081 h 1351128"/>
                <a:gd name="connsiteX5" fmla="*/ 1037230 w 4067033"/>
                <a:gd name="connsiteY5" fmla="*/ 313899 h 1351128"/>
                <a:gd name="connsiteX6" fmla="*/ 1774209 w 4067033"/>
                <a:gd name="connsiteY6" fmla="*/ 191068 h 1351128"/>
                <a:gd name="connsiteX7" fmla="*/ 2415654 w 4067033"/>
                <a:gd name="connsiteY7" fmla="*/ 122830 h 1351128"/>
                <a:gd name="connsiteX8" fmla="*/ 3125338 w 4067033"/>
                <a:gd name="connsiteY8" fmla="*/ 54591 h 1351128"/>
                <a:gd name="connsiteX9" fmla="*/ 4067033 w 4067033"/>
                <a:gd name="connsiteY9" fmla="*/ 0 h 1351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67033" h="1351128">
                  <a:moveTo>
                    <a:pt x="0" y="1351128"/>
                  </a:moveTo>
                  <a:cubicBezTo>
                    <a:pt x="31845" y="1211238"/>
                    <a:pt x="63690" y="1071349"/>
                    <a:pt x="95535" y="968991"/>
                  </a:cubicBezTo>
                  <a:cubicBezTo>
                    <a:pt x="127380" y="866633"/>
                    <a:pt x="145577" y="802943"/>
                    <a:pt x="191069" y="736979"/>
                  </a:cubicBezTo>
                  <a:cubicBezTo>
                    <a:pt x="236561" y="671015"/>
                    <a:pt x="288878" y="625522"/>
                    <a:pt x="368490" y="573206"/>
                  </a:cubicBezTo>
                  <a:cubicBezTo>
                    <a:pt x="448102" y="520890"/>
                    <a:pt x="557284" y="466299"/>
                    <a:pt x="668741" y="423081"/>
                  </a:cubicBezTo>
                  <a:cubicBezTo>
                    <a:pt x="780198" y="379863"/>
                    <a:pt x="852985" y="352568"/>
                    <a:pt x="1037230" y="313899"/>
                  </a:cubicBezTo>
                  <a:cubicBezTo>
                    <a:pt x="1221475" y="275230"/>
                    <a:pt x="1544472" y="222913"/>
                    <a:pt x="1774209" y="191068"/>
                  </a:cubicBezTo>
                  <a:lnTo>
                    <a:pt x="2415654" y="122830"/>
                  </a:lnTo>
                  <a:cubicBezTo>
                    <a:pt x="2658670" y="94403"/>
                    <a:pt x="2850108" y="75063"/>
                    <a:pt x="3125338" y="54591"/>
                  </a:cubicBezTo>
                  <a:cubicBezTo>
                    <a:pt x="3400568" y="34119"/>
                    <a:pt x="3733800" y="17059"/>
                    <a:pt x="4067033" y="0"/>
                  </a:cubicBezTo>
                </a:path>
              </a:pathLst>
            </a:cu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a:ea typeface="+mn-ea"/>
                <a:cs typeface="+mn-cs"/>
              </a:endParaRPr>
            </a:p>
          </p:txBody>
        </p:sp>
      </p:grpSp>
      <p:sp>
        <p:nvSpPr>
          <p:cNvPr id="56" name="Rectangle 77"/>
          <p:cNvSpPr>
            <a:spLocks noChangeArrowheads="1"/>
          </p:cNvSpPr>
          <p:nvPr/>
        </p:nvSpPr>
        <p:spPr bwMode="auto">
          <a:xfrm>
            <a:off x="562522" y="783929"/>
            <a:ext cx="3412608" cy="5660136"/>
          </a:xfrm>
          <a:prstGeom prst="rect">
            <a:avLst/>
          </a:prstGeom>
          <a:solidFill>
            <a:srgbClr val="CCECFF"/>
          </a:solidFill>
          <a:ln w="9525">
            <a:solidFill>
              <a:schemeClr val="tx1"/>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grpSp>
        <p:nvGrpSpPr>
          <p:cNvPr id="3" name="Group 76"/>
          <p:cNvGrpSpPr/>
          <p:nvPr/>
        </p:nvGrpSpPr>
        <p:grpSpPr>
          <a:xfrm>
            <a:off x="1221732" y="1560146"/>
            <a:ext cx="4626548" cy="4296119"/>
            <a:chOff x="1221732" y="1817755"/>
            <a:chExt cx="4626548" cy="4296119"/>
          </a:xfrm>
        </p:grpSpPr>
        <p:sp>
          <p:nvSpPr>
            <p:cNvPr id="63" name="Line 84"/>
            <p:cNvSpPr>
              <a:spLocks noChangeShapeType="1"/>
            </p:cNvSpPr>
            <p:nvPr/>
          </p:nvSpPr>
          <p:spPr bwMode="auto">
            <a:xfrm flipH="1">
              <a:off x="1731904" y="1988636"/>
              <a:ext cx="1402494" cy="3967502"/>
            </a:xfrm>
            <a:prstGeom prst="line">
              <a:avLst/>
            </a:prstGeom>
            <a:noFill/>
            <a:ln w="9525">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66" name="AutoShape 87"/>
            <p:cNvSpPr>
              <a:spLocks noChangeArrowheads="1"/>
            </p:cNvSpPr>
            <p:nvPr/>
          </p:nvSpPr>
          <p:spPr bwMode="auto">
            <a:xfrm>
              <a:off x="3063700" y="1817755"/>
              <a:ext cx="183432" cy="236604"/>
            </a:xfrm>
            <a:prstGeom prst="irregularSeal1">
              <a:avLst/>
            </a:prstGeom>
            <a:solidFill>
              <a:srgbClr val="0000FF"/>
            </a:solidFill>
            <a:ln w="9525">
              <a:solidFill>
                <a:schemeClr val="tx1"/>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59" name="Oval 80"/>
            <p:cNvSpPr>
              <a:spLocks noChangeArrowheads="1"/>
            </p:cNvSpPr>
            <p:nvPr/>
          </p:nvSpPr>
          <p:spPr bwMode="auto">
            <a:xfrm>
              <a:off x="2387293" y="4078639"/>
              <a:ext cx="43947" cy="50388"/>
            </a:xfrm>
            <a:prstGeom prst="ellipse">
              <a:avLst/>
            </a:prstGeom>
            <a:solidFill>
              <a:srgbClr val="2D2DFF"/>
            </a:solidFill>
            <a:ln w="9525">
              <a:solidFill>
                <a:schemeClr val="tx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72" name="AutoShape 93"/>
            <p:cNvSpPr>
              <a:spLocks noChangeArrowheads="1"/>
            </p:cNvSpPr>
            <p:nvPr/>
          </p:nvSpPr>
          <p:spPr bwMode="auto">
            <a:xfrm rot="10800000">
              <a:off x="1621080" y="5956138"/>
              <a:ext cx="183432" cy="157736"/>
            </a:xfrm>
            <a:prstGeom prst="triangle">
              <a:avLst>
                <a:gd name="adj" fmla="val 50000"/>
              </a:avLst>
            </a:prstGeom>
            <a:solidFill>
              <a:srgbClr val="0000FF"/>
            </a:solidFill>
            <a:ln w="9525">
              <a:solidFill>
                <a:schemeClr val="tx1"/>
              </a:solidFill>
              <a:miter lim="800000"/>
              <a:headEnd/>
              <a:tailEnd/>
            </a:ln>
          </p:spPr>
          <p:txBody>
            <a:bodyPr rot="10800000"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53" name="Text Box 99"/>
            <p:cNvSpPr txBox="1">
              <a:spLocks noChangeArrowheads="1"/>
            </p:cNvSpPr>
            <p:nvPr/>
          </p:nvSpPr>
          <p:spPr bwMode="auto">
            <a:xfrm>
              <a:off x="1221732" y="5662573"/>
              <a:ext cx="1134988" cy="282611"/>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FFC000"/>
                  </a:solidFill>
                  <a:effectLst/>
                  <a:uLnTx/>
                  <a:uFillTx/>
                  <a:latin typeface="Futura Medium" pitchFamily="2" charset="0"/>
                  <a:ea typeface="+mn-ea"/>
                  <a:cs typeface="Times New Roman" pitchFamily="18" charset="0"/>
                </a:rPr>
                <a:t>keep?</a:t>
              </a:r>
            </a:p>
          </p:txBody>
        </p:sp>
        <p:sp>
          <p:nvSpPr>
            <p:cNvPr id="46" name="5-Point Star 45"/>
            <p:cNvSpPr>
              <a:spLocks noChangeAspect="1"/>
            </p:cNvSpPr>
            <p:nvPr/>
          </p:nvSpPr>
          <p:spPr>
            <a:xfrm>
              <a:off x="5583358" y="2289110"/>
              <a:ext cx="264922" cy="264893"/>
            </a:xfrm>
            <a:prstGeom prst="star5">
              <a:avLst/>
            </a:prstGeom>
            <a:solidFill>
              <a:srgbClr val="FFC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grpSp>
      <p:grpSp>
        <p:nvGrpSpPr>
          <p:cNvPr id="4" name="Group 75"/>
          <p:cNvGrpSpPr/>
          <p:nvPr/>
        </p:nvGrpSpPr>
        <p:grpSpPr>
          <a:xfrm>
            <a:off x="1779673" y="1823039"/>
            <a:ext cx="3690906" cy="4502053"/>
            <a:chOff x="1779673" y="2080648"/>
            <a:chExt cx="3690906" cy="4502053"/>
          </a:xfrm>
        </p:grpSpPr>
        <p:sp>
          <p:nvSpPr>
            <p:cNvPr id="55" name="Line 96"/>
            <p:cNvSpPr>
              <a:spLocks noChangeShapeType="1"/>
            </p:cNvSpPr>
            <p:nvPr/>
          </p:nvSpPr>
          <p:spPr bwMode="auto">
            <a:xfrm flipV="1">
              <a:off x="2026160" y="2244957"/>
              <a:ext cx="762391" cy="3949976"/>
            </a:xfrm>
            <a:prstGeom prst="line">
              <a:avLst/>
            </a:prstGeom>
            <a:noFill/>
            <a:ln w="9525">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61" name="Oval 82"/>
            <p:cNvSpPr>
              <a:spLocks noChangeArrowheads="1"/>
            </p:cNvSpPr>
            <p:nvPr/>
          </p:nvSpPr>
          <p:spPr bwMode="auto">
            <a:xfrm>
              <a:off x="2387293" y="4275810"/>
              <a:ext cx="43947" cy="50388"/>
            </a:xfrm>
            <a:prstGeom prst="ellipse">
              <a:avLst/>
            </a:prstGeom>
            <a:solidFill>
              <a:srgbClr val="2D2DFF"/>
            </a:solidFill>
            <a:ln w="9525">
              <a:solidFill>
                <a:schemeClr val="tx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65" name="AutoShape 86"/>
            <p:cNvSpPr>
              <a:spLocks noChangeArrowheads="1"/>
            </p:cNvSpPr>
            <p:nvPr/>
          </p:nvSpPr>
          <p:spPr bwMode="auto">
            <a:xfrm>
              <a:off x="2708300" y="2080648"/>
              <a:ext cx="183432" cy="236604"/>
            </a:xfrm>
            <a:prstGeom prst="irregularSeal1">
              <a:avLst/>
            </a:prstGeom>
            <a:solidFill>
              <a:srgbClr val="2D2DFF"/>
            </a:solidFill>
            <a:ln w="9525">
              <a:solidFill>
                <a:schemeClr val="tx1"/>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71" name="AutoShape 92"/>
            <p:cNvSpPr>
              <a:spLocks noChangeArrowheads="1"/>
            </p:cNvSpPr>
            <p:nvPr/>
          </p:nvSpPr>
          <p:spPr bwMode="auto">
            <a:xfrm rot="10800000">
              <a:off x="1934444" y="6168643"/>
              <a:ext cx="183432" cy="157736"/>
            </a:xfrm>
            <a:prstGeom prst="triangle">
              <a:avLst>
                <a:gd name="adj" fmla="val 50000"/>
              </a:avLst>
            </a:prstGeom>
            <a:solidFill>
              <a:srgbClr val="2D2DFF"/>
            </a:solidFill>
            <a:ln w="9525">
              <a:solidFill>
                <a:schemeClr val="tx1"/>
              </a:solidFill>
              <a:miter lim="800000"/>
              <a:headEnd/>
              <a:tailEnd/>
            </a:ln>
          </p:spPr>
          <p:txBody>
            <a:bodyPr rot="10800000"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51" name="Text Box 97"/>
            <p:cNvSpPr txBox="1">
              <a:spLocks noChangeArrowheads="1"/>
            </p:cNvSpPr>
            <p:nvPr/>
          </p:nvSpPr>
          <p:spPr bwMode="auto">
            <a:xfrm>
              <a:off x="1779673" y="6300090"/>
              <a:ext cx="1134988" cy="282611"/>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00CC00"/>
                  </a:solidFill>
                  <a:effectLst/>
                  <a:uLnTx/>
                  <a:uFillTx/>
                  <a:latin typeface="Futura Medium" pitchFamily="2" charset="0"/>
                  <a:ea typeface="+mn-ea"/>
                  <a:cs typeface="Times New Roman" pitchFamily="18" charset="0"/>
                </a:rPr>
                <a:t>select</a:t>
              </a:r>
            </a:p>
          </p:txBody>
        </p:sp>
        <p:sp>
          <p:nvSpPr>
            <p:cNvPr id="45" name="5-Point Star 44"/>
            <p:cNvSpPr>
              <a:spLocks noChangeAspect="1"/>
            </p:cNvSpPr>
            <p:nvPr/>
          </p:nvSpPr>
          <p:spPr>
            <a:xfrm>
              <a:off x="5205657" y="2725583"/>
              <a:ext cx="264922" cy="264893"/>
            </a:xfrm>
            <a:prstGeom prst="star5">
              <a:avLst/>
            </a:prstGeom>
            <a:solidFill>
              <a:srgbClr val="00FF99"/>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grpSp>
      <p:sp>
        <p:nvSpPr>
          <p:cNvPr id="62" name="Line 83"/>
          <p:cNvSpPr>
            <a:spLocks noChangeShapeType="1"/>
          </p:cNvSpPr>
          <p:nvPr/>
        </p:nvSpPr>
        <p:spPr bwMode="auto">
          <a:xfrm flipH="1">
            <a:off x="2089215" y="1954486"/>
            <a:ext cx="762391" cy="3969693"/>
          </a:xfrm>
          <a:prstGeom prst="line">
            <a:avLst/>
          </a:prstGeom>
          <a:noFill/>
          <a:ln w="9525">
            <a:solidFill>
              <a:srgbClr val="FF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78865" name="Rectangle 32"/>
          <p:cNvSpPr>
            <a:spLocks noGrp="1" noChangeArrowheads="1"/>
          </p:cNvSpPr>
          <p:nvPr>
            <p:ph type="title"/>
          </p:nvPr>
        </p:nvSpPr>
        <p:spPr/>
        <p:txBody>
          <a:bodyPr/>
          <a:lstStyle/>
          <a:p>
            <a:pPr eaLnBrk="1" hangingPunct="1"/>
            <a:r>
              <a:rPr lang="en-GB" dirty="0">
                <a:solidFill>
                  <a:srgbClr val="00B0F0"/>
                </a:solidFill>
              </a:rPr>
              <a:t>What is 4D Trace Selection (4D Binning)?</a:t>
            </a:r>
          </a:p>
        </p:txBody>
      </p:sp>
      <p:sp>
        <p:nvSpPr>
          <p:cNvPr id="57" name="Rectangle 78"/>
          <p:cNvSpPr>
            <a:spLocks noChangeArrowheads="1"/>
          </p:cNvSpPr>
          <p:nvPr/>
        </p:nvSpPr>
        <p:spPr bwMode="auto">
          <a:xfrm>
            <a:off x="2307041" y="3742162"/>
            <a:ext cx="389794" cy="354906"/>
          </a:xfrm>
          <a:prstGeom prst="rect">
            <a:avLst/>
          </a:prstGeom>
          <a:noFill/>
          <a:ln w="9525">
            <a:solidFill>
              <a:schemeClr val="bg2">
                <a:lumMod val="10000"/>
              </a:schemeClr>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60" name="Oval 81"/>
          <p:cNvSpPr>
            <a:spLocks noChangeArrowheads="1"/>
          </p:cNvSpPr>
          <p:nvPr/>
        </p:nvSpPr>
        <p:spPr bwMode="auto">
          <a:xfrm>
            <a:off x="2456080" y="3926188"/>
            <a:ext cx="43947" cy="50388"/>
          </a:xfrm>
          <a:prstGeom prst="ellipse">
            <a:avLst/>
          </a:prstGeom>
          <a:solidFill>
            <a:srgbClr val="FF0000"/>
          </a:solidFill>
          <a:ln w="9525">
            <a:solidFill>
              <a:schemeClr val="tx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70" name="AutoShape 91"/>
          <p:cNvSpPr>
            <a:spLocks noChangeArrowheads="1"/>
          </p:cNvSpPr>
          <p:nvPr/>
        </p:nvSpPr>
        <p:spPr bwMode="auto">
          <a:xfrm>
            <a:off x="2765622" y="1796750"/>
            <a:ext cx="183432" cy="236604"/>
          </a:xfrm>
          <a:prstGeom prst="irregularSeal1">
            <a:avLst/>
          </a:prstGeom>
          <a:solidFill>
            <a:srgbClr val="FF0000"/>
          </a:solidFill>
          <a:ln w="9525">
            <a:solidFill>
              <a:schemeClr val="tx1"/>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74" name="AutoShape 95"/>
          <p:cNvSpPr>
            <a:spLocks noChangeArrowheads="1"/>
          </p:cNvSpPr>
          <p:nvPr/>
        </p:nvSpPr>
        <p:spPr bwMode="auto">
          <a:xfrm rot="10800000">
            <a:off x="2008963" y="5871600"/>
            <a:ext cx="183432" cy="157736"/>
          </a:xfrm>
          <a:prstGeom prst="triangle">
            <a:avLst>
              <a:gd name="adj" fmla="val 50000"/>
            </a:avLst>
          </a:prstGeom>
          <a:solidFill>
            <a:srgbClr val="FF0000"/>
          </a:solidFill>
          <a:ln w="9525">
            <a:solidFill>
              <a:schemeClr val="tx1"/>
            </a:solidFill>
            <a:miter lim="800000"/>
            <a:headEnd/>
            <a:tailEnd/>
          </a:ln>
        </p:spPr>
        <p:txBody>
          <a:bodyPr rot="10800000"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pic>
        <p:nvPicPr>
          <p:cNvPr id="107" name="Picture 2"/>
          <p:cNvPicPr>
            <a:picLocks noChangeAspect="1" noChangeArrowheads="1"/>
          </p:cNvPicPr>
          <p:nvPr/>
        </p:nvPicPr>
        <p:blipFill>
          <a:blip r:embed="rId4" cstate="print"/>
          <a:srcRect/>
          <a:stretch>
            <a:fillRect/>
          </a:stretch>
        </p:blipFill>
        <p:spPr bwMode="auto">
          <a:xfrm>
            <a:off x="2821379" y="856158"/>
            <a:ext cx="238670" cy="531330"/>
          </a:xfrm>
          <a:prstGeom prst="rect">
            <a:avLst/>
          </a:prstGeom>
          <a:noFill/>
          <a:ln w="9525">
            <a:noFill/>
            <a:miter lim="800000"/>
            <a:headEnd/>
            <a:tailEnd/>
          </a:ln>
          <a:effectLst/>
        </p:spPr>
      </p:pic>
      <p:sp>
        <p:nvSpPr>
          <p:cNvPr id="110" name="TextBox 109"/>
          <p:cNvSpPr txBox="1"/>
          <p:nvPr/>
        </p:nvSpPr>
        <p:spPr>
          <a:xfrm>
            <a:off x="944168" y="3638371"/>
            <a:ext cx="935923" cy="53461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FF0000"/>
                </a:solidFill>
                <a:effectLst/>
                <a:uLnTx/>
                <a:uFillTx/>
                <a:latin typeface="Futura Medium" pitchFamily="2" charset="0"/>
                <a:ea typeface="+mn-ea"/>
                <a:cs typeface="Arial" charset="0"/>
              </a:rPr>
              <a:t>Base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FF"/>
                </a:solidFill>
                <a:effectLst/>
                <a:uLnTx/>
                <a:uFillTx/>
                <a:latin typeface="Futura Medium" pitchFamily="2" charset="0"/>
                <a:ea typeface="+mn-ea"/>
                <a:cs typeface="Arial" charset="0"/>
              </a:rPr>
              <a:t>Monitor</a:t>
            </a:r>
          </a:p>
        </p:txBody>
      </p:sp>
      <p:grpSp>
        <p:nvGrpSpPr>
          <p:cNvPr id="5" name="Group 82"/>
          <p:cNvGrpSpPr/>
          <p:nvPr/>
        </p:nvGrpSpPr>
        <p:grpSpPr>
          <a:xfrm>
            <a:off x="1076688" y="853208"/>
            <a:ext cx="5931224" cy="5568278"/>
            <a:chOff x="1076688" y="1110817"/>
            <a:chExt cx="5931224" cy="5568278"/>
          </a:xfrm>
        </p:grpSpPr>
        <p:pic>
          <p:nvPicPr>
            <p:cNvPr id="1026" name="Picture 2"/>
            <p:cNvPicPr>
              <a:picLocks noChangeAspect="1" noChangeArrowheads="1"/>
            </p:cNvPicPr>
            <p:nvPr/>
          </p:nvPicPr>
          <p:blipFill>
            <a:blip r:embed="rId4" cstate="print"/>
            <a:srcRect/>
            <a:stretch>
              <a:fillRect/>
            </a:stretch>
          </p:blipFill>
          <p:spPr bwMode="auto">
            <a:xfrm>
              <a:off x="1076688" y="1110817"/>
              <a:ext cx="238670" cy="531330"/>
            </a:xfrm>
            <a:prstGeom prst="rect">
              <a:avLst/>
            </a:prstGeom>
            <a:noFill/>
            <a:ln w="9525">
              <a:noFill/>
              <a:miter lim="800000"/>
              <a:headEnd/>
              <a:tailEnd/>
            </a:ln>
            <a:effectLst/>
          </p:spPr>
        </p:pic>
        <p:grpSp>
          <p:nvGrpSpPr>
            <p:cNvPr id="6" name="Group 80"/>
            <p:cNvGrpSpPr/>
            <p:nvPr/>
          </p:nvGrpSpPr>
          <p:grpSpPr>
            <a:xfrm>
              <a:off x="1263769" y="1835850"/>
              <a:ext cx="5744143" cy="4843245"/>
              <a:chOff x="1263769" y="1835850"/>
              <a:chExt cx="5744143" cy="4843245"/>
            </a:xfrm>
          </p:grpSpPr>
          <p:grpSp>
            <p:nvGrpSpPr>
              <p:cNvPr id="7" name="Group 77"/>
              <p:cNvGrpSpPr/>
              <p:nvPr/>
            </p:nvGrpSpPr>
            <p:grpSpPr>
              <a:xfrm>
                <a:off x="1263769" y="1835850"/>
                <a:ext cx="2904347" cy="4843245"/>
                <a:chOff x="1263769" y="1835850"/>
                <a:chExt cx="2904347" cy="4843245"/>
              </a:xfrm>
            </p:grpSpPr>
            <p:sp>
              <p:nvSpPr>
                <p:cNvPr id="64" name="Line 85"/>
                <p:cNvSpPr>
                  <a:spLocks noChangeShapeType="1"/>
                </p:cNvSpPr>
                <p:nvPr/>
              </p:nvSpPr>
              <p:spPr bwMode="auto">
                <a:xfrm flipH="1" flipV="1">
                  <a:off x="1410897" y="2181424"/>
                  <a:ext cx="2283352" cy="3895206"/>
                </a:xfrm>
                <a:prstGeom prst="line">
                  <a:avLst/>
                </a:prstGeom>
                <a:noFill/>
                <a:ln w="9525">
                  <a:solidFill>
                    <a:schemeClr val="tx1"/>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58" name="Oval 79"/>
                <p:cNvSpPr>
                  <a:spLocks noChangeArrowheads="1"/>
                </p:cNvSpPr>
                <p:nvPr/>
              </p:nvSpPr>
              <p:spPr bwMode="auto">
                <a:xfrm>
                  <a:off x="2605119" y="4210086"/>
                  <a:ext cx="43947" cy="50388"/>
                </a:xfrm>
                <a:prstGeom prst="ellipse">
                  <a:avLst/>
                </a:prstGeom>
                <a:solidFill>
                  <a:srgbClr val="2D2DFF"/>
                </a:solidFill>
                <a:ln w="9525">
                  <a:solidFill>
                    <a:schemeClr val="tx1"/>
                  </a:solidFill>
                  <a:round/>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67" name="AutoShape 88"/>
                <p:cNvSpPr>
                  <a:spLocks noChangeArrowheads="1"/>
                </p:cNvSpPr>
                <p:nvPr/>
              </p:nvSpPr>
              <p:spPr bwMode="auto">
                <a:xfrm>
                  <a:off x="1263769" y="1975491"/>
                  <a:ext cx="183432" cy="236604"/>
                </a:xfrm>
                <a:prstGeom prst="irregularSeal1">
                  <a:avLst/>
                </a:prstGeom>
                <a:solidFill>
                  <a:srgbClr val="0000FF"/>
                </a:solidFill>
                <a:ln w="9525">
                  <a:solidFill>
                    <a:schemeClr val="tx1"/>
                  </a:solidFill>
                  <a:miter lim="800000"/>
                  <a:headEnd/>
                  <a:tailEnd/>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73" name="AutoShape 94"/>
                <p:cNvSpPr>
                  <a:spLocks noChangeArrowheads="1"/>
                </p:cNvSpPr>
                <p:nvPr/>
              </p:nvSpPr>
              <p:spPr bwMode="auto">
                <a:xfrm rot="10800000">
                  <a:off x="3602533" y="6076631"/>
                  <a:ext cx="183432" cy="157736"/>
                </a:xfrm>
                <a:prstGeom prst="triangle">
                  <a:avLst>
                    <a:gd name="adj" fmla="val 50000"/>
                  </a:avLst>
                </a:prstGeom>
                <a:solidFill>
                  <a:srgbClr val="0000FF"/>
                </a:solidFill>
                <a:ln w="9525">
                  <a:solidFill>
                    <a:schemeClr val="tx1"/>
                  </a:solidFill>
                  <a:miter lim="800000"/>
                  <a:headEnd/>
                  <a:tailEnd/>
                </a:ln>
              </p:spPr>
              <p:txBody>
                <a:bodyPr rot="10800000"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52" name="Text Box 98"/>
                <p:cNvSpPr txBox="1">
                  <a:spLocks noChangeArrowheads="1"/>
                </p:cNvSpPr>
                <p:nvPr/>
              </p:nvSpPr>
              <p:spPr bwMode="auto">
                <a:xfrm>
                  <a:off x="3403814" y="6208077"/>
                  <a:ext cx="764302" cy="471018"/>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FF0000"/>
                      </a:solidFill>
                      <a:effectLst/>
                      <a:uLnTx/>
                      <a:uFillTx/>
                      <a:latin typeface="Futura Medium" pitchFamily="2" charset="0"/>
                      <a:ea typeface="+mn-ea"/>
                      <a:cs typeface="Times New Roman" pitchFamily="18" charset="0"/>
                    </a:rPr>
                    <a:t>throw away</a:t>
                  </a:r>
                </a:p>
              </p:txBody>
            </p:sp>
            <p:cxnSp>
              <p:nvCxnSpPr>
                <p:cNvPr id="91" name="Straight Arrow Connector 90"/>
                <p:cNvCxnSpPr>
                  <a:stCxn id="65" idx="1"/>
                  <a:endCxn id="67" idx="3"/>
                </p:cNvCxnSpPr>
                <p:nvPr/>
              </p:nvCxnSpPr>
              <p:spPr>
                <a:xfrm flipH="1" flipV="1">
                  <a:off x="1447201" y="2121068"/>
                  <a:ext cx="1261099" cy="4030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73" idx="5"/>
                  <a:endCxn id="74" idx="1"/>
                </p:cNvCxnSpPr>
                <p:nvPr/>
              </p:nvCxnSpPr>
              <p:spPr>
                <a:xfrm flipH="1">
                  <a:off x="2146537" y="6155499"/>
                  <a:ext cx="1501854" cy="3893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Text Box 98"/>
                <p:cNvSpPr txBox="1">
                  <a:spLocks noChangeArrowheads="1"/>
                </p:cNvSpPr>
                <p:nvPr/>
              </p:nvSpPr>
              <p:spPr bwMode="auto">
                <a:xfrm rot="21480000">
                  <a:off x="2634757" y="5871418"/>
                  <a:ext cx="1272561" cy="283031"/>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Drec</a:t>
                  </a:r>
                </a:p>
              </p:txBody>
            </p:sp>
            <p:sp>
              <p:nvSpPr>
                <p:cNvPr id="109" name="Text Box 98"/>
                <p:cNvSpPr txBox="1">
                  <a:spLocks noChangeArrowheads="1"/>
                </p:cNvSpPr>
                <p:nvPr/>
              </p:nvSpPr>
              <p:spPr bwMode="auto">
                <a:xfrm rot="60000">
                  <a:off x="1878682" y="1835850"/>
                  <a:ext cx="1272561" cy="283031"/>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200" b="1" i="0" u="none" strike="noStrike" kern="1200" cap="none" spc="0" normalizeH="0" baseline="0" noProof="0" dirty="0">
                      <a:ln>
                        <a:noFill/>
                      </a:ln>
                      <a:solidFill>
                        <a:srgbClr val="595959"/>
                      </a:solidFill>
                      <a:effectLst/>
                      <a:uLnTx/>
                      <a:uFillTx/>
                      <a:latin typeface="Futura Medium" pitchFamily="2" charset="0"/>
                      <a:ea typeface="+mn-ea"/>
                      <a:cs typeface="Times New Roman" pitchFamily="18" charset="0"/>
                    </a:rPr>
                    <a:t>Dsrc</a:t>
                  </a:r>
                </a:p>
              </p:txBody>
            </p:sp>
          </p:grpSp>
          <p:sp>
            <p:nvSpPr>
              <p:cNvPr id="47" name="5-Point Star 46"/>
              <p:cNvSpPr>
                <a:spLocks noChangeAspect="1"/>
              </p:cNvSpPr>
              <p:nvPr/>
            </p:nvSpPr>
            <p:spPr>
              <a:xfrm>
                <a:off x="6742990" y="1881808"/>
                <a:ext cx="264922" cy="264893"/>
              </a:xfrm>
              <a:prstGeom prst="star5">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grpSp>
      </p:grpSp>
      <p:sp>
        <p:nvSpPr>
          <p:cNvPr id="69" name="TextBox 68"/>
          <p:cNvSpPr txBox="1"/>
          <p:nvPr/>
        </p:nvSpPr>
        <p:spPr>
          <a:xfrm>
            <a:off x="2822715" y="3731296"/>
            <a:ext cx="689113" cy="185530"/>
          </a:xfrm>
          <a:prstGeom prst="rect">
            <a:avLst/>
          </a:prstGeom>
          <a:noFill/>
        </p:spPr>
        <p:txBody>
          <a:bodyPr wrap="square" lIns="0" tIns="0" rIns="0" bIns="0" rtlCol="0">
            <a:noAutofit/>
          </a:bodyPr>
          <a:lstStyle/>
          <a:p>
            <a:pPr marL="177800" marR="0" lvl="0" indent="-177800" algn="l" defTabSz="914400" rtl="0" eaLnBrk="1" fontAlgn="base" latinLnBrk="0" hangingPunct="1">
              <a:lnSpc>
                <a:spcPct val="113000"/>
              </a:lnSpc>
              <a:spcBef>
                <a:spcPct val="0"/>
              </a:spcBef>
              <a:spcAft>
                <a:spcPts val="60"/>
              </a:spcAft>
              <a:buClrTx/>
              <a:buSzTx/>
              <a:buFontTx/>
              <a:buNone/>
              <a:tabLst/>
              <a:defRPr/>
            </a:pPr>
            <a:r>
              <a:rPr kumimoji="0" lang="en-GB" sz="1200" b="0" i="0" u="none" strike="noStrike" kern="1200" cap="none" spc="0" normalizeH="0" baseline="0" noProof="0" dirty="0">
                <a:ln>
                  <a:noFill/>
                </a:ln>
                <a:solidFill>
                  <a:srgbClr val="CCCCCC">
                    <a:lumMod val="10000"/>
                  </a:srgbClr>
                </a:solidFill>
                <a:effectLst/>
                <a:uLnTx/>
                <a:uFillTx/>
                <a:latin typeface="Futura Medium" pitchFamily="2" charset="0"/>
                <a:ea typeface="+mn-ea"/>
                <a:cs typeface="Arial" charset="0"/>
              </a:rPr>
              <a:t>1 bin</a:t>
            </a:r>
          </a:p>
        </p:txBody>
      </p:sp>
      <p:sp>
        <p:nvSpPr>
          <p:cNvPr id="75" name="TextBox 74"/>
          <p:cNvSpPr txBox="1"/>
          <p:nvPr/>
        </p:nvSpPr>
        <p:spPr>
          <a:xfrm>
            <a:off x="5045910" y="4327643"/>
            <a:ext cx="3604593" cy="707886"/>
          </a:xfrm>
          <a:prstGeom prst="rect">
            <a:avLst/>
          </a:prstGeom>
          <a:noFill/>
        </p:spPr>
        <p:txBody>
          <a:bodyPr wrap="square" rtlCol="0">
            <a:spAutoFit/>
          </a:bodyPr>
          <a:lstStyle>
            <a:defPPr>
              <a:defRPr lang="en-GB"/>
            </a:defPPr>
            <a:lvl1pPr>
              <a:defRPr sz="2000"/>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595959"/>
                </a:solidFill>
                <a:effectLst/>
                <a:uLnTx/>
                <a:uFillTx/>
                <a:latin typeface="Futura Medium" pitchFamily="2" charset="0"/>
                <a:ea typeface="+mn-ea"/>
                <a:cs typeface="Arial" charset="0"/>
              </a:rPr>
              <a:t>Select only repeatable traces for further processing</a:t>
            </a:r>
          </a:p>
        </p:txBody>
      </p:sp>
      <p:grpSp>
        <p:nvGrpSpPr>
          <p:cNvPr id="8" name="Group 87"/>
          <p:cNvGrpSpPr/>
          <p:nvPr/>
        </p:nvGrpSpPr>
        <p:grpSpPr>
          <a:xfrm>
            <a:off x="5660638" y="888015"/>
            <a:ext cx="2468950" cy="2671002"/>
            <a:chOff x="5660638" y="1145624"/>
            <a:chExt cx="2468950" cy="2671002"/>
          </a:xfrm>
        </p:grpSpPr>
        <p:grpSp>
          <p:nvGrpSpPr>
            <p:cNvPr id="9" name="Group 67"/>
            <p:cNvGrpSpPr/>
            <p:nvPr/>
          </p:nvGrpSpPr>
          <p:grpSpPr>
            <a:xfrm>
              <a:off x="5660638" y="1145624"/>
              <a:ext cx="2468950" cy="2671002"/>
              <a:chOff x="5660638" y="1145624"/>
              <a:chExt cx="2468950" cy="2671002"/>
            </a:xfrm>
          </p:grpSpPr>
          <p:grpSp>
            <p:nvGrpSpPr>
              <p:cNvPr id="10" name="Group 84"/>
              <p:cNvGrpSpPr/>
              <p:nvPr/>
            </p:nvGrpSpPr>
            <p:grpSpPr>
              <a:xfrm>
                <a:off x="5660638" y="1145624"/>
                <a:ext cx="1008112" cy="2671002"/>
                <a:chOff x="5660638" y="1145624"/>
                <a:chExt cx="1008112" cy="2671002"/>
              </a:xfrm>
            </p:grpSpPr>
            <p:cxnSp>
              <p:nvCxnSpPr>
                <p:cNvPr id="48" name="Straight Connector 47"/>
                <p:cNvCxnSpPr/>
                <p:nvPr/>
              </p:nvCxnSpPr>
              <p:spPr>
                <a:xfrm>
                  <a:off x="5945840" y="1353701"/>
                  <a:ext cx="4386" cy="2462925"/>
                </a:xfrm>
                <a:prstGeom prst="line">
                  <a:avLst/>
                </a:prstGeom>
                <a:ln>
                  <a:solidFill>
                    <a:schemeClr val="bg1"/>
                  </a:solidFill>
                  <a:prstDash val="dash"/>
                </a:ln>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5660638" y="1145624"/>
                  <a:ext cx="1008112" cy="30777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Futura Medium" pitchFamily="2" charset="0"/>
                      <a:ea typeface="+mn-ea"/>
                      <a:cs typeface="Arial" charset="0"/>
                    </a:rPr>
                    <a:t> Threshold</a:t>
                  </a:r>
                </a:p>
              </p:txBody>
            </p:sp>
          </p:grpSp>
          <p:sp>
            <p:nvSpPr>
              <p:cNvPr id="54" name="TextBox 53"/>
              <p:cNvSpPr txBox="1"/>
              <p:nvPr/>
            </p:nvSpPr>
            <p:spPr>
              <a:xfrm>
                <a:off x="6300788" y="2328862"/>
                <a:ext cx="1828800" cy="485775"/>
              </a:xfrm>
              <a:prstGeom prst="rect">
                <a:avLst/>
              </a:prstGeom>
              <a:noFill/>
            </p:spPr>
            <p:txBody>
              <a:bodyPr wrap="square" lIns="0" tIns="0" rIns="0" bIns="0" rtlCol="0">
                <a:noAutofit/>
              </a:bodyPr>
              <a:lstStyle/>
              <a:p>
                <a:pPr marL="177800" marR="0" lvl="0" indent="-177800" algn="l" defTabSz="914400" rtl="0" eaLnBrk="1" fontAlgn="base" latinLnBrk="0" hangingPunct="1">
                  <a:lnSpc>
                    <a:spcPct val="113000"/>
                  </a:lnSpc>
                  <a:spcBef>
                    <a:spcPct val="0"/>
                  </a:spcBef>
                  <a:spcAft>
                    <a:spcPts val="60"/>
                  </a:spcAft>
                  <a:buClrTx/>
                  <a:buSzTx/>
                  <a:buFontTx/>
                  <a:buNone/>
                  <a:tabLst/>
                  <a:defRPr/>
                </a:pPr>
                <a:r>
                  <a:rPr kumimoji="0" lang="en-GB" sz="1600" b="1" i="0" u="none" strike="noStrike" kern="1200" cap="none" spc="0" normalizeH="0" baseline="0" noProof="0" dirty="0">
                    <a:ln>
                      <a:noFill/>
                    </a:ln>
                    <a:solidFill>
                      <a:srgbClr val="FF0000"/>
                    </a:solidFill>
                    <a:effectLst/>
                    <a:uLnTx/>
                    <a:uFillTx/>
                    <a:latin typeface="Futura Medium" pitchFamily="2" charset="0"/>
                    <a:ea typeface="+mn-ea"/>
                    <a:cs typeface="Arial" charset="0"/>
                  </a:rPr>
                  <a:t>Reject</a:t>
                </a:r>
              </a:p>
            </p:txBody>
          </p:sp>
        </p:grpSp>
        <p:sp>
          <p:nvSpPr>
            <p:cNvPr id="86" name="Right Arrow 85"/>
            <p:cNvSpPr/>
            <p:nvPr/>
          </p:nvSpPr>
          <p:spPr>
            <a:xfrm>
              <a:off x="6007892" y="2371723"/>
              <a:ext cx="242888" cy="20716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Futura Medium"/>
                <a:ea typeface="+mn-ea"/>
                <a:cs typeface="+mn-cs"/>
              </a:endParaRPr>
            </a:p>
          </p:txBody>
        </p:sp>
      </p:grpSp>
      <p:sp>
        <p:nvSpPr>
          <p:cNvPr id="68" name="TextBox 67"/>
          <p:cNvSpPr txBox="1"/>
          <p:nvPr/>
        </p:nvSpPr>
        <p:spPr>
          <a:xfrm>
            <a:off x="6777283" y="6160661"/>
            <a:ext cx="2331221" cy="253916"/>
          </a:xfrm>
          <a:prstGeom prst="rect">
            <a:avLst/>
          </a:prstGeom>
          <a:noFill/>
          <a:ln>
            <a:solidFill>
              <a:schemeClr val="tx1"/>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50" b="0" i="0" u="none" strike="noStrike" kern="1200" cap="none" spc="0" normalizeH="0" baseline="0" noProof="0" dirty="0">
                <a:ln>
                  <a:noFill/>
                </a:ln>
                <a:solidFill>
                  <a:srgbClr val="595959"/>
                </a:solidFill>
                <a:effectLst/>
                <a:uLnTx/>
                <a:uFillTx/>
                <a:latin typeface="Futura Medium" pitchFamily="2" charset="0"/>
                <a:ea typeface="+mn-ea"/>
                <a:cs typeface="Arial" charset="0"/>
              </a:rPr>
              <a:t>Ref: Brain 13. Multi-Vintage Binning</a:t>
            </a:r>
            <a:endParaRPr kumimoji="0" lang="en-US" sz="105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Tree>
    <p:extLst>
      <p:ext uri="{BB962C8B-B14F-4D97-AF65-F5344CB8AC3E}">
        <p14:creationId xmlns:p14="http://schemas.microsoft.com/office/powerpoint/2010/main" val="9943743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62" name="Picture 6" descr="C:\Documents and Settings\Jonathan.Brain\DATA\shearwater\dsrc_rec_2500-2600_habin.gif"/>
          <p:cNvPicPr>
            <a:picLocks noChangeAspect="1" noChangeArrowheads="1"/>
          </p:cNvPicPr>
          <p:nvPr/>
        </p:nvPicPr>
        <p:blipFill>
          <a:blip r:embed="rId3" cstate="print"/>
          <a:srcRect l="1163" t="6299" r="4649" b="14436"/>
          <a:stretch>
            <a:fillRect/>
          </a:stretch>
        </p:blipFill>
        <p:spPr bwMode="auto">
          <a:xfrm>
            <a:off x="4648200" y="914400"/>
            <a:ext cx="4084638" cy="4572000"/>
          </a:xfrm>
          <a:prstGeom prst="rect">
            <a:avLst/>
          </a:prstGeom>
          <a:noFill/>
          <a:ln w="9525">
            <a:noFill/>
            <a:miter lim="800000"/>
            <a:headEnd/>
            <a:tailEnd/>
          </a:ln>
        </p:spPr>
      </p:pic>
      <p:sp>
        <p:nvSpPr>
          <p:cNvPr id="326664" name="Text Box 8"/>
          <p:cNvSpPr txBox="1">
            <a:spLocks noChangeArrowheads="1"/>
          </p:cNvSpPr>
          <p:nvPr/>
        </p:nvSpPr>
        <p:spPr bwMode="auto">
          <a:xfrm>
            <a:off x="228600" y="5507940"/>
            <a:ext cx="4084638" cy="369332"/>
          </a:xfrm>
          <a:prstGeom prst="rect">
            <a:avLst/>
          </a:prstGeom>
          <a:noFill/>
          <a:ln w="9525">
            <a:noFill/>
            <a:miter lim="800000"/>
            <a:headEnd/>
            <a:tailEnd/>
          </a:ln>
          <a:effectLst/>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Futura Medium"/>
                <a:ea typeface="+mn-ea"/>
                <a:cs typeface="Arial" charset="0"/>
              </a:rPr>
              <a:t>Stack RRR after fold harmonisation</a:t>
            </a:r>
            <a:endParaRPr kumimoji="0" lang="en-US" sz="1800" b="0" i="0" u="none" strike="noStrike" kern="1200" cap="none" spc="0" normalizeH="0" baseline="0" noProof="0" dirty="0">
              <a:ln>
                <a:noFill/>
              </a:ln>
              <a:solidFill>
                <a:srgbClr val="595959"/>
              </a:solidFill>
              <a:effectLst/>
              <a:uLnTx/>
              <a:uFillTx/>
              <a:latin typeface="Futura Medium"/>
              <a:ea typeface="+mn-ea"/>
              <a:cs typeface="Arial" charset="0"/>
            </a:endParaRPr>
          </a:p>
        </p:txBody>
      </p:sp>
      <p:pic>
        <p:nvPicPr>
          <p:cNvPr id="326665" name="Picture 9" descr="C:\Documents and Settings\Jonathan.Brain\DATA\shearwater\rrr_3000-4000_v3.gif"/>
          <p:cNvPicPr>
            <a:picLocks noChangeArrowheads="1"/>
          </p:cNvPicPr>
          <p:nvPr/>
        </p:nvPicPr>
        <p:blipFill>
          <a:blip r:embed="rId4" cstate="print"/>
          <a:srcRect l="1163" t="6299" r="4649" b="14436"/>
          <a:stretch>
            <a:fillRect/>
          </a:stretch>
        </p:blipFill>
        <p:spPr bwMode="auto">
          <a:xfrm>
            <a:off x="228600" y="914400"/>
            <a:ext cx="4084638" cy="4570413"/>
          </a:xfrm>
          <a:prstGeom prst="rect">
            <a:avLst/>
          </a:prstGeom>
          <a:noFill/>
        </p:spPr>
      </p:pic>
      <p:pic>
        <p:nvPicPr>
          <p:cNvPr id="326667" name="Picture 11" descr="C:\Documents and Settings\Jonathan.Brain\DATA\shearwater\rrr_3000-4000_v3_hist.gif"/>
          <p:cNvPicPr>
            <a:picLocks noChangeAspect="1" noChangeArrowheads="1"/>
          </p:cNvPicPr>
          <p:nvPr/>
        </p:nvPicPr>
        <p:blipFill>
          <a:blip r:embed="rId5" cstate="print"/>
          <a:srcRect l="1526" t="9874" r="1526" b="13823"/>
          <a:stretch>
            <a:fillRect/>
          </a:stretch>
        </p:blipFill>
        <p:spPr bwMode="auto">
          <a:xfrm>
            <a:off x="2971800" y="4460875"/>
            <a:ext cx="1301750" cy="989013"/>
          </a:xfrm>
          <a:prstGeom prst="rect">
            <a:avLst/>
          </a:prstGeom>
          <a:noFill/>
        </p:spPr>
      </p:pic>
      <p:sp>
        <p:nvSpPr>
          <p:cNvPr id="326669" name="Text Box 13"/>
          <p:cNvSpPr txBox="1">
            <a:spLocks noChangeArrowheads="1"/>
          </p:cNvSpPr>
          <p:nvPr/>
        </p:nvSpPr>
        <p:spPr bwMode="auto">
          <a:xfrm>
            <a:off x="4625424" y="5480712"/>
            <a:ext cx="4189302" cy="369332"/>
          </a:xfrm>
          <a:prstGeom prst="rect">
            <a:avLst/>
          </a:prstGeom>
          <a:noFill/>
          <a:ln w="9525">
            <a:noFill/>
            <a:miter lim="800000"/>
            <a:headEnd/>
            <a:tailEnd/>
          </a:ln>
          <a:effectLst/>
        </p:spPr>
        <p:txBody>
          <a:bodyPr wrap="square">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GB" sz="1800" b="0" i="0" u="none" strike="noStrike" kern="1200" cap="none" spc="0" normalizeH="0" baseline="0" noProof="0" dirty="0">
                <a:ln>
                  <a:noFill/>
                </a:ln>
                <a:solidFill>
                  <a:srgbClr val="595959"/>
                </a:solidFill>
                <a:effectLst/>
                <a:uLnTx/>
                <a:uFillTx/>
                <a:latin typeface="Symbol" pitchFamily="18" charset="2"/>
                <a:ea typeface="+mn-ea"/>
                <a:cs typeface="Arial" charset="0"/>
              </a:rPr>
              <a:t>D</a:t>
            </a:r>
            <a:r>
              <a:rPr kumimoji="0" lang="en-GB" sz="1800" b="0" i="0" u="none" strike="noStrike" kern="1200" cap="none" spc="0" normalizeH="0" baseline="0" noProof="0" dirty="0">
                <a:ln>
                  <a:noFill/>
                </a:ln>
                <a:solidFill>
                  <a:srgbClr val="595959"/>
                </a:solidFill>
                <a:effectLst/>
                <a:uLnTx/>
                <a:uFillTx/>
                <a:latin typeface="Futura Medium"/>
                <a:ea typeface="+mn-ea"/>
                <a:cs typeface="Arial" charset="0"/>
              </a:rPr>
              <a:t>src + </a:t>
            </a:r>
            <a:r>
              <a:rPr kumimoji="0" lang="en-GB" sz="1800" b="0" i="0" u="none" strike="noStrike" kern="1200" cap="none" spc="0" normalizeH="0" baseline="0" noProof="0" dirty="0">
                <a:ln>
                  <a:noFill/>
                </a:ln>
                <a:solidFill>
                  <a:srgbClr val="595959"/>
                </a:solidFill>
                <a:effectLst/>
                <a:uLnTx/>
                <a:uFillTx/>
                <a:latin typeface="Symbol" pitchFamily="18" charset="2"/>
                <a:ea typeface="+mn-ea"/>
                <a:cs typeface="Arial" charset="0"/>
              </a:rPr>
              <a:t>D</a:t>
            </a:r>
            <a:r>
              <a:rPr kumimoji="0" lang="en-GB" sz="1800" b="0" i="0" u="none" strike="noStrike" kern="1200" cap="none" spc="0" normalizeH="0" baseline="0" noProof="0" dirty="0">
                <a:ln>
                  <a:noFill/>
                </a:ln>
                <a:solidFill>
                  <a:srgbClr val="595959"/>
                </a:solidFill>
                <a:effectLst/>
                <a:uLnTx/>
                <a:uFillTx/>
                <a:latin typeface="Futura Medium"/>
                <a:ea typeface="+mn-ea"/>
                <a:cs typeface="Arial" charset="0"/>
              </a:rPr>
              <a:t>rcvr from 2500m offset volume</a:t>
            </a:r>
            <a:endParaRPr kumimoji="0" lang="en-US" sz="1800" b="0" i="0" u="none" strike="noStrike" kern="1200" cap="none" spc="0" normalizeH="0" baseline="0" noProof="0" dirty="0">
              <a:ln>
                <a:noFill/>
              </a:ln>
              <a:solidFill>
                <a:srgbClr val="595959"/>
              </a:solidFill>
              <a:effectLst/>
              <a:uLnTx/>
              <a:uFillTx/>
              <a:latin typeface="Futura Medium"/>
              <a:ea typeface="+mn-ea"/>
              <a:cs typeface="Arial" charset="0"/>
            </a:endParaRPr>
          </a:p>
        </p:txBody>
      </p:sp>
      <p:sp>
        <p:nvSpPr>
          <p:cNvPr id="326670" name="Text Box 14"/>
          <p:cNvSpPr txBox="1">
            <a:spLocks noChangeArrowheads="1"/>
          </p:cNvSpPr>
          <p:nvPr/>
        </p:nvSpPr>
        <p:spPr bwMode="auto">
          <a:xfrm>
            <a:off x="304838" y="5880426"/>
            <a:ext cx="2743200" cy="630942"/>
          </a:xfrm>
          <a:prstGeom prst="rect">
            <a:avLst/>
          </a:prstGeom>
          <a:noFill/>
          <a:ln w="9525">
            <a:noFill/>
            <a:miter lim="800000"/>
            <a:headEnd/>
            <a:tailEnd/>
          </a:ln>
          <a:effectLst/>
        </p:spPr>
        <p:txBody>
          <a:bodyPr>
            <a:spAutoFit/>
          </a:bodyPr>
          <a:lstStyle/>
          <a:p>
            <a:pPr marL="457200" marR="0" lvl="0" indent="-457200" algn="l" defTabSz="914400" rtl="0" eaLnBrk="1" fontAlgn="base" latinLnBrk="0" hangingPunct="1">
              <a:lnSpc>
                <a:spcPct val="50000"/>
              </a:lnSpc>
              <a:spcBef>
                <a:spcPct val="50000"/>
              </a:spcBef>
              <a:spcAft>
                <a:spcPct val="0"/>
              </a:spcAft>
              <a:buClrTx/>
              <a:buSzTx/>
              <a:buFontTx/>
              <a:buNone/>
              <a:tabLst/>
              <a:defRPr/>
            </a:pPr>
            <a:r>
              <a:rPr kumimoji="0" lang="en-GB" sz="1400" b="1" i="0" u="none" strike="noStrike" kern="1200" cap="none" spc="0" normalizeH="0" baseline="0" noProof="0" dirty="0">
                <a:ln>
                  <a:noFill/>
                </a:ln>
                <a:solidFill>
                  <a:srgbClr val="595959"/>
                </a:solidFill>
                <a:effectLst/>
                <a:uLnTx/>
                <a:uFillTx/>
                <a:latin typeface="Futura Medium" pitchFamily="2" charset="0"/>
                <a:ea typeface="+mn-ea"/>
                <a:cs typeface="Arial" charset="0"/>
              </a:rPr>
              <a:t>Binning Criteria</a:t>
            </a:r>
          </a:p>
          <a:p>
            <a:pPr marL="457200" marR="0" lvl="0" indent="-457200" algn="l" defTabSz="914400" rtl="0" eaLnBrk="1" fontAlgn="base" latinLnBrk="0" hangingPunct="1">
              <a:lnSpc>
                <a:spcPct val="50000"/>
              </a:lnSpc>
              <a:spcBef>
                <a:spcPct val="5000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1. Min Azimuth 2. Min offset</a:t>
            </a:r>
          </a:p>
          <a:p>
            <a:pPr marL="457200" marR="0" lvl="0" indent="-457200" algn="l" defTabSz="914400" rtl="0" eaLnBrk="1" fontAlgn="base" latinLnBrk="0" hangingPunct="1">
              <a:lnSpc>
                <a:spcPct val="50000"/>
              </a:lnSpc>
              <a:spcBef>
                <a:spcPct val="50000"/>
              </a:spcBef>
              <a:spcAft>
                <a:spcPct val="0"/>
              </a:spcAft>
              <a:buClrTx/>
              <a:buSzTx/>
              <a:buFontTx/>
              <a:buNone/>
              <a:tabLst/>
              <a:defRPr/>
            </a:pPr>
            <a:r>
              <a:rPr kumimoji="0" lang="en-GB" sz="1400" b="0" i="0" u="none" strike="noStrike" kern="1200" cap="none" spc="0" normalizeH="0" baseline="0" noProof="0" dirty="0">
                <a:ln>
                  <a:noFill/>
                </a:ln>
                <a:solidFill>
                  <a:srgbClr val="595959"/>
                </a:solidFill>
                <a:effectLst/>
                <a:uLnTx/>
                <a:uFillTx/>
                <a:latin typeface="Futura Medium" pitchFamily="2" charset="0"/>
                <a:ea typeface="+mn-ea"/>
                <a:cs typeface="Arial" charset="0"/>
              </a:rPr>
              <a:t>3. Nearest bin centre</a:t>
            </a:r>
            <a:endParaRPr kumimoji="0" lang="en-US" sz="1400" b="0" i="0" u="none" strike="noStrike" kern="1200" cap="none" spc="0" normalizeH="0" baseline="0" noProof="0" dirty="0">
              <a:ln>
                <a:noFill/>
              </a:ln>
              <a:solidFill>
                <a:srgbClr val="595959"/>
              </a:solidFill>
              <a:effectLst/>
              <a:uLnTx/>
              <a:uFillTx/>
              <a:latin typeface="Futura Medium" pitchFamily="2" charset="0"/>
              <a:ea typeface="+mn-ea"/>
              <a:cs typeface="Arial" charset="0"/>
            </a:endParaRPr>
          </a:p>
        </p:txBody>
      </p:sp>
      <p:sp>
        <p:nvSpPr>
          <p:cNvPr id="9" name="Title 8"/>
          <p:cNvSpPr>
            <a:spLocks noGrp="1"/>
          </p:cNvSpPr>
          <p:nvPr>
            <p:ph type="title"/>
          </p:nvPr>
        </p:nvSpPr>
        <p:spPr/>
        <p:txBody>
          <a:bodyPr/>
          <a:lstStyle/>
          <a:p>
            <a:r>
              <a:rPr lang="en-GB" dirty="0">
                <a:solidFill>
                  <a:srgbClr val="00B0F0"/>
                </a:solidFill>
              </a:rPr>
              <a:t>Trace Selection Example: Before Selection</a:t>
            </a:r>
            <a:endParaRPr lang="en-US" dirty="0">
              <a:solidFill>
                <a:srgbClr val="00B0F0"/>
              </a:solidFill>
            </a:endParaRPr>
          </a:p>
        </p:txBody>
      </p:sp>
    </p:spTree>
    <p:extLst>
      <p:ext uri="{BB962C8B-B14F-4D97-AF65-F5344CB8AC3E}">
        <p14:creationId xmlns:p14="http://schemas.microsoft.com/office/powerpoint/2010/main" val="119260669"/>
      </p:ext>
    </p:extLst>
  </p:cSld>
  <p:clrMapOvr>
    <a:masterClrMapping/>
  </p:clrMapOvr>
  <p:transition/>
</p:sld>
</file>

<file path=ppt/theme/theme1.xml><?xml version="1.0" encoding="utf-8"?>
<a:theme xmlns:a="http://schemas.openxmlformats.org/drawingml/2006/main" name="Shell layouts with footer">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Shell - Fonts">
      <a:majorFont>
        <a:latin typeface="Futura Medium"/>
        <a:ea typeface=""/>
        <a:cs typeface=""/>
      </a:majorFont>
      <a:minorFont>
        <a:latin typeface="Futura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7800" indent="-177800">
          <a:lnSpc>
            <a:spcPct val="113000"/>
          </a:lnSpc>
          <a:spcAft>
            <a:spcPts val="60"/>
          </a:spcAft>
          <a:buFont typeface="Wingdings"/>
          <a:buChar char="n"/>
          <a:defRPr sz="1600" dirty="0" smtClean="0"/>
        </a:defPPr>
      </a:lstStyle>
    </a:txDef>
  </a:objectDefaults>
  <a:extraClrSchemeLst/>
</a:theme>
</file>

<file path=ppt/theme/theme10.xml><?xml version="1.0" encoding="utf-8"?>
<a:theme xmlns:a="http://schemas.openxmlformats.org/drawingml/2006/main" name="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terim PowerPoint Template Vista April2010">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Shell - Fonts">
      <a:majorFont>
        <a:latin typeface="Futura Medium"/>
        <a:ea typeface=""/>
        <a:cs typeface=""/>
      </a:majorFont>
      <a:minorFont>
        <a:latin typeface="Futura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ts val="2100"/>
          </a:lnSpc>
          <a:spcAft>
            <a:spcPts val="1200"/>
          </a:spcAft>
          <a:defRPr dirty="0" err="1" smtClean="0"/>
        </a:defPPr>
      </a:lstStyle>
    </a:txDef>
  </a:objectDefaults>
  <a:extraClrSchemeLst/>
</a:theme>
</file>

<file path=ppt/theme/theme3.xml><?xml version="1.0" encoding="utf-8"?>
<a:theme xmlns:a="http://schemas.openxmlformats.org/drawingml/2006/main" name="Shell layouts without footer">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Shell - Fonts">
      <a:majorFont>
        <a:latin typeface="Futura Medium"/>
        <a:ea typeface=""/>
        <a:cs typeface=""/>
      </a:majorFont>
      <a:minorFont>
        <a:latin typeface="Futura Medium"/>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800" b="0" i="0" u="none" strike="noStrike" cap="none" normalizeH="0" baseline="0" smtClean="0">
            <a:ln>
              <a:noFill/>
            </a:ln>
            <a:solidFill>
              <a:schemeClr val="tx1"/>
            </a:solidFill>
            <a:effectLst/>
            <a:latin typeface="Comic Sans MS" panose="030F0702030302020204"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800" b="0" i="0" u="none" strike="noStrike" cap="none" normalizeH="0" baseline="0" smtClean="0">
            <a:ln>
              <a:noFill/>
            </a:ln>
            <a:solidFill>
              <a:schemeClr val="tx1"/>
            </a:solidFill>
            <a:effectLst/>
            <a:latin typeface="Comic Sans MS" panose="030F0702030302020204" pitchFamily="66"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aramco_template">
  <a:themeElements>
    <a:clrScheme name="saudi aramco">
      <a:dk1>
        <a:srgbClr val="676A6E"/>
      </a:dk1>
      <a:lt1>
        <a:sysClr val="window" lastClr="FFFFFF"/>
      </a:lt1>
      <a:dk2>
        <a:srgbClr val="00A3E0"/>
      </a:dk2>
      <a:lt2>
        <a:srgbClr val="84BD00"/>
      </a:lt2>
      <a:accent1>
        <a:srgbClr val="84BD00"/>
      </a:accent1>
      <a:accent2>
        <a:srgbClr val="00843D"/>
      </a:accent2>
      <a:accent3>
        <a:srgbClr val="0033A0"/>
      </a:accent3>
      <a:accent4>
        <a:srgbClr val="00A3E0"/>
      </a:accent4>
      <a:accent5>
        <a:srgbClr val="676A6E"/>
      </a:accent5>
      <a:accent6>
        <a:srgbClr val="808080"/>
      </a:accent6>
      <a:hlink>
        <a:srgbClr val="00A3E0"/>
      </a:hlink>
      <a:folHlink>
        <a:srgbClr val="0033A0"/>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12959</TotalTime>
  <Words>9132</Words>
  <Application>Microsoft Office PowerPoint</Application>
  <PresentationFormat>On-screen Show (4:3)</PresentationFormat>
  <Paragraphs>1228</Paragraphs>
  <Slides>134</Slides>
  <Notes>59</Notes>
  <HiddenSlides>8</HiddenSlides>
  <MMClips>0</MMClips>
  <ScaleCrop>false</ScaleCrop>
  <HeadingPairs>
    <vt:vector size="8" baseType="variant">
      <vt:variant>
        <vt:lpstr>Fonts Used</vt:lpstr>
      </vt:variant>
      <vt:variant>
        <vt:i4>16</vt:i4>
      </vt:variant>
      <vt:variant>
        <vt:lpstr>Theme</vt:lpstr>
      </vt:variant>
      <vt:variant>
        <vt:i4>10</vt:i4>
      </vt:variant>
      <vt:variant>
        <vt:lpstr>Embedded OLE Servers</vt:lpstr>
      </vt:variant>
      <vt:variant>
        <vt:i4>3</vt:i4>
      </vt:variant>
      <vt:variant>
        <vt:lpstr>Slide Titles</vt:lpstr>
      </vt:variant>
      <vt:variant>
        <vt:i4>134</vt:i4>
      </vt:variant>
    </vt:vector>
  </HeadingPairs>
  <TitlesOfParts>
    <vt:vector size="163" baseType="lpstr">
      <vt:lpstr>Arial</vt:lpstr>
      <vt:lpstr>Calibri</vt:lpstr>
      <vt:lpstr>Cambria Math</vt:lpstr>
      <vt:lpstr>Comic Sans MS</vt:lpstr>
      <vt:lpstr>Futura</vt:lpstr>
      <vt:lpstr>Futura Light</vt:lpstr>
      <vt:lpstr>Futura Medium</vt:lpstr>
      <vt:lpstr>Impact</vt:lpstr>
      <vt:lpstr>Lucida Grande</vt:lpstr>
      <vt:lpstr>Matura MT Script Capitals</vt:lpstr>
      <vt:lpstr>Symbol</vt:lpstr>
      <vt:lpstr>Tahoma</vt:lpstr>
      <vt:lpstr>Times New Roman</vt:lpstr>
      <vt:lpstr>Trebuchet MS</vt:lpstr>
      <vt:lpstr>Wingdings</vt:lpstr>
      <vt:lpstr>Wingdings 2</vt:lpstr>
      <vt:lpstr>Shell layouts with footer</vt:lpstr>
      <vt:lpstr>Interim PowerPoint Template Vista April2010</vt:lpstr>
      <vt:lpstr>Shell layouts without footer</vt:lpstr>
      <vt:lpstr>Default Design</vt:lpstr>
      <vt:lpstr>Blank Presentation</vt:lpstr>
      <vt:lpstr>aramco_template</vt:lpstr>
      <vt:lpstr>Office Theme</vt:lpstr>
      <vt:lpstr>1_Default Design</vt:lpstr>
      <vt:lpstr>2_Default Design</vt:lpstr>
      <vt:lpstr>3_Default Design</vt:lpstr>
      <vt:lpstr>Equation</vt:lpstr>
      <vt:lpstr>Photo Editor Photo</vt:lpstr>
      <vt:lpstr>Drawing</vt:lpstr>
      <vt:lpstr>Time-Lapse Seismic Monitoring</vt:lpstr>
      <vt:lpstr>PowerPoint Presentation</vt:lpstr>
      <vt:lpstr>PowerPoint Presentation</vt:lpstr>
      <vt:lpstr>PowerPoint Presentation</vt:lpstr>
      <vt:lpstr>Time-Lapse Seismic Monitoring</vt:lpstr>
      <vt:lpstr>Why Time-Lapse Seismic Monitoring?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Some basic principles</vt:lpstr>
      <vt:lpstr>Signal Analysis in 4D</vt:lpstr>
      <vt:lpstr>Measure often used</vt:lpstr>
      <vt:lpstr>Measure often used</vt:lpstr>
      <vt:lpstr>PowerPoint Presentation</vt:lpstr>
      <vt:lpstr>PowerPoint Presentation</vt:lpstr>
      <vt:lpstr>PowerPoint Presentation</vt:lpstr>
      <vt:lpstr>PowerPoint Presentation</vt:lpstr>
      <vt:lpstr>Measures …</vt:lpstr>
      <vt:lpstr>PowerPoint Presentation</vt:lpstr>
      <vt:lpstr>PowerPoint Presentation</vt:lpstr>
      <vt:lpstr>PowerPoint Presentation</vt:lpstr>
      <vt:lpstr>PowerPoint Presentation</vt:lpstr>
      <vt:lpstr>PowerPoint Presentation</vt:lpstr>
      <vt:lpstr>4D effects due to fluid changes</vt:lpstr>
      <vt:lpstr>PowerPoint Presentation</vt:lpstr>
      <vt:lpstr> Time-lapse seismic monitoring: Seismic survey over same target over time</vt:lpstr>
      <vt:lpstr>PowerPoint Presentation</vt:lpstr>
      <vt:lpstr>PowerPoint Presentation</vt:lpstr>
      <vt:lpstr>4D effects due to stress changes</vt:lpstr>
      <vt:lpstr>PowerPoint Presentation</vt:lpstr>
      <vt:lpstr>Injection Well Monitoring</vt:lpstr>
      <vt:lpstr>PowerPoint Presentation</vt:lpstr>
      <vt:lpstr>Geomechanics and  time strain</vt:lpstr>
      <vt:lpstr>PowerPoint Presentation</vt:lpstr>
      <vt:lpstr>Time shift and multiple layers</vt:lpstr>
      <vt:lpstr>PowerPoint Presentation</vt:lpstr>
      <vt:lpstr>PowerPoint Presentation</vt:lpstr>
      <vt:lpstr>From seismic data to rock-physics parameters </vt:lpstr>
      <vt:lpstr>Biot-Gassman</vt:lpstr>
      <vt:lpstr>Poro-elastic wave equations (Biot):</vt:lpstr>
      <vt:lpstr>Low-frequency approximation of Biot equations</vt:lpstr>
      <vt:lpstr>Effect fluid change</vt:lpstr>
      <vt:lpstr>Gassman relations: fluid replacement</vt:lpstr>
      <vt:lpstr>Effect porosity on other moduli and velocities</vt:lpstr>
      <vt:lpstr>Extension Gassman relations to include partial saturation</vt:lpstr>
      <vt:lpstr>Effect water saturation using Biot-Gassman equations</vt:lpstr>
      <vt:lpstr>Typical values  (although pressure/depth dependent)</vt:lpstr>
      <vt:lpstr>Property change as function of change in saturation</vt:lpstr>
      <vt:lpstr>Effect pressure change</vt:lpstr>
      <vt:lpstr>Effect of pressure changes</vt:lpstr>
      <vt:lpstr>Effect of pressure changes: fitting model to core-versus-pressure data</vt:lpstr>
      <vt:lpstr>Change P-wave impedance as function of pressure (for different gas saturations)</vt:lpstr>
      <vt:lpstr>Change in S-wave impedance as function of pressure (for different gas saturations)</vt:lpstr>
      <vt:lpstr>Relating  seismic changes (P- and S-impedance) to  rock/fluid changes (pressure, saturation)</vt:lpstr>
      <vt:lpstr>Time-lapse impedance cross-plot:  change in P-impedance vs. change in S-impedance</vt:lpstr>
      <vt:lpstr>change in P-impedance  versus  change in S-impedance</vt:lpstr>
      <vt:lpstr>Inversion (Landrø, 2001)</vt:lpstr>
      <vt:lpstr>Inversion (Landrø, 2001)</vt:lpstr>
      <vt:lpstr>PowerPoint Presentation</vt:lpstr>
      <vt:lpstr>Pressure and Saturation Inversion</vt:lpstr>
      <vt:lpstr>Pressure and Saturation Inversion</vt:lpstr>
      <vt:lpstr>Now: Exercise/Demo</vt:lpstr>
      <vt:lpstr>(break)</vt:lpstr>
      <vt:lpstr>Causes of changes in  time-lapse seismic monitoring</vt:lpstr>
      <vt:lpstr>PowerPoint Presentation</vt:lpstr>
      <vt:lpstr>Causes of changes</vt:lpstr>
      <vt:lpstr>Causes of changes</vt:lpstr>
      <vt:lpstr>Causes of changes</vt:lpstr>
      <vt:lpstr>Causes of changes</vt:lpstr>
      <vt:lpstr>Causes of changes</vt:lpstr>
      <vt:lpstr>4D processing</vt:lpstr>
      <vt:lpstr>Balance 3D and 4D Considerations</vt:lpstr>
      <vt:lpstr>Getting the Balance Wrong: 4D Takes No Prisoners!</vt:lpstr>
      <vt:lpstr>Why problem occurred</vt:lpstr>
      <vt:lpstr>Some Fundamental Rules of 4D Processing</vt:lpstr>
      <vt:lpstr>The Absolute First Rule of 4D Processing</vt:lpstr>
      <vt:lpstr>Using the extra dimension (4D Corrections)</vt:lpstr>
      <vt:lpstr>Where Does 4D Noise Come From?</vt:lpstr>
      <vt:lpstr>Repeatability: Final Migrations Still Show Impact of Geometrical Repeatability </vt:lpstr>
      <vt:lpstr>Repeatability Measures — NRMS</vt:lpstr>
      <vt:lpstr>Small time shifts cause large differences</vt:lpstr>
      <vt:lpstr>Using the Extra Dimension in a 4D Processing Flow</vt:lpstr>
      <vt:lpstr>Using the Extra Dimension in a 4D Processing Flow (cont)</vt:lpstr>
      <vt:lpstr>Example of a Data Correction Using Multiple Surveys</vt:lpstr>
      <vt:lpstr>4D Processing Philosophy: Keep it Simple </vt:lpstr>
      <vt:lpstr>Recommended 4D QC Products</vt:lpstr>
      <vt:lpstr>PowerPoint Presentation</vt:lpstr>
      <vt:lpstr>The Cruel Sea: Water Column Corrections</vt:lpstr>
      <vt:lpstr>The Problem with Multiples</vt:lpstr>
      <vt:lpstr>Water Column Corrections: No Statics Applied</vt:lpstr>
      <vt:lpstr>Water Column Corrections: Tidal Statics Applied</vt:lpstr>
      <vt:lpstr>Water Column Corrections: Tidal Statics + 4D Statics</vt:lpstr>
      <vt:lpstr>What is 4D Trace Selection (4D Binning)?</vt:lpstr>
      <vt:lpstr>Trace Selection Example: Before Selection</vt:lpstr>
      <vt:lpstr>Trace Selection Example: After Selection</vt:lpstr>
      <vt:lpstr>Trace Selection Example: Before Selection</vt:lpstr>
      <vt:lpstr>Trace Selection Example: After Selection</vt:lpstr>
      <vt:lpstr>Causes of changes</vt:lpstr>
      <vt:lpstr>Causes of changes</vt:lpstr>
      <vt:lpstr>The Problem</vt:lpstr>
      <vt:lpstr>4D Signal for Saturation Changes (Sweep)</vt:lpstr>
      <vt:lpstr>4D Difference Signal for Sweep</vt:lpstr>
      <vt:lpstr>4D Difference Signal for Sweep (cont.)</vt:lpstr>
      <vt:lpstr>4D Difference Signal for Sweep (cont.)</vt:lpstr>
      <vt:lpstr>4D interpretation workflow: Seismic volumes</vt:lpstr>
      <vt:lpstr>Standards—Post-Stack Processing</vt:lpstr>
      <vt:lpstr>Additional 4D QC Products: dRMS</vt:lpstr>
      <vt:lpstr>Additional 4D QC Products: dRMS (cont.)</vt:lpstr>
      <vt:lpstr>Additional 4D QC Products: NdRMS</vt:lpstr>
      <vt:lpstr>PowerPoint Presentation</vt:lpstr>
      <vt:lpstr>PowerPoint Presentation</vt:lpstr>
      <vt:lpstr>Time-shift and Time-strain</vt:lpstr>
      <vt:lpstr>Time-shift and Time-strain</vt:lpstr>
      <vt:lpstr>Example of timeshifts and Timestrains:</vt:lpstr>
      <vt:lpstr>Example of timeshifts and Timestrains:</vt:lpstr>
      <vt:lpstr>PowerPoint Presentation</vt:lpstr>
      <vt:lpstr>PowerPoint Presentation</vt:lpstr>
      <vt:lpstr>Standards—Attributes</vt:lpstr>
      <vt:lpstr>PowerPoint Presentation</vt:lpstr>
      <vt:lpstr>(un) knowns – (un)knowns (Johnston, 2013)</vt:lpstr>
      <vt:lpstr>Readings/Background</vt:lpstr>
      <vt:lpstr>Exercise/Demo   on Sleipner, 3 vintages  (base + 2 monitor surveys)  using Jupyter Notebooks (Python)</vt:lpstr>
      <vt:lpstr>PowerPoint Presentation</vt:lpstr>
      <vt:lpstr>PowerPoint Presentation</vt:lpstr>
      <vt:lpstr>PowerPoint Presentation</vt:lpstr>
      <vt:lpstr>Relate cores to logs</vt:lpstr>
      <vt:lpstr>Causes of changes</vt:lpstr>
      <vt:lpstr>Confirmation petro-elastic model with seismic</vt:lpstr>
      <vt:lpstr>Time-STRAIN Attribute: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Tonia Gist</dc:creator>
  <cp:keywords>Non-Business Use</cp:keywords>
  <cp:lastModifiedBy>Guy Drijkoningen</cp:lastModifiedBy>
  <cp:revision>252</cp:revision>
  <cp:lastPrinted>2017-01-16T22:18:15Z</cp:lastPrinted>
  <dcterms:created xsi:type="dcterms:W3CDTF">2012-12-31T19:28:32Z</dcterms:created>
  <dcterms:modified xsi:type="dcterms:W3CDTF">2025-05-22T09:57:06Z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1fd80222-858c-4a5f-a8f8-b35cc668f00c</vt:lpwstr>
  </property>
  <property fmtid="{D5CDD505-2E9C-101B-9397-08002B2CF9AE}" pid="3" name="Classification">
    <vt:lpwstr>NonBusinessUse</vt:lpwstr>
  </property>
</Properties>
</file>